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0" r:id="rId1"/>
  </p:sldMasterIdLst>
  <p:notesMasterIdLst>
    <p:notesMasterId r:id="rId43"/>
  </p:notesMasterIdLst>
  <p:sldIdLst>
    <p:sldId id="611" r:id="rId2"/>
    <p:sldId id="331" r:id="rId3"/>
    <p:sldId id="579" r:id="rId4"/>
    <p:sldId id="571" r:id="rId5"/>
    <p:sldId id="340" r:id="rId6"/>
    <p:sldId id="575" r:id="rId7"/>
    <p:sldId id="576" r:id="rId8"/>
    <p:sldId id="570" r:id="rId9"/>
    <p:sldId id="572" r:id="rId10"/>
    <p:sldId id="536" r:id="rId11"/>
    <p:sldId id="360" r:id="rId12"/>
    <p:sldId id="553" r:id="rId13"/>
    <p:sldId id="580" r:id="rId14"/>
    <p:sldId id="585" r:id="rId15"/>
    <p:sldId id="582" r:id="rId16"/>
    <p:sldId id="586" r:id="rId17"/>
    <p:sldId id="584" r:id="rId18"/>
    <p:sldId id="587" r:id="rId19"/>
    <p:sldId id="583" r:id="rId20"/>
    <p:sldId id="589" r:id="rId21"/>
    <p:sldId id="590" r:id="rId22"/>
    <p:sldId id="591" r:id="rId23"/>
    <p:sldId id="592" r:id="rId24"/>
    <p:sldId id="594" r:id="rId25"/>
    <p:sldId id="595" r:id="rId26"/>
    <p:sldId id="612" r:id="rId27"/>
    <p:sldId id="596" r:id="rId28"/>
    <p:sldId id="597" r:id="rId29"/>
    <p:sldId id="598" r:id="rId30"/>
    <p:sldId id="599" r:id="rId31"/>
    <p:sldId id="600" r:id="rId32"/>
    <p:sldId id="601" r:id="rId33"/>
    <p:sldId id="602" r:id="rId34"/>
    <p:sldId id="603" r:id="rId35"/>
    <p:sldId id="604" r:id="rId36"/>
    <p:sldId id="605" r:id="rId37"/>
    <p:sldId id="606" r:id="rId38"/>
    <p:sldId id="607" r:id="rId39"/>
    <p:sldId id="608" r:id="rId40"/>
    <p:sldId id="609" r:id="rId41"/>
    <p:sldId id="61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94667" autoAdjust="0"/>
  </p:normalViewPr>
  <p:slideViewPr>
    <p:cSldViewPr>
      <p:cViewPr varScale="1">
        <p:scale>
          <a:sx n="63" d="100"/>
          <a:sy n="63" d="100"/>
        </p:scale>
        <p:origin x="8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A08100-B877-4B2C-A2AC-08939DB82C4B}" type="datetimeFigureOut">
              <a:rPr lang="en-US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A3164D-33AE-45FD-B865-3E9D2A958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40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4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3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2BA6B3-F326-479B-A5DF-5D7289F6522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0116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DAA75-E3F9-478E-897A-C9B9668463C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5642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6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86FA8D-73A2-4949-9234-E3120827EE09}" type="slidenum">
              <a:rPr lang="en-CA" smtClean="0"/>
              <a:pPr/>
              <a:t>25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18382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32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22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E85A83-0F1D-45F8-B2F6-E9093259078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611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B3BA5-69B8-4BBF-90E4-11D35A6A2ADD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936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8D9C71-B432-401F-B086-B5D29940380A}" type="slidenum">
              <a:rPr lang="en-CA" smtClean="0"/>
              <a:pPr/>
              <a:t>31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9886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10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34A3-D66C-4B4C-B7C6-50C93FA52F0F}" type="slidenum">
              <a:rPr lang="en-CA" smtClean="0"/>
              <a:pPr/>
              <a:t>32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9569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96EFC-98CA-4FEB-A0FC-DDAA97BED4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Natural history of atherosclerosis. Plaques usually develop slowly and insidiously over many years, beginning in childhood or shortly thereafter. As described in the text, they may progress from a fatty streak to a fibrous plaque and then to a complicated plaque that is likely to lead to clinical effects.</a:t>
            </a:r>
          </a:p>
        </p:txBody>
      </p:sp>
    </p:spTree>
    <p:extLst>
      <p:ext uri="{BB962C8B-B14F-4D97-AF65-F5344CB8AC3E}">
        <p14:creationId xmlns:p14="http://schemas.microsoft.com/office/powerpoint/2010/main" val="351604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4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5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4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3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84991-E4F8-474E-9FA6-C28A88DE8EAE}" type="datetimeFigureOut">
              <a:rPr lang="en-US" smtClean="0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124E7-C069-4C24-86B4-23DC7589D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3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633DB-9863-4D66-8ADE-A11056757766}" type="datetimeFigureOut">
              <a:rPr lang="en-US" smtClean="0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EBCBE-B125-47B7-8A04-88B8B6A359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F433B-C9D3-4B85-A70A-8352357F46E8}" type="datetimeFigureOut">
              <a:rPr lang="en-US" smtClean="0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C7640-CEF2-49C1-85A6-9A3D1C52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7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411F-B533-4687-B1A1-56A742353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9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46959-34FD-486C-A642-9B8D74AD31E9}" type="datetimeFigureOut">
              <a:rPr lang="en-US" smtClean="0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A1AB9-F3DE-4915-B139-566AED633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0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F9499B-EBB4-40B7-91F1-74B73047A015}" type="datetimeFigureOut">
              <a:rPr lang="en-US" smtClean="0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CD56B-AF4E-47F6-A4DA-DAB5B7E9B1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4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259E6-D774-432F-9F01-8C349792DD59}" type="datetimeFigureOut">
              <a:rPr lang="en-US" smtClean="0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D34A1-87F7-46CD-8CFA-CE3F935D43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1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B4F6D-DE45-4CEF-810C-4EDDC11C3437}" type="datetimeFigureOut">
              <a:rPr lang="en-US" smtClean="0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5966A-911D-41AC-8858-D60997D47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4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BAE25-DC02-4752-964B-2ECA17F383EB}" type="datetimeFigureOut">
              <a:rPr lang="en-US" smtClean="0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229E4-73BE-443B-A330-F52E85383A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424C7-B27F-48BB-8481-0BAC237F1559}" type="datetimeFigureOut">
              <a:rPr lang="en-US" smtClean="0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91D9-9452-4C7C-B743-899A853771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5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DE1C6-7669-4459-A8FF-FC6E6514BBDE}" type="datetimeFigureOut">
              <a:rPr lang="en-US" smtClean="0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532E5-48B6-41F5-8BDB-DB1127EBE9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07EF0F-D03D-43E0-B564-94315D1E8792}" type="datetimeFigureOut">
              <a:rPr lang="en-US" smtClean="0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C49E1-40AA-4275-B3B0-41349E905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1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  <p:sldLayoutId id="214748432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 pitchFamily="34" charset="0"/>
              </a:rPr>
              <a:t>Pathology of cardiovascular system</a:t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6 lectures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Rheumatic Heart Disease………….Dr </a:t>
            </a:r>
            <a:r>
              <a:rPr lang="en-US" sz="2000" b="1" dirty="0" err="1" smtClean="0"/>
              <a:t>Rikabi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Ischemic Heart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cs typeface="Lucida Sans Unicode" pitchFamily="34" charset="0"/>
              </a:rPr>
              <a:t>Atherosclerosis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cs typeface="Lucida Sans Unicode" pitchFamily="34" charset="0"/>
              </a:rPr>
              <a:t>Hypertension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cs typeface="Lucida Sans Unicode" pitchFamily="34" charset="0"/>
              </a:rPr>
              <a:t>Thromboembolism</a:t>
            </a:r>
            <a:endParaRPr lang="en-US" sz="2000" b="1" dirty="0" smtClean="0">
              <a:cs typeface="Lucida Sans Unicode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cs typeface="Lucida Sans Unicode" pitchFamily="34" charset="0"/>
              </a:rPr>
              <a:t>Vasculitis</a:t>
            </a:r>
            <a:endParaRPr lang="en-US" sz="2000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قوس كبير أيمن 3"/>
          <p:cNvSpPr/>
          <p:nvPr/>
        </p:nvSpPr>
        <p:spPr>
          <a:xfrm>
            <a:off x="3786182" y="2285992"/>
            <a:ext cx="500066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قوس كبير أيمن 4"/>
          <p:cNvSpPr/>
          <p:nvPr/>
        </p:nvSpPr>
        <p:spPr>
          <a:xfrm>
            <a:off x="3786182" y="3429000"/>
            <a:ext cx="500066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3143240" y="314324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4643438" y="2357430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1 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4714876" y="4500570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5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4643438" y="3000372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 </a:t>
            </a: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4612589" y="350043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3,4 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428992" y="2928934"/>
            <a:ext cx="8114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cs typeface="Lucida Sans Unicode" pitchFamily="34" charset="0"/>
              </a:rPr>
              <a:t>Revision </a:t>
            </a:r>
            <a:endParaRPr lang="en-US" sz="1050" dirty="0"/>
          </a:p>
        </p:txBody>
      </p:sp>
      <p:sp>
        <p:nvSpPr>
          <p:cNvPr id="13" name="مستطيل 12"/>
          <p:cNvSpPr/>
          <p:nvPr/>
        </p:nvSpPr>
        <p:spPr>
          <a:xfrm>
            <a:off x="3071802" y="457200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Lucida Sans Unicode" pitchFamily="34" charset="0"/>
              </a:rPr>
              <a:t>Revision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Importance of types of lipoproteins in </a:t>
            </a:r>
            <a:r>
              <a:rPr lang="en-US" dirty="0" err="1" smtClean="0">
                <a:latin typeface="Lucida Sans Unicode" pitchFamily="34" charset="0"/>
                <a:cs typeface="Lucida Sans Unicode" pitchFamily="34" charset="0"/>
              </a:rPr>
              <a:t>hypelipidemia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838201" y="2362200"/>
            <a:ext cx="396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Low-density lipoproteins (LDLs)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Very-low-density lipoproteins (VLDLs)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Chylomicrons </a:t>
            </a:r>
          </a:p>
          <a:p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None/>
            </a:pP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2362200"/>
            <a:ext cx="325755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latin typeface="Lucida Sans Unicode" pitchFamily="34" charset="0"/>
                <a:cs typeface="Lucida Sans Unicode" pitchFamily="34" charset="0"/>
              </a:rPr>
              <a:t>High-density lipoproteins (HDLs)</a:t>
            </a:r>
            <a:endParaRPr lang="en-US" sz="14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3747571"/>
            <a:ext cx="3428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“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good” cholesterol, because high levels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seem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to protect against heart attack. 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H="1" flipV="1">
            <a:off x="6744847" y="2683748"/>
            <a:ext cx="227453" cy="106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4006" y="1671810"/>
            <a:ext cx="3810000" cy="12808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800" i="1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1676400"/>
            <a:ext cx="4419600" cy="4234822"/>
          </a:xfrm>
        </p:spPr>
        <p:txBody>
          <a:bodyPr>
            <a:normAutofit/>
          </a:bodyPr>
          <a:lstStyle/>
          <a:p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9578"/>
            <a:ext cx="4139543" cy="6754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5743" y="123349"/>
            <a:ext cx="107914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/>
              <a:t>Risk Factors 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1371600" y="277238"/>
            <a:ext cx="2844143" cy="1196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683" y="1164911"/>
            <a:ext cx="3746639" cy="5257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97011" y="1795768"/>
            <a:ext cx="186942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PATHOGENESIS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http://www.pathophys.org/wp-content/uploads/2012/10/Athero-Risk-Complic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4596"/>
            <a:ext cx="8534400" cy="633857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06638" y="6488668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http://www.pathophys.org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89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2800" y="6475815"/>
            <a:ext cx="19406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 treatment : Angioplasty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219199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itchFamily="34" charset="0"/>
              </a:rPr>
              <a:t>Ischemic Heart Disease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73310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</a:rPr>
              <a:t>Prof. Ahmed </a:t>
            </a:r>
            <a:r>
              <a:rPr lang="en-US" b="1" dirty="0" err="1" smtClean="0">
                <a:latin typeface="Calibri" pitchFamily="34" charset="0"/>
              </a:rPr>
              <a:t>Alhumaidi</a:t>
            </a:r>
            <a:endParaRPr lang="en-US" b="1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Pathology Department</a:t>
            </a:r>
          </a:p>
          <a:p>
            <a:r>
              <a:rPr lang="en-US" b="1" dirty="0" smtClean="0">
                <a:latin typeface="Calibri" pitchFamily="34" charset="0"/>
              </a:rPr>
              <a:t>KSU, Riyadh</a:t>
            </a:r>
          </a:p>
          <a:p>
            <a:r>
              <a:rPr lang="en-US" b="1" dirty="0" smtClean="0">
                <a:latin typeface="Calibri" pitchFamily="34" charset="0"/>
              </a:rPr>
              <a:t>2019</a:t>
            </a:r>
          </a:p>
          <a:p>
            <a:r>
              <a:rPr lang="en-US" b="1" dirty="0" smtClean="0"/>
              <a:t>Reference: Robbins &amp; </a:t>
            </a:r>
            <a:r>
              <a:rPr lang="en-US" b="1" dirty="0" err="1" smtClean="0"/>
              <a:t>Cotran</a:t>
            </a:r>
            <a:r>
              <a:rPr lang="en-US" b="1" dirty="0" smtClean="0"/>
              <a:t> Pathology and Rubin’s Patholo</a:t>
            </a:r>
            <a:r>
              <a:rPr lang="en-US" dirty="0" smtClean="0"/>
              <a:t>gy</a:t>
            </a:r>
          </a:p>
          <a:p>
            <a:endParaRPr lang="ar-SA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500034" y="1928802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insufficient  blood supply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357554" y="928670"/>
            <a:ext cx="23519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Ischemic Heart Disease</a:t>
            </a:r>
            <a:endParaRPr lang="en-US" dirty="0"/>
          </a:p>
        </p:txBody>
      </p:sp>
      <p:cxnSp>
        <p:nvCxnSpPr>
          <p:cNvPr id="8" name="رابط كسهم مستقيم 7"/>
          <p:cNvCxnSpPr/>
          <p:nvPr/>
        </p:nvCxnSpPr>
        <p:spPr>
          <a:xfrm rot="10800000" flipV="1">
            <a:off x="1285852" y="1214422"/>
            <a:ext cx="242889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7000892" y="1928802"/>
            <a:ext cx="1422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Myocardium </a:t>
            </a:r>
            <a:endParaRPr lang="en-US" dirty="0"/>
          </a:p>
        </p:txBody>
      </p:sp>
      <p:cxnSp>
        <p:nvCxnSpPr>
          <p:cNvPr id="11" name="رابط كسهم مستقيم 10"/>
          <p:cNvCxnSpPr>
            <a:endCxn id="9" idx="1"/>
          </p:cNvCxnSpPr>
          <p:nvPr/>
        </p:nvCxnSpPr>
        <p:spPr>
          <a:xfrm>
            <a:off x="4643438" y="1214422"/>
            <a:ext cx="2357454" cy="899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1428728" y="3071810"/>
            <a:ext cx="5786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ü"/>
            </a:pPr>
            <a:r>
              <a:rPr lang="en-US" sz="2100" dirty="0" smtClean="0">
                <a:latin typeface="Calibri" pitchFamily="34" charset="0"/>
              </a:rPr>
              <a:t>Angina pectoris (chest pain).</a:t>
            </a:r>
          </a:p>
          <a:p>
            <a:pPr lvl="2">
              <a:buFont typeface="Wingdings" pitchFamily="2" charset="2"/>
              <a:buChar char="ü"/>
            </a:pPr>
            <a:r>
              <a:rPr lang="en-US" sz="2100" dirty="0" smtClean="0">
                <a:latin typeface="Calibri" pitchFamily="34" charset="0"/>
              </a:rPr>
              <a:t>Acute myocardial infarction.</a:t>
            </a:r>
          </a:p>
          <a:p>
            <a:pPr lvl="2">
              <a:buFont typeface="Wingdings" pitchFamily="2" charset="2"/>
              <a:buChar char="ü"/>
            </a:pPr>
            <a:r>
              <a:rPr lang="en-US" sz="2100" dirty="0" smtClean="0">
                <a:latin typeface="Calibri" pitchFamily="34" charset="0"/>
              </a:rPr>
              <a:t>Sudden cardiac death.</a:t>
            </a:r>
          </a:p>
          <a:p>
            <a:pPr lvl="2">
              <a:buFont typeface="Wingdings" pitchFamily="2" charset="2"/>
              <a:buChar char="ü"/>
            </a:pPr>
            <a:r>
              <a:rPr lang="en-US" sz="2100" dirty="0" smtClean="0">
                <a:latin typeface="Calibri" pitchFamily="34" charset="0"/>
              </a:rPr>
              <a:t>Chronic ischemic heart disease 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2000232" y="1357298"/>
            <a:ext cx="159216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dirty="0" smtClean="0">
                <a:latin typeface="Calibri" pitchFamily="34" charset="0"/>
              </a:rPr>
              <a:t>atherosclerosis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lesion obstructing 70% to 75% or more of a vessel lumen-so-called critical stenosis-generally causes </a:t>
            </a:r>
            <a:r>
              <a:rPr lang="en-US" dirty="0">
                <a:solidFill>
                  <a:srgbClr val="FF0000"/>
                </a:solidFill>
              </a:rPr>
              <a:t>symptomatic ischemia (angina) </a:t>
            </a:r>
            <a:r>
              <a:rPr lang="en-US" dirty="0"/>
              <a:t>only in the setting of increased demand </a:t>
            </a:r>
            <a:endParaRPr lang="en-US" dirty="0" smtClean="0"/>
          </a:p>
          <a:p>
            <a:r>
              <a:rPr lang="en-US" dirty="0" smtClean="0"/>
              <a:t>A  </a:t>
            </a:r>
            <a:r>
              <a:rPr lang="en-US" dirty="0"/>
              <a:t>fixed 90% stenosis can lead to inadequate coronary blood flow even at </a:t>
            </a:r>
            <a:r>
              <a:rPr lang="en-US" dirty="0" smtClean="0"/>
              <a:t>rest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58364"/>
              </p:ext>
            </p:extLst>
          </p:nvPr>
        </p:nvGraphicFramePr>
        <p:xfrm>
          <a:off x="822959" y="3429000"/>
          <a:ext cx="7543800" cy="849630"/>
        </p:xfrm>
        <a:graphic>
          <a:graphicData uri="http://schemas.openxmlformats.org/drawingml/2006/table">
            <a:tbl>
              <a:tblPr/>
              <a:tblGrid>
                <a:gridCol w="75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In most patients, unstable angina, infarction, </a:t>
                      </a:r>
                      <a:r>
                        <a:rPr lang="en-US" sz="1800" dirty="0" smtClean="0"/>
                        <a:t>occur </a:t>
                      </a:r>
                      <a:r>
                        <a:rPr lang="en-US" sz="1800" dirty="0"/>
                        <a:t>because of </a:t>
                      </a:r>
                      <a:r>
                        <a:rPr lang="en-US" sz="1800" u="sng" dirty="0">
                          <a:solidFill>
                            <a:srgbClr val="FF0000"/>
                          </a:solidFill>
                        </a:rPr>
                        <a:t>abrupt plaque change </a:t>
                      </a:r>
                      <a:r>
                        <a:rPr lang="en-US" sz="1800" dirty="0"/>
                        <a:t>followed by thrombosis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47800" y="4800600"/>
            <a:ext cx="2720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Rupture, fissuring, or ulceration</a:t>
            </a:r>
            <a:r>
              <a:rPr lang="en-US" sz="1400" dirty="0"/>
              <a:t> </a:t>
            </a:r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rot="16200000" flipV="1">
            <a:off x="1754090" y="3746580"/>
            <a:ext cx="514344" cy="159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1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013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286544" cy="658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latin typeface="Calibri" pitchFamily="34" charset="0"/>
              </a:rPr>
              <a:t/>
            </a:r>
            <a:br>
              <a:rPr lang="en-US" sz="3400" dirty="0" smtClean="0">
                <a:latin typeface="Calibri" pitchFamily="34" charset="0"/>
              </a:rPr>
            </a:br>
            <a:r>
              <a:rPr lang="en-US" sz="3400" dirty="0" smtClean="0">
                <a:latin typeface="Calibri" pitchFamily="34" charset="0"/>
              </a:rPr>
              <a:t> Angina pectoris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dirty="0" smtClean="0">
                <a:latin typeface="Calibri" pitchFamily="34" charset="0"/>
              </a:rPr>
              <a:t>Angina pectoris is a type of IHD characterized by paroxysmal and usually recurrent attacks of </a:t>
            </a:r>
            <a:r>
              <a:rPr lang="en-US" i="1" u="sng" dirty="0" err="1" smtClean="0">
                <a:solidFill>
                  <a:srgbClr val="FF0000"/>
                </a:solidFill>
                <a:latin typeface="Calibri" pitchFamily="34" charset="0"/>
              </a:rPr>
              <a:t>substernal</a:t>
            </a:r>
            <a:r>
              <a:rPr lang="en-US" dirty="0" smtClean="0">
                <a:latin typeface="Calibri" pitchFamily="34" charset="0"/>
              </a:rPr>
              <a:t> chest discomfort (variously described as constricting, crushing, squeezing, choking, or knifelike).</a:t>
            </a:r>
            <a:r>
              <a:rPr lang="en-CA" dirty="0" smtClean="0">
                <a:latin typeface="Calibri" pitchFamily="34" charset="0"/>
              </a:rPr>
              <a:t> May radiate down the left arm or to the left jaw </a:t>
            </a:r>
            <a:r>
              <a:rPr lang="en-CA" i="1" dirty="0" smtClean="0">
                <a:latin typeface="Calibri" pitchFamily="34" charset="0"/>
              </a:rPr>
              <a:t>(referred pain)</a:t>
            </a:r>
            <a:r>
              <a:rPr lang="en-US" b="1" i="1" dirty="0" smtClean="0">
                <a:latin typeface="Calibri" pitchFamily="34" charset="0"/>
              </a:rPr>
              <a:t> . </a:t>
            </a:r>
            <a:endParaRPr lang="en-CA" b="1" dirty="0" smtClean="0">
              <a:latin typeface="Calibri" pitchFamily="34" charset="0"/>
            </a:endParaRP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CA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8427" y="3720824"/>
            <a:ext cx="47484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Clr>
                <a:srgbClr val="00CCFF"/>
              </a:buClr>
              <a:buSzPct val="90000"/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Typical (stable) angina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pain on exertion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fixed narrowing of coronary artery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Unstable (pre-infarction) angina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increasing pain with less exertion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plaque disruption and thrombosis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  <a:buFont typeface="+mj-lt"/>
              <a:buAutoNum type="arabicPeriod"/>
            </a:pPr>
            <a:r>
              <a:rPr lang="en-US" sz="2000" dirty="0" err="1">
                <a:latin typeface="Calibri" pitchFamily="34" charset="0"/>
              </a:rPr>
              <a:t>Prinzmetal</a:t>
            </a:r>
            <a:r>
              <a:rPr lang="en-US" sz="2000" dirty="0">
                <a:latin typeface="Calibri" pitchFamily="34" charset="0"/>
              </a:rPr>
              <a:t> (variant) angina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pain at rest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coronary artery spasm of unknown etiology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10583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dirty="0">
                <a:latin typeface="Calibri" pitchFamily="34" charset="0"/>
              </a:rPr>
              <a:t>Intermittent chest pain caused by transient, reversible ischemia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5181600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252525"/>
                </a:solidFill>
                <a:latin typeface="arial" panose="020B0604020202020204" pitchFamily="34" charset="0"/>
              </a:rPr>
              <a:t>ذبحة صدرية مخالفة للمعتاد،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Myocardial Infarction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Definition: MI, also known as "heart attack," is the death of cardiac muscle resulting from ischemia.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Risk factors are the same as those of atherosclerosis.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657600"/>
            <a:ext cx="3886605" cy="3124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00034" y="40719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Disruption of an atherosclerotic plaque results in the formation of thrombus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73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f013003"/>
          <p:cNvPicPr>
            <a:picLocks noChangeAspect="1" noChangeArrowheads="1"/>
          </p:cNvPicPr>
          <p:nvPr/>
        </p:nvPicPr>
        <p:blipFill>
          <a:blip r:embed="rId5" cstate="print"/>
          <a:srcRect l="62964"/>
          <a:stretch>
            <a:fillRect/>
          </a:stretch>
        </p:blipFill>
        <p:spPr bwMode="auto">
          <a:xfrm>
            <a:off x="5410200" y="3792538"/>
            <a:ext cx="373380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4106863"/>
            <a:ext cx="54102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A. Plaque rupture without superimposed thrombus in a patient who died suddenly.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B. Acute coronary thrombosis superimposed on an atherosclerotic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plaque with focal disruption of the fibrous cap, triggering fatal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myocardial infarction.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C. Massive plaque rupture with superimposed thrombus, also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triggering a fatal myocardial infarction (special stain highlighting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fibrin in red). In both</a:t>
            </a:r>
          </a:p>
        </p:txBody>
      </p:sp>
    </p:spTree>
    <p:extLst>
      <p:ext uri="{BB962C8B-B14F-4D97-AF65-F5344CB8AC3E}">
        <p14:creationId xmlns:p14="http://schemas.microsoft.com/office/powerpoint/2010/main" val="38768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atin typeface="Lucida Sans Unicode" pitchFamily="34" charset="0"/>
                <a:cs typeface="Lucida Sans Unicode" pitchFamily="34" charset="0"/>
              </a:rPr>
              <a:t>Atherosclerosis and ischemic heart disease</a:t>
            </a:r>
            <a:br>
              <a:rPr lang="en-US" sz="24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2400" b="1" dirty="0" err="1" smtClean="0">
                <a:latin typeface="Lucida Sans Unicode" pitchFamily="34" charset="0"/>
                <a:cs typeface="Lucida Sans Unicode" pitchFamily="34" charset="0"/>
              </a:rPr>
              <a:t>prof</a:t>
            </a:r>
            <a:r>
              <a:rPr lang="en-US" sz="2400" b="1" dirty="0" smtClean="0">
                <a:latin typeface="Lucida Sans Unicode" pitchFamily="34" charset="0"/>
                <a:cs typeface="Lucida Sans Unicode" pitchFamily="34" charset="0"/>
              </a:rPr>
              <a:t>. Ahmed </a:t>
            </a:r>
            <a:r>
              <a:rPr lang="en-US" sz="2400" b="1" dirty="0" err="1" smtClean="0">
                <a:latin typeface="Lucida Sans Unicode" pitchFamily="34" charset="0"/>
                <a:cs typeface="Lucida Sans Unicode" pitchFamily="34" charset="0"/>
              </a:rPr>
              <a:t>Alhumidi</a:t>
            </a:r>
            <a:r>
              <a:rPr lang="en-US" sz="2400" b="1" dirty="0" smtClean="0">
                <a:latin typeface="Lucida Sans Unicode" pitchFamily="34" charset="0"/>
                <a:cs typeface="Lucida Sans Unicode" pitchFamily="34" charset="0"/>
              </a:rPr>
              <a:t>. </a:t>
            </a:r>
            <a:br>
              <a:rPr lang="en-US" sz="24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2400" b="1" dirty="0" smtClean="0">
                <a:latin typeface="Lucida Sans Unicode" pitchFamily="34" charset="0"/>
                <a:cs typeface="Lucida Sans Unicode" pitchFamily="34" charset="0"/>
              </a:rPr>
              <a:t>Pathology. </a:t>
            </a:r>
            <a:br>
              <a:rPr lang="en-US" sz="24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2400" b="1" dirty="0" smtClean="0">
                <a:latin typeface="Lucida Sans Unicode" pitchFamily="34" charset="0"/>
                <a:cs typeface="Lucida Sans Unicode" pitchFamily="34" charset="0"/>
              </a:rPr>
              <a:t>KSU. Riyadh. </a:t>
            </a:r>
            <a:br>
              <a:rPr lang="en-US" sz="24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2400" b="1" dirty="0" smtClean="0">
                <a:latin typeface="Lucida Sans Unicode" pitchFamily="34" charset="0"/>
                <a:cs typeface="Lucida Sans Unicode" pitchFamily="34" charset="0"/>
              </a:rPr>
              <a:t>2019</a:t>
            </a:r>
          </a:p>
        </p:txBody>
      </p:sp>
      <p:pic>
        <p:nvPicPr>
          <p:cNvPr id="80898" name="Picture 2" descr="http://news.vanderbilt.edu/files/atheroscler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2800"/>
            <a:ext cx="4714875" cy="26574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Pathogenesis of MI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Myocardial necrosis begins within 20-30 minutes, mostly starting at the </a:t>
            </a:r>
            <a:r>
              <a:rPr lang="en-US" dirty="0" err="1" smtClean="0">
                <a:latin typeface="Calibri" pitchFamily="34" charset="0"/>
              </a:rPr>
              <a:t>subendocardial</a:t>
            </a:r>
            <a:r>
              <a:rPr lang="en-US" dirty="0" smtClean="0">
                <a:latin typeface="Calibri" pitchFamily="34" charset="0"/>
              </a:rPr>
              <a:t> region (less </a:t>
            </a:r>
            <a:r>
              <a:rPr lang="en-US" dirty="0" err="1" smtClean="0">
                <a:latin typeface="Calibri" pitchFamily="34" charset="0"/>
              </a:rPr>
              <a:t>perfused</a:t>
            </a:r>
            <a:r>
              <a:rPr lang="en-US" dirty="0" smtClean="0">
                <a:latin typeface="Calibri" pitchFamily="34" charset="0"/>
              </a:rPr>
              <a:t>, high intramural pressure).</a:t>
            </a:r>
          </a:p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Infarct reaches its full size within 3-6 hrs., during this period, </a:t>
            </a:r>
            <a:r>
              <a:rPr lang="en-US" dirty="0" err="1" smtClean="0">
                <a:latin typeface="Calibri" pitchFamily="34" charset="0"/>
              </a:rPr>
              <a:t>lysis</a:t>
            </a:r>
            <a:r>
              <a:rPr lang="en-US" dirty="0" smtClean="0">
                <a:latin typeface="Calibri" pitchFamily="34" charset="0"/>
              </a:rPr>
              <a:t> of the thrombus by streptokinase or tissue </a:t>
            </a:r>
            <a:r>
              <a:rPr lang="en-US" dirty="0" err="1" smtClean="0">
                <a:latin typeface="Calibri" pitchFamily="34" charset="0"/>
              </a:rPr>
              <a:t>plasminogen</a:t>
            </a:r>
            <a:r>
              <a:rPr lang="en-US" dirty="0" smtClean="0">
                <a:latin typeface="Calibri" pitchFamily="34" charset="0"/>
              </a:rPr>
              <a:t> activator, may limit the size of the infarct.</a:t>
            </a:r>
          </a:p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Irreversible cell injury: 20-40 min</a:t>
            </a:r>
          </a:p>
          <a:p>
            <a:pPr eaLnBrk="1" hangingPunct="1">
              <a:buNone/>
            </a:pPr>
            <a:endParaRPr lang="en-US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5984" y="51576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+mj-lt"/>
              <a:buAutoNum type="arabicPeriod"/>
            </a:pPr>
            <a:r>
              <a:rPr lang="en-US" b="1" dirty="0" err="1" smtClean="0">
                <a:latin typeface="Calibri" pitchFamily="34" charset="0"/>
              </a:rPr>
              <a:t>Transmural</a:t>
            </a:r>
            <a:endParaRPr lang="en-US" b="1" dirty="0" smtClean="0">
              <a:latin typeface="Calibri" pitchFamily="34" charset="0"/>
            </a:endParaRPr>
          </a:p>
          <a:p>
            <a:pPr marL="800100" lvl="1" indent="-342900" eaLnBrk="1" hangingPunct="1"/>
            <a:r>
              <a:rPr lang="en-US" dirty="0" smtClean="0">
                <a:latin typeface="Calibri" pitchFamily="34" charset="0"/>
              </a:rPr>
              <a:t>Full thickness (&gt;50% of the wall)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b="1" dirty="0" err="1" smtClean="0">
                <a:latin typeface="Calibri" pitchFamily="34" charset="0"/>
              </a:rPr>
              <a:t>Subendocardial</a:t>
            </a:r>
            <a:endParaRPr lang="en-US" b="1" dirty="0" smtClean="0">
              <a:latin typeface="Calibri" pitchFamily="34" charset="0"/>
            </a:endParaRPr>
          </a:p>
          <a:p>
            <a:pPr marL="800100" lvl="1" indent="-342900" eaLnBrk="1" hangingPunct="1"/>
            <a:r>
              <a:rPr lang="en-US" dirty="0" smtClean="0">
                <a:latin typeface="Calibri" pitchFamily="34" charset="0"/>
              </a:rPr>
              <a:t>Inner 1/3 of myocardium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357422" y="4786322"/>
            <a:ext cx="7705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Types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8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2266435"/>
              </p:ext>
            </p:extLst>
          </p:nvPr>
        </p:nvGraphicFramePr>
        <p:xfrm>
          <a:off x="914400" y="1828800"/>
          <a:ext cx="7467599" cy="4038600"/>
        </p:xfrm>
        <a:graphic>
          <a:graphicData uri="http://schemas.openxmlformats.org/drawingml/2006/table">
            <a:tbl>
              <a:tblPr/>
              <a:tblGrid>
                <a:gridCol w="978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1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5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Gross changes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Microscopic changes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0-4h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4-12h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Mottling </a:t>
                      </a: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تبقع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Coagulation necrosis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1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12-24h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Mottling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More coagulation necrosis;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neutrophils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come 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1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1-7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Yellow infarct center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Neutrophils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die, macrophages come to eat dead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1-2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Yellow center, red borders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Granulation tissue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2-8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Collagen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092" name="Text Box 86"/>
          <p:cNvSpPr txBox="1">
            <a:spLocks noChangeArrowheads="1"/>
          </p:cNvSpPr>
          <p:nvPr/>
        </p:nvSpPr>
        <p:spPr bwMode="auto">
          <a:xfrm>
            <a:off x="609600" y="639763"/>
            <a:ext cx="784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Morphologic Changes in Myocardial Infarction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600075" y="622935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</a:rPr>
              <a:t>MI: day 1, day 3, day 7</a:t>
            </a:r>
          </a:p>
        </p:txBody>
      </p:sp>
      <p:pic>
        <p:nvPicPr>
          <p:cNvPr id="48131" name="Picture 5" descr="MI 1 day"/>
          <p:cNvPicPr>
            <a:picLocks noChangeAspect="1" noChangeArrowheads="1"/>
          </p:cNvPicPr>
          <p:nvPr/>
        </p:nvPicPr>
        <p:blipFill>
          <a:blip r:embed="rId3" cstate="print"/>
          <a:srcRect t="543" r="67499" b="21362"/>
          <a:stretch>
            <a:fillRect/>
          </a:stretch>
        </p:blipFill>
        <p:spPr bwMode="auto">
          <a:xfrm>
            <a:off x="0" y="0"/>
            <a:ext cx="29718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MI 3 days"/>
          <p:cNvPicPr>
            <a:picLocks noChangeAspect="1" noChangeArrowheads="1"/>
          </p:cNvPicPr>
          <p:nvPr/>
        </p:nvPicPr>
        <p:blipFill>
          <a:blip r:embed="rId4" cstate="print"/>
          <a:srcRect l="34883" r="33333" b="15169"/>
          <a:stretch>
            <a:fillRect/>
          </a:stretch>
        </p:blipFill>
        <p:spPr bwMode="auto">
          <a:xfrm>
            <a:off x="3071802" y="0"/>
            <a:ext cx="3124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 descr="MI 7 days"/>
          <p:cNvPicPr>
            <a:picLocks noChangeAspect="1" noChangeArrowheads="1"/>
          </p:cNvPicPr>
          <p:nvPr/>
        </p:nvPicPr>
        <p:blipFill>
          <a:blip r:embed="rId5" cstate="print"/>
          <a:srcRect l="44882" t="407" r="23622" b="11302"/>
          <a:stretch>
            <a:fillRect/>
          </a:stretch>
        </p:blipFill>
        <p:spPr bwMode="auto">
          <a:xfrm>
            <a:off x="6096000" y="-9525"/>
            <a:ext cx="3048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Line 8"/>
          <p:cNvSpPr>
            <a:spLocks noChangeShapeType="1"/>
          </p:cNvSpPr>
          <p:nvPr/>
        </p:nvSpPr>
        <p:spPr bwMode="auto">
          <a:xfrm>
            <a:off x="2971800" y="0"/>
            <a:ext cx="0" cy="617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Line 9"/>
          <p:cNvSpPr>
            <a:spLocks noChangeShapeType="1"/>
          </p:cNvSpPr>
          <p:nvPr/>
        </p:nvSpPr>
        <p:spPr bwMode="auto">
          <a:xfrm>
            <a:off x="6096000" y="0"/>
            <a:ext cx="0" cy="617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30065" y="114298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1,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285720" y="2500306"/>
            <a:ext cx="21248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00FFFF"/>
              </a:buClr>
              <a:buSzPct val="11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Coagulation necrosis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857620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3,</a:t>
            </a: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2071670" y="1643050"/>
            <a:ext cx="28575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Neutrophils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7643834" y="121442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7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3143240" y="2357430"/>
            <a:ext cx="500066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Macrophages 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2714612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2,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5715008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5,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4786314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4,</a:t>
            </a:r>
            <a:endParaRPr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6715140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6,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F013008"/>
          <p:cNvPicPr>
            <a:picLocks noChangeAspect="1" noChangeArrowheads="1"/>
          </p:cNvPicPr>
          <p:nvPr/>
        </p:nvPicPr>
        <p:blipFill>
          <a:blip r:embed="rId2" cstate="print"/>
          <a:srcRect l="49895" t="38373" b="31395"/>
          <a:stretch>
            <a:fillRect/>
          </a:stretch>
        </p:blipFill>
        <p:spPr bwMode="auto">
          <a:xfrm>
            <a:off x="0" y="571480"/>
            <a:ext cx="41510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857356" y="571480"/>
            <a:ext cx="9403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00FFFF"/>
              </a:buClr>
              <a:buSzPct val="11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2 weeks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428728" y="1000108"/>
            <a:ext cx="18946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00FFFF"/>
              </a:buClr>
              <a:buSzPct val="11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Granulation tissue</a:t>
            </a:r>
          </a:p>
        </p:txBody>
      </p:sp>
      <p:pic>
        <p:nvPicPr>
          <p:cNvPr id="6" name="Picture 3" descr="F013008"/>
          <p:cNvPicPr>
            <a:picLocks noChangeAspect="1" noChangeArrowheads="1"/>
          </p:cNvPicPr>
          <p:nvPr/>
        </p:nvPicPr>
        <p:blipFill>
          <a:blip r:embed="rId2" cstate="print"/>
          <a:srcRect t="69478" r="49159"/>
          <a:stretch>
            <a:fillRect/>
          </a:stretch>
        </p:blipFill>
        <p:spPr bwMode="auto">
          <a:xfrm>
            <a:off x="5643570" y="500042"/>
            <a:ext cx="4252938" cy="276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6858016" y="1000108"/>
            <a:ext cx="17257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atin typeface="Calibri" pitchFamily="34" charset="0"/>
                <a:ea typeface="Times New Roman (Arabic)"/>
                <a:cs typeface="Times New Roman (Arabic)"/>
              </a:rPr>
              <a:t>collagenous</a:t>
            </a:r>
            <a:r>
              <a:rPr lang="en-US" dirty="0" smtClean="0">
                <a:latin typeface="Calibri" pitchFamily="34" charset="0"/>
                <a:ea typeface="Times New Roman (Arabic)"/>
                <a:cs typeface="Times New Roman (Arabic)"/>
              </a:rPr>
              <a:t> scar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7358082" y="571480"/>
            <a:ext cx="9792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00FFFF"/>
              </a:buClr>
              <a:buSzPct val="11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1 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Myocardial Infarction: Clinical Features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4114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Calibri" pitchFamily="34" charset="0"/>
              </a:rPr>
              <a:t>Pain: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Calibri" pitchFamily="34" charset="0"/>
              </a:rPr>
              <a:t>Severe crushing sub-</a:t>
            </a:r>
            <a:r>
              <a:rPr lang="en-US" sz="2400" dirty="0" err="1" smtClean="0">
                <a:latin typeface="Calibri" pitchFamily="34" charset="0"/>
              </a:rPr>
              <a:t>sternal</a:t>
            </a:r>
            <a:r>
              <a:rPr lang="en-US" sz="2400" dirty="0" smtClean="0">
                <a:latin typeface="Calibri" pitchFamily="34" charset="0"/>
              </a:rPr>
              <a:t> chest pain, which may radiate to the neck, jaw, </a:t>
            </a:r>
            <a:r>
              <a:rPr lang="en-US" sz="2400" dirty="0" err="1" smtClean="0">
                <a:latin typeface="Calibri" pitchFamily="34" charset="0"/>
              </a:rPr>
              <a:t>epigastrium</a:t>
            </a:r>
            <a:r>
              <a:rPr lang="en-US" sz="2400" dirty="0" smtClean="0">
                <a:latin typeface="Calibri" pitchFamily="34" charset="0"/>
              </a:rPr>
              <a:t>, shoulder or left arm.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Calibri" pitchFamily="34" charset="0"/>
              </a:rPr>
              <a:t>Pain lasts for hours to days and is not relieved by nitroglycerin.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Calibri" pitchFamily="34" charset="0"/>
              </a:rPr>
              <a:t>Absent in 20% of patients (diabetics, hypertensive, elderly).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Calibri" pitchFamily="34" charset="0"/>
              </a:rPr>
              <a:t>Pulse is rapid and weak.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Calibri" pitchFamily="34" charset="0"/>
              </a:rPr>
              <a:t>Diaphoresis (sweating)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err="1" smtClean="0">
                <a:latin typeface="Calibri" pitchFamily="34" charset="0"/>
              </a:rPr>
              <a:t>Dyspnea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err="1" smtClean="0">
                <a:latin typeface="Calibri" pitchFamily="34" charset="0"/>
              </a:rPr>
              <a:t>Cardiogenic</a:t>
            </a:r>
            <a:r>
              <a:rPr lang="en-US" sz="2400" dirty="0" smtClean="0">
                <a:latin typeface="Calibri" pitchFamily="34" charset="0"/>
              </a:rPr>
              <a:t> shock in massive MI(&gt;40%of lt. ventricle).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Calibri" pitchFamily="34" charset="0"/>
              </a:rPr>
              <a:t>ECG shows typical findings of ischemia.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286116" y="6488668"/>
            <a:ext cx="26597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 </a:t>
            </a:r>
            <a:r>
              <a:rPr lang="en-US" sz="1100" dirty="0" smtClean="0">
                <a:solidFill>
                  <a:srgbClr val="FF0000"/>
                </a:solidFill>
              </a:rPr>
              <a:t>shock</a:t>
            </a:r>
            <a:r>
              <a:rPr lang="en-US" sz="1100" dirty="0" smtClean="0"/>
              <a:t> is low blood perfusion to tissues 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Ischemic Heart Disease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Laboratory evaluation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err="1" smtClean="0">
                <a:latin typeface="Calibri" pitchFamily="34" charset="0"/>
              </a:rPr>
              <a:t>Troponins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b="1" dirty="0" smtClean="0">
                <a:latin typeface="Calibri" pitchFamily="34" charset="0"/>
              </a:rPr>
              <a:t>best marker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TnT</a:t>
            </a:r>
            <a:r>
              <a:rPr lang="en-US" dirty="0" smtClean="0">
                <a:latin typeface="Calibri" pitchFamily="34" charset="0"/>
              </a:rPr>
              <a:t>,  </a:t>
            </a:r>
            <a:r>
              <a:rPr lang="en-US" dirty="0" err="1" smtClean="0">
                <a:latin typeface="Calibri" pitchFamily="34" charset="0"/>
              </a:rPr>
              <a:t>TnI</a:t>
            </a:r>
            <a:r>
              <a:rPr lang="en-US" dirty="0" smtClean="0">
                <a:latin typeface="Calibri" pitchFamily="34" charset="0"/>
              </a:rPr>
              <a:t> (more specific).</a:t>
            </a:r>
          </a:p>
          <a:p>
            <a:pPr marL="544068" lvl="1" indent="-342900"/>
            <a:r>
              <a:rPr lang="en-CA" dirty="0" err="1" smtClean="0">
                <a:latin typeface="Calibri" pitchFamily="34" charset="0"/>
              </a:rPr>
              <a:t>TnI</a:t>
            </a:r>
            <a:r>
              <a:rPr lang="en-CA" dirty="0" smtClean="0">
                <a:latin typeface="Calibri" pitchFamily="34" charset="0"/>
              </a:rPr>
              <a:t> and </a:t>
            </a:r>
            <a:r>
              <a:rPr lang="en-CA" dirty="0" err="1" smtClean="0">
                <a:latin typeface="Calibri" pitchFamily="34" charset="0"/>
              </a:rPr>
              <a:t>TnT</a:t>
            </a:r>
            <a:r>
              <a:rPr lang="en-CA" dirty="0" smtClean="0">
                <a:latin typeface="Calibri" pitchFamily="34" charset="0"/>
              </a:rPr>
              <a:t> are not normally detectable in the circulation</a:t>
            </a:r>
          </a:p>
          <a:p>
            <a:pPr marL="544068" lvl="1" indent="-342900"/>
            <a:r>
              <a:rPr lang="en-CA" dirty="0" smtClean="0">
                <a:latin typeface="Calibri" pitchFamily="34" charset="0"/>
              </a:rPr>
              <a:t>After acute MI both </a:t>
            </a:r>
            <a:r>
              <a:rPr lang="en-CA" dirty="0" err="1" smtClean="0">
                <a:latin typeface="Calibri" pitchFamily="34" charset="0"/>
              </a:rPr>
              <a:t>troponins</a:t>
            </a:r>
            <a:r>
              <a:rPr lang="en-CA" dirty="0" smtClean="0">
                <a:latin typeface="Calibri" pitchFamily="34" charset="0"/>
              </a:rPr>
              <a:t> become detectable after 2 to 4 hours, peaks at 48 hours. Their levels remain elevated for 7 to 10 days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CA" dirty="0" smtClean="0">
                <a:latin typeface="Calibri" pitchFamily="34" charset="0"/>
              </a:rPr>
              <a:t>CK-MB is the </a:t>
            </a:r>
            <a:r>
              <a:rPr lang="en-CA" b="1" dirty="0" smtClean="0">
                <a:latin typeface="Calibri" pitchFamily="34" charset="0"/>
              </a:rPr>
              <a:t>second best mar</a:t>
            </a:r>
            <a:r>
              <a:rPr lang="en-CA" dirty="0" smtClean="0">
                <a:latin typeface="Calibri" pitchFamily="34" charset="0"/>
              </a:rPr>
              <a:t>ker:</a:t>
            </a:r>
          </a:p>
          <a:p>
            <a:pPr marL="544068" lvl="1" indent="-342900"/>
            <a:r>
              <a:rPr lang="en-CA" dirty="0" smtClean="0">
                <a:latin typeface="Calibri" pitchFamily="34" charset="0"/>
              </a:rPr>
              <a:t>It begins to rise within 2 to 4 hours of MI, peaks at 24 to 48 hours and returns to normal within approximately 72 hours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Lactate </a:t>
            </a:r>
            <a:r>
              <a:rPr lang="en-US" dirty="0" err="1" smtClean="0">
                <a:latin typeface="Calibri" pitchFamily="34" charset="0"/>
              </a:rPr>
              <a:t>dehydrogenase</a:t>
            </a:r>
            <a:r>
              <a:rPr lang="en-US" dirty="0" smtClean="0">
                <a:latin typeface="Calibri" pitchFamily="34" charset="0"/>
              </a:rPr>
              <a:t> (LD)… LD1.</a:t>
            </a:r>
          </a:p>
          <a:p>
            <a:pPr marL="544068" lvl="1" indent="-342900"/>
            <a:r>
              <a:rPr lang="en-US" dirty="0" smtClean="0">
                <a:latin typeface="Calibri" pitchFamily="34" charset="0"/>
              </a:rPr>
              <a:t>Rise 24 hrs,   peaks 72 hrs,  persists 72 hrs.</a:t>
            </a:r>
          </a:p>
          <a:p>
            <a:pPr lvl="1" eaLnBrk="1" hangingPunct="1">
              <a:buNone/>
            </a:pPr>
            <a:endParaRPr lang="en-CA" dirty="0" smtClean="0">
              <a:latin typeface="Calibri" pitchFamily="34" charset="0"/>
            </a:endParaRPr>
          </a:p>
          <a:p>
            <a:pPr lvl="1" eaLnBrk="1" hangingPunct="1">
              <a:buFont typeface="Arial" charset="0"/>
              <a:buNone/>
            </a:pPr>
            <a:endParaRPr lang="en-CA" dirty="0" smtClean="0">
              <a:latin typeface="Calibri" pitchFamily="34" charset="0"/>
            </a:endParaRPr>
          </a:p>
          <a:p>
            <a:pPr eaLnBrk="1" hangingPunct="1"/>
            <a:endParaRPr lang="en-CA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45" y="6032352"/>
            <a:ext cx="83681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Troponins </a:t>
            </a:r>
            <a:r>
              <a:rPr lang="en-US" sz="1200" dirty="0" smtClean="0">
                <a:latin typeface="Calibri" pitchFamily="34" charset="0"/>
              </a:rPr>
              <a:t>are </a:t>
            </a:r>
            <a:r>
              <a:rPr lang="en-US" sz="1200" dirty="0">
                <a:latin typeface="Arial" panose="020B0604020202020204" pitchFamily="34" charset="0"/>
              </a:rPr>
              <a:t> regulatory </a:t>
            </a:r>
            <a:r>
              <a:rPr lang="en-US" sz="1200" dirty="0" smtClean="0">
                <a:latin typeface="Arial" panose="020B0604020202020204" pitchFamily="34" charset="0"/>
              </a:rPr>
              <a:t>proteins (</a:t>
            </a:r>
            <a:r>
              <a:rPr lang="it-IT" sz="1200" dirty="0"/>
              <a:t>(troponin C, </a:t>
            </a:r>
            <a:r>
              <a:rPr lang="it-IT" sz="1200" dirty="0" smtClean="0"/>
              <a:t>troponin I</a:t>
            </a:r>
            <a:r>
              <a:rPr lang="it-IT" sz="1200" dirty="0"/>
              <a:t>, and troponin T)</a:t>
            </a:r>
            <a:r>
              <a:rPr lang="en-US" sz="1200" dirty="0" smtClean="0">
                <a:latin typeface="Arial" panose="020B0604020202020204" pitchFamily="34" charset="0"/>
              </a:rPr>
              <a:t> that are integral </a:t>
            </a:r>
            <a:r>
              <a:rPr lang="en-US" sz="1200" dirty="0">
                <a:latin typeface="Arial" panose="020B0604020202020204" pitchFamily="34" charset="0"/>
              </a:rPr>
              <a:t>to muscle contraction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5496" y="6309351"/>
            <a:ext cx="86409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err="1">
                <a:latin typeface="Arial" panose="020B0604020202020204" pitchFamily="34" charset="0"/>
              </a:rPr>
              <a:t>Creatine</a:t>
            </a:r>
            <a:r>
              <a:rPr lang="en-US" sz="1050" b="1" dirty="0">
                <a:latin typeface="Arial" panose="020B0604020202020204" pitchFamily="34" charset="0"/>
              </a:rPr>
              <a:t> kinase</a:t>
            </a:r>
            <a:r>
              <a:rPr lang="en-US" sz="1050" dirty="0">
                <a:latin typeface="Arial" panose="020B0604020202020204" pitchFamily="34" charset="0"/>
              </a:rPr>
              <a:t> (CK) </a:t>
            </a:r>
            <a:r>
              <a:rPr lang="en-US" sz="1050" dirty="0" smtClean="0">
                <a:latin typeface="Arial" panose="020B0604020202020204" pitchFamily="34" charset="0"/>
              </a:rPr>
              <a:t>—is </a:t>
            </a:r>
            <a:r>
              <a:rPr lang="en-US" sz="1050" dirty="0">
                <a:latin typeface="Arial" panose="020B0604020202020204" pitchFamily="34" charset="0"/>
              </a:rPr>
              <a:t>an </a:t>
            </a:r>
            <a:r>
              <a:rPr lang="en-US" sz="1050" dirty="0" smtClean="0">
                <a:latin typeface="Arial" panose="020B0604020202020204" pitchFamily="34" charset="0"/>
              </a:rPr>
              <a:t>enzyme </a:t>
            </a:r>
            <a:r>
              <a:rPr lang="en-US" sz="1050" dirty="0">
                <a:latin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</a:rPr>
              <a:t>expressed </a:t>
            </a:r>
            <a:r>
              <a:rPr lang="en-US" sz="1050" dirty="0">
                <a:latin typeface="Arial" panose="020B0604020202020204" pitchFamily="34" charset="0"/>
              </a:rPr>
              <a:t>by various tissues and cell </a:t>
            </a:r>
            <a:r>
              <a:rPr lang="en-US" sz="1050" dirty="0" smtClean="0">
                <a:latin typeface="Arial" panose="020B0604020202020204" pitchFamily="34" charset="0"/>
              </a:rPr>
              <a:t>types  3 </a:t>
            </a:r>
            <a:r>
              <a:rPr lang="en-US" sz="1050" dirty="0" err="1" smtClean="0">
                <a:latin typeface="Arial" panose="020B0604020202020204" pitchFamily="34" charset="0"/>
              </a:rPr>
              <a:t>isoypes</a:t>
            </a:r>
            <a:r>
              <a:rPr lang="en-US" sz="1050" dirty="0" smtClean="0">
                <a:latin typeface="Arial" panose="020B0604020202020204" pitchFamily="34" charset="0"/>
              </a:rPr>
              <a:t> </a:t>
            </a:r>
            <a:r>
              <a:rPr lang="en-US" sz="1050" dirty="0" smtClean="0"/>
              <a:t>CK-MM</a:t>
            </a:r>
            <a:r>
              <a:rPr lang="en-US" sz="1050" dirty="0"/>
              <a:t>, CK-BB and CK-MB</a:t>
            </a:r>
            <a:r>
              <a:rPr lang="en-US" sz="1050" dirty="0" smtClean="0">
                <a:latin typeface="Arial" panose="020B0604020202020204" pitchFamily="34" charset="0"/>
              </a:rPr>
              <a:t>. [M: </a:t>
            </a:r>
            <a:r>
              <a:rPr lang="en-US" sz="1050" dirty="0" err="1" smtClean="0">
                <a:latin typeface="Arial" panose="020B0604020202020204" pitchFamily="34" charset="0"/>
              </a:rPr>
              <a:t>musle</a:t>
            </a:r>
            <a:r>
              <a:rPr lang="en-US" sz="1050" dirty="0" smtClean="0">
                <a:latin typeface="Arial" panose="020B0604020202020204" pitchFamily="34" charset="0"/>
              </a:rPr>
              <a:t> B brain</a:t>
            </a:r>
            <a:r>
              <a:rPr lang="en-US" sz="1050" dirty="0">
                <a:latin typeface="Arial" panose="020B0604020202020204" pitchFamily="34" charset="0"/>
              </a:rPr>
              <a:t> </a:t>
            </a:r>
            <a:r>
              <a:rPr lang="en-US" sz="1050" dirty="0" smtClean="0">
                <a:latin typeface="Arial" panose="020B0604020202020204" pitchFamily="34" charset="0"/>
              </a:rPr>
              <a:t>]</a:t>
            </a:r>
            <a:endParaRPr lang="en-US" sz="1050" dirty="0"/>
          </a:p>
        </p:txBody>
      </p:sp>
      <p:sp>
        <p:nvSpPr>
          <p:cNvPr id="4" name="Rectangle 3"/>
          <p:cNvSpPr/>
          <p:nvPr/>
        </p:nvSpPr>
        <p:spPr>
          <a:xfrm>
            <a:off x="0" y="6563267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</a:rPr>
              <a:t>A </a:t>
            </a:r>
            <a:r>
              <a:rPr lang="en-US" sz="900" b="1" dirty="0">
                <a:latin typeface="Arial" panose="020B0604020202020204" pitchFamily="34" charset="0"/>
              </a:rPr>
              <a:t>lactate dehydrogenase</a:t>
            </a:r>
            <a:r>
              <a:rPr lang="en-US" sz="900" dirty="0">
                <a:latin typeface="Arial" panose="020B0604020202020204" pitchFamily="34" charset="0"/>
              </a:rPr>
              <a:t> (</a:t>
            </a:r>
            <a:r>
              <a:rPr lang="en-US" sz="900" b="1" dirty="0">
                <a:latin typeface="Arial" panose="020B0604020202020204" pitchFamily="34" charset="0"/>
              </a:rPr>
              <a:t>LDH</a:t>
            </a:r>
            <a:r>
              <a:rPr lang="en-US" sz="900" dirty="0">
                <a:latin typeface="Arial" panose="020B0604020202020204" pitchFamily="34" charset="0"/>
              </a:rPr>
              <a:t> or </a:t>
            </a:r>
            <a:r>
              <a:rPr lang="en-US" sz="900" b="1" dirty="0">
                <a:latin typeface="Arial" panose="020B0604020202020204" pitchFamily="34" charset="0"/>
              </a:rPr>
              <a:t>LD</a:t>
            </a:r>
            <a:r>
              <a:rPr lang="en-US" sz="900" dirty="0">
                <a:latin typeface="Arial" panose="020B0604020202020204" pitchFamily="34" charset="0"/>
              </a:rPr>
              <a:t>) is an enzyme found in nearly all living </a:t>
            </a:r>
            <a:r>
              <a:rPr lang="en-US" sz="900" smtClean="0">
                <a:latin typeface="Arial" panose="020B0604020202020204" pitchFamily="34" charset="0"/>
              </a:rPr>
              <a:t>cells [</a:t>
            </a:r>
            <a:r>
              <a:rPr lang="en-US" sz="900" smtClean="0"/>
              <a:t>LDH-1—</a:t>
            </a:r>
            <a:r>
              <a:rPr lang="en-US" sz="900" dirty="0"/>
              <a:t> heart </a:t>
            </a:r>
            <a:r>
              <a:rPr lang="en-US" sz="900" dirty="0" smtClean="0"/>
              <a:t> RBC</a:t>
            </a:r>
            <a:r>
              <a:rPr lang="en-US" sz="900" smtClean="0"/>
              <a:t>, brain].</a:t>
            </a:r>
            <a:endParaRPr lang="en-US" sz="900" dirty="0"/>
          </a:p>
          <a:p>
            <a:r>
              <a:rPr lang="en-US" sz="1100" dirty="0">
                <a:latin typeface="Arial" panose="020B0604020202020204" pitchFamily="34" charset="0"/>
              </a:rPr>
              <a:t> 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ÙØªÙØ¬Ø© Ø¨Ø­Ø« Ø§ÙØµÙØ± Ø¹Ù âªTroponins mi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ÙØªÙØ¬Ø© Ø¨Ø­Ø« Ø§ÙØµÙØ± Ø¹Ù âªTroponins mi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ÙØªÙØ¬Ø© Ø¨Ø­Ø« Ø§ÙØµÙØ± Ø¹Ù âªTroponins mi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ÙØªÙØ¬Ø© Ø¨Ø­Ø« Ø§ÙØµÙØ± Ø¹Ù âªTroponins mi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s://ecgwaves.com/wp-content/uploads/2016/09/x-hjartskademarkor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14422"/>
            <a:ext cx="8572500" cy="498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latin typeface="Calibri" pitchFamily="34" charset="0"/>
              </a:rPr>
              <a:t>Myocardial Infarction: Outcomes or complications 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No complications in 10-20%.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80-90% experience one or more of the following complications: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US" sz="2400" dirty="0" smtClean="0">
                <a:latin typeface="Calibri" pitchFamily="34" charset="0"/>
              </a:rPr>
              <a:t>Cardiac arrhythmia (75-90%). Many patients have conduction disturbances and myocardial irritability following MI, which undoubtedly are responsible for many of the sudden deaths. Sudden coronary death can occur due to ventricular arrhythmia.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US" sz="2400" dirty="0" smtClean="0">
                <a:latin typeface="Calibri" pitchFamily="34" charset="0"/>
              </a:rPr>
              <a:t>Left ventricular failure with mild to severe pulmonary edema (60%).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US" sz="2400" dirty="0" err="1" smtClean="0">
                <a:latin typeface="Calibri" pitchFamily="34" charset="0"/>
              </a:rPr>
              <a:t>Cardiogenic</a:t>
            </a:r>
            <a:r>
              <a:rPr lang="en-US" sz="2400" dirty="0" smtClean="0">
                <a:latin typeface="Calibri" pitchFamily="34" charset="0"/>
              </a:rPr>
              <a:t> shock (10%).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endParaRPr lang="en-US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Complications of MI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6705" indent="-457200">
              <a:buFont typeface="+mj-lt"/>
              <a:buAutoNum type="arabicPeriod" startAt="4"/>
            </a:pPr>
            <a:r>
              <a:rPr lang="en-US" sz="2100" dirty="0" smtClean="0">
                <a:latin typeface="Calibri" pitchFamily="34" charset="0"/>
              </a:rPr>
              <a:t>Myocardial rupture:</a:t>
            </a:r>
          </a:p>
          <a:p>
            <a:pPr marL="556705" indent="-457200">
              <a:buFont typeface="+mj-lt"/>
              <a:buAutoNum type="arabicPeriod" startAt="4"/>
            </a:pPr>
            <a:r>
              <a:rPr lang="en-US" sz="2100" dirty="0" err="1" smtClean="0">
                <a:latin typeface="Calibri" pitchFamily="34" charset="0"/>
              </a:rPr>
              <a:t>Thromboembolism</a:t>
            </a:r>
            <a:r>
              <a:rPr lang="en-US" sz="2100" dirty="0" smtClean="0">
                <a:latin typeface="Calibri" pitchFamily="34" charset="0"/>
              </a:rPr>
              <a:t> (15-49%). the</a:t>
            </a:r>
            <a:r>
              <a:rPr lang="en-US" sz="2100" b="1" i="1" dirty="0" smtClean="0">
                <a:latin typeface="Calibri" pitchFamily="34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combination of a local myocardial abnormality in contractility (causing stasis) with </a:t>
            </a:r>
            <a:r>
              <a:rPr lang="en-US" sz="2100" dirty="0" err="1" smtClean="0">
                <a:latin typeface="Calibri" pitchFamily="34" charset="0"/>
              </a:rPr>
              <a:t>endocardial</a:t>
            </a:r>
            <a:r>
              <a:rPr lang="en-US" sz="2100" dirty="0" smtClean="0">
                <a:latin typeface="Calibri" pitchFamily="34" charset="0"/>
              </a:rPr>
              <a:t> damage (causing a </a:t>
            </a:r>
            <a:r>
              <a:rPr lang="en-US" sz="2100" dirty="0" err="1" smtClean="0">
                <a:latin typeface="Calibri" pitchFamily="34" charset="0"/>
              </a:rPr>
              <a:t>thrombogenic</a:t>
            </a:r>
            <a:r>
              <a:rPr lang="en-US" sz="2100" dirty="0" smtClean="0">
                <a:latin typeface="Calibri" pitchFamily="34" charset="0"/>
              </a:rPr>
              <a:t> surface) can foster mural thrombosis and, potentially, </a:t>
            </a:r>
            <a:r>
              <a:rPr lang="en-US" sz="2100" dirty="0" err="1" smtClean="0">
                <a:latin typeface="Calibri" pitchFamily="34" charset="0"/>
              </a:rPr>
              <a:t>thromboembolism</a:t>
            </a:r>
            <a:r>
              <a:rPr lang="en-US" sz="2100" dirty="0" smtClean="0">
                <a:latin typeface="Calibri" pitchFamily="34" charset="0"/>
              </a:rPr>
              <a:t> </a:t>
            </a:r>
          </a:p>
          <a:p>
            <a:pPr marL="556705" indent="-457200">
              <a:buFont typeface="+mj-lt"/>
              <a:buAutoNum type="arabicPeriod" startAt="4"/>
            </a:pPr>
            <a:r>
              <a:rPr lang="en-US" sz="2100" dirty="0" err="1" smtClean="0">
                <a:latin typeface="Calibri" pitchFamily="34" charset="0"/>
              </a:rPr>
              <a:t>Pericarditis</a:t>
            </a:r>
            <a:r>
              <a:rPr lang="en-US" sz="2100" dirty="0" smtClean="0">
                <a:latin typeface="Calibri" pitchFamily="34" charset="0"/>
              </a:rPr>
              <a:t> </a:t>
            </a:r>
          </a:p>
          <a:p>
            <a:pPr marL="556705" indent="-457200">
              <a:buFont typeface="+mj-lt"/>
              <a:buAutoNum type="arabicPeriod" startAt="4"/>
            </a:pPr>
            <a:r>
              <a:rPr lang="en-US" sz="2100" dirty="0" smtClean="0">
                <a:latin typeface="Calibri" pitchFamily="34" charset="0"/>
              </a:rPr>
              <a:t>Ventricular aneurysm in which the ventricle is dilated and the wall is thinned out. </a:t>
            </a:r>
            <a:endParaRPr lang="en-US" sz="2100" dirty="0">
              <a:latin typeface="Calibri" pitchFamily="34" charset="0"/>
            </a:endParaRPr>
          </a:p>
          <a:p>
            <a:pPr marL="624078" indent="-514350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2100" dirty="0">
                <a:latin typeface="Calibri" pitchFamily="34" charset="0"/>
              </a:rPr>
              <a:t>External rupture of the infarct with associated bleeding into the pericardial space (</a:t>
            </a:r>
            <a:r>
              <a:rPr lang="en-US" sz="2100" dirty="0" err="1">
                <a:latin typeface="Calibri" pitchFamily="34" charset="0"/>
              </a:rPr>
              <a:t>hemopericardium</a:t>
            </a:r>
            <a:r>
              <a:rPr lang="en-US" sz="2100" dirty="0">
                <a:latin typeface="Calibri" pitchFamily="34" charset="0"/>
              </a:rPr>
              <a:t>).</a:t>
            </a:r>
          </a:p>
          <a:p>
            <a:pPr marL="624078" indent="-514350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2100" dirty="0">
                <a:latin typeface="Calibri" pitchFamily="34" charset="0"/>
              </a:rPr>
              <a:t>Progressive late heart failure in the form of chronic IHD.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 startAt="4"/>
            </a:pPr>
            <a:endParaRPr lang="en-US" sz="2400" dirty="0" smtClean="0">
              <a:latin typeface="Calibri" pitchFamily="34" charset="0"/>
            </a:endParaRP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 startAt="4"/>
            </a:pPr>
            <a:endParaRPr lang="en-US" dirty="0" smtClean="0">
              <a:latin typeface="Calibri" pitchFamily="34" charset="0"/>
            </a:endParaRP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 startAt="4"/>
            </a:pPr>
            <a:endParaRPr lang="en-US" dirty="0" smtClean="0">
              <a:latin typeface="Calibri" pitchFamily="34" charset="0"/>
            </a:endParaRPr>
          </a:p>
          <a:p>
            <a:pPr marL="623888" indent="-514350" eaLnBrk="1" hangingPunct="1">
              <a:buFont typeface="Lucida Sans Unicode" pitchFamily="34" charset="0"/>
              <a:buAutoNum type="arabicPeriod" startAt="4"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dirty="0" smtClean="0">
                <a:latin typeface="Calibri" pitchFamily="34" charset="0"/>
              </a:rPr>
              <a:t>Myocardial Infarction (MI), summary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543800" cy="3048000"/>
          </a:xfrm>
        </p:spPr>
        <p:txBody>
          <a:bodyPr>
            <a:normAutofit/>
          </a:bodyPr>
          <a:lstStyle/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Necrosis of heart muscle caused by ischemia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Most due to acute coronary artery thrombosis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irreversible injury/cell death in 20-40 minutes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Prompt reperfusion can salvage myocardium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827340" y="6429396"/>
            <a:ext cx="888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Salvage </a:t>
            </a:r>
            <a:r>
              <a:rPr lang="ar-SA" sz="1200" dirty="0" smtClean="0">
                <a:latin typeface="Calibri" pitchFamily="34" charset="0"/>
              </a:rPr>
              <a:t>ينقذ</a:t>
            </a:r>
            <a:r>
              <a:rPr lang="en-US" sz="1200" dirty="0" smtClean="0">
                <a:latin typeface="Calibri" pitchFamily="34" charset="0"/>
              </a:rPr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Objectives: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600"/>
            <a:ext cx="7886700" cy="21367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Understand </a:t>
            </a:r>
            <a:r>
              <a:rPr lang="en-US" dirty="0"/>
              <a:t>the </a:t>
            </a:r>
            <a:r>
              <a:rPr lang="en-US" dirty="0" smtClean="0"/>
              <a:t>pathology, pathogenesis </a:t>
            </a:r>
            <a:r>
              <a:rPr lang="en-US" dirty="0"/>
              <a:t>and clinical consequences of atherosclerosis.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Be able to discuss pathology and complications of </a:t>
            </a:r>
            <a:r>
              <a:rPr lang="en-US" dirty="0" err="1"/>
              <a:t>ischaemic</a:t>
            </a:r>
            <a:r>
              <a:rPr lang="en-US" dirty="0"/>
              <a:t> heart diseases with special emphasis on myocardial infarction.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Know how lifestyle modifications can reduce the risk of </a:t>
            </a:r>
            <a:r>
              <a:rPr lang="en-US" dirty="0" err="1"/>
              <a:t>ischaemic</a:t>
            </a:r>
            <a:r>
              <a:rPr lang="en-US" dirty="0"/>
              <a:t> heart disease.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103516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Lucida Sans Unicode" pitchFamily="34" charset="0"/>
                <a:cs typeface="Lucida Sans Unicode" pitchFamily="34" charset="0"/>
              </a:rPr>
              <a:t>Atherosclerosis and ischemic heart disease</a:t>
            </a:r>
            <a:br>
              <a:rPr lang="en-US" sz="1400" b="1" dirty="0">
                <a:latin typeface="Lucida Sans Unicode" pitchFamily="34" charset="0"/>
                <a:cs typeface="Lucida Sans Unicode" pitchFamily="34" charset="0"/>
              </a:rPr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4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dirty="0" smtClean="0">
                <a:latin typeface="Calibri" pitchFamily="34" charset="0"/>
              </a:rPr>
              <a:t>Myocardial Infarction (MI), summary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05000"/>
            <a:ext cx="6858000" cy="4343400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Clinical features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Severe, crushing chest pain ± radiation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Not relieved by nitroglycerin, rest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Sweating, nausea, </a:t>
            </a:r>
            <a:r>
              <a:rPr lang="en-US" dirty="0" err="1" smtClean="0">
                <a:latin typeface="Calibri" pitchFamily="34" charset="0"/>
              </a:rPr>
              <a:t>dyspnea</a:t>
            </a:r>
            <a:endParaRPr lang="en-US" dirty="0" smtClean="0">
              <a:latin typeface="Calibri" pitchFamily="34" charset="0"/>
            </a:endParaRP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Sometimes no symptoms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Laboratory evaluation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sz="1700" dirty="0" err="1" smtClean="0">
                <a:latin typeface="Calibri" pitchFamily="34" charset="0"/>
              </a:rPr>
              <a:t>Troponins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ar-SA" sz="1700" dirty="0" smtClean="0">
                <a:latin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</a:rPr>
              <a:t>detected within 2-4 hours, remain elevated for a week.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CK-MB increases within 2-4 hours, returns to normal within 72 hours.</a:t>
            </a:r>
          </a:p>
          <a:p>
            <a:pPr marL="457200" indent="-457200">
              <a:buClr>
                <a:srgbClr val="00CCFF"/>
              </a:buClr>
              <a:buSzPct val="90000"/>
            </a:pPr>
            <a:r>
              <a:rPr lang="en-US" sz="2800" dirty="0">
                <a:latin typeface="Calibri" pitchFamily="34" charset="0"/>
              </a:rPr>
              <a:t>Complications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contractile dysfunction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arrhythmias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rupture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chronic progressive heart failure</a:t>
            </a:r>
          </a:p>
          <a:p>
            <a:pPr marL="457200" indent="-457200">
              <a:buClr>
                <a:srgbClr val="00CCFF"/>
              </a:buClr>
              <a:buSzPct val="90000"/>
            </a:pPr>
            <a:r>
              <a:rPr lang="en-US" sz="2800" dirty="0">
                <a:latin typeface="Calibri" pitchFamily="34" charset="0"/>
              </a:rPr>
              <a:t>Prognosis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depends on remaining function and perfusion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overall 1 year mortality: 30%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3-4% mortality per year thereafter</a:t>
            </a:r>
          </a:p>
          <a:p>
            <a:pPr marL="457200" lvl="1" indent="0" eaLnBrk="1" hangingPunct="1">
              <a:spcBef>
                <a:spcPct val="0"/>
              </a:spcBef>
              <a:buClr>
                <a:schemeClr val="tx2"/>
              </a:buClr>
              <a:buSzPct val="90000"/>
              <a:buNone/>
            </a:pPr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>
                <a:latin typeface="Calibri" pitchFamily="34" charset="0"/>
              </a:rPr>
              <a:t>Chronic ischemic heart disease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1" y="1845734"/>
            <a:ext cx="7985760" cy="4023360"/>
          </a:xfrm>
        </p:spPr>
        <p:txBody>
          <a:bodyPr/>
          <a:lstStyle/>
          <a:p>
            <a:pPr eaLnBrk="1" hangingPunct="1"/>
            <a:endParaRPr lang="en-CA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CA" sz="2400" dirty="0" smtClean="0">
                <a:latin typeface="Calibri" pitchFamily="34" charset="0"/>
              </a:rPr>
              <a:t>Progressive heart failure due to ischemic injury, either from:</a:t>
            </a:r>
          </a:p>
          <a:p>
            <a:pPr lvl="1" eaLnBrk="1" hangingPunct="1"/>
            <a:r>
              <a:rPr lang="en-CA" sz="2400" dirty="0" smtClean="0">
                <a:latin typeface="Calibri" pitchFamily="34" charset="0"/>
              </a:rPr>
              <a:t> prior infarction(s) (most common)</a:t>
            </a:r>
          </a:p>
          <a:p>
            <a:pPr lvl="1" eaLnBrk="1" hangingPunct="1"/>
            <a:r>
              <a:rPr lang="en-CA" sz="2400" dirty="0" smtClean="0">
                <a:latin typeface="Calibri" pitchFamily="34" charset="0"/>
              </a:rPr>
              <a:t> chronic low-grade ischemia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Ischemic Heart Disease </a:t>
            </a:r>
            <a:r>
              <a:rPr lang="en-CA" i="1" dirty="0" smtClean="0">
                <a:latin typeface="Calibri" pitchFamily="34" charset="0"/>
              </a:rPr>
              <a:t/>
            </a:r>
            <a:br>
              <a:rPr lang="en-CA" i="1" dirty="0" smtClean="0">
                <a:latin typeface="Calibri" pitchFamily="34" charset="0"/>
              </a:rPr>
            </a:br>
            <a:r>
              <a:rPr lang="en-CA" i="1" dirty="0" smtClean="0">
                <a:latin typeface="Calibri" pitchFamily="34" charset="0"/>
              </a:rPr>
              <a:t>Sudden cardiac death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CA" sz="2400" dirty="0" smtClean="0">
                <a:latin typeface="Calibri" pitchFamily="34" charset="0"/>
              </a:rPr>
              <a:t>Unexpected death from cardiac causes either without symptoms or within 1 to 24 hours of symptom onset </a:t>
            </a:r>
          </a:p>
          <a:p>
            <a:pPr eaLnBrk="1" hangingPunct="1">
              <a:buNone/>
            </a:pPr>
            <a:endParaRPr lang="en-CA" sz="24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CA" sz="2400" dirty="0" smtClean="0">
                <a:latin typeface="Calibri" pitchFamily="34" charset="0"/>
              </a:rPr>
              <a:t>Results from a fatal arrhythmia, most commonly in patients with severe coronary artery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7886700" cy="5643602"/>
          </a:xfrm>
        </p:spPr>
        <p:txBody>
          <a:bodyPr>
            <a:noAutofit/>
          </a:bodyPr>
          <a:lstStyle/>
          <a:p>
            <a:pPr marL="457200" lvl="0" indent="-45720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Understand </a:t>
            </a:r>
            <a:r>
              <a:rPr lang="en-US" sz="1200" b="1" dirty="0">
                <a:solidFill>
                  <a:srgbClr val="FF0000"/>
                </a:solidFill>
              </a:rPr>
              <a:t>the </a:t>
            </a:r>
            <a:r>
              <a:rPr lang="en-US" sz="1200" b="1" dirty="0" smtClean="0">
                <a:solidFill>
                  <a:srgbClr val="FF0000"/>
                </a:solidFill>
              </a:rPr>
              <a:t>pathology, pathogenesis </a:t>
            </a:r>
            <a:r>
              <a:rPr lang="en-US" sz="1200" b="1" dirty="0">
                <a:solidFill>
                  <a:srgbClr val="FF0000"/>
                </a:solidFill>
              </a:rPr>
              <a:t>and clinical consequences of </a:t>
            </a:r>
            <a:r>
              <a:rPr lang="en-US" sz="1200" b="1" dirty="0" smtClean="0">
                <a:solidFill>
                  <a:srgbClr val="FF0000"/>
                </a:solidFill>
              </a:rPr>
              <a:t>atherosclerosis.</a:t>
            </a:r>
          </a:p>
          <a:p>
            <a:pPr marL="457200" lvl="0" indent="-45720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pathology</a:t>
            </a:r>
            <a:r>
              <a:rPr lang="en-US" sz="1200" dirty="0" smtClean="0"/>
              <a:t>  </a:t>
            </a:r>
            <a:r>
              <a:rPr lang="en-US" sz="1200" dirty="0" smtClean="0">
                <a:cs typeface="Lucida Sans Unicode" pitchFamily="34" charset="0"/>
              </a:rPr>
              <a:t>Cells, Extracellular matrix:, Lipid, fibrous cap</a:t>
            </a:r>
          </a:p>
          <a:p>
            <a:pPr marL="457200" lvl="0" indent="-45720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Pathogenesis    </a:t>
            </a:r>
            <a:r>
              <a:rPr lang="en-US" sz="1200" dirty="0" smtClean="0"/>
              <a:t>endothelial cell injury….dysfunction….smooth muscle immigration ……macrophages and smooth muscle engulf fat …… smooth muscle  proliferation  and collagen deposition </a:t>
            </a:r>
          </a:p>
          <a:p>
            <a:pPr marL="228600" indent="-22860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Complications </a:t>
            </a:r>
            <a:endParaRPr lang="en-US" sz="1200" b="1" dirty="0" smtClean="0"/>
          </a:p>
          <a:p>
            <a:pPr marL="228600" indent="-228600">
              <a:buNone/>
            </a:pPr>
            <a:r>
              <a:rPr lang="en-US" sz="1200" dirty="0" smtClean="0"/>
              <a:t>Arterial obstruction………</a:t>
            </a:r>
            <a:r>
              <a:rPr lang="en-US" sz="1200" dirty="0"/>
              <a:t>ischemia </a:t>
            </a:r>
            <a:r>
              <a:rPr lang="en-US" sz="1200" dirty="0" smtClean="0"/>
              <a:t> </a:t>
            </a:r>
          </a:p>
          <a:p>
            <a:pPr marL="228600" indent="-228600">
              <a:buNone/>
            </a:pPr>
            <a:r>
              <a:rPr lang="en-US" sz="1200" dirty="0" err="1" smtClean="0"/>
              <a:t>Embolization</a:t>
            </a:r>
            <a:r>
              <a:rPr lang="en-US" sz="1200" dirty="0" smtClean="0"/>
              <a:t> </a:t>
            </a:r>
            <a:r>
              <a:rPr lang="en-US" sz="1200" dirty="0"/>
              <a:t>of plaque </a:t>
            </a:r>
            <a:r>
              <a:rPr lang="en-US" sz="1200" dirty="0" smtClean="0"/>
              <a:t>material……</a:t>
            </a:r>
            <a:r>
              <a:rPr lang="en-US" sz="1200" dirty="0"/>
              <a:t> ischemia</a:t>
            </a:r>
            <a:r>
              <a:rPr lang="en-US" sz="1200" dirty="0" smtClean="0"/>
              <a:t> </a:t>
            </a:r>
          </a:p>
          <a:p>
            <a:pPr marL="228600" indent="-228600">
              <a:buNone/>
            </a:pPr>
            <a:r>
              <a:rPr lang="en-US" sz="1200" dirty="0" smtClean="0"/>
              <a:t>Weakening with </a:t>
            </a:r>
            <a:r>
              <a:rPr lang="en-US" sz="1200" dirty="0"/>
              <a:t>rupture of the arterial </a:t>
            </a:r>
            <a:r>
              <a:rPr lang="en-US" sz="1200" dirty="0" smtClean="0"/>
              <a:t>wall …..aneurism and rupture of vessel</a:t>
            </a:r>
            <a:endParaRPr lang="en-US" sz="1200" dirty="0"/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Be </a:t>
            </a:r>
            <a:r>
              <a:rPr lang="en-US" sz="1200" b="1" dirty="0">
                <a:solidFill>
                  <a:srgbClr val="FF0000"/>
                </a:solidFill>
              </a:rPr>
              <a:t>able to discuss pathology and complications of </a:t>
            </a:r>
            <a:r>
              <a:rPr lang="en-US" sz="1200" b="1" dirty="0" err="1">
                <a:solidFill>
                  <a:srgbClr val="FF0000"/>
                </a:solidFill>
              </a:rPr>
              <a:t>ischaemic</a:t>
            </a:r>
            <a:r>
              <a:rPr lang="en-US" sz="1200" b="1" dirty="0">
                <a:solidFill>
                  <a:srgbClr val="FF0000"/>
                </a:solidFill>
              </a:rPr>
              <a:t> heart diseases with special emphasis on myocardial infarction.</a:t>
            </a:r>
          </a:p>
          <a:p>
            <a:pPr marL="0" lvl="0" indent="0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Pathology  </a:t>
            </a: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MI </a:t>
            </a:r>
          </a:p>
          <a:p>
            <a:pPr marL="0" lv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Complications</a:t>
            </a: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MI</a:t>
            </a:r>
          </a:p>
          <a:p>
            <a:pPr marL="0" lvl="0" indent="0">
              <a:buNone/>
            </a:pPr>
            <a:endParaRPr lang="en-US" sz="1200" dirty="0" smtClean="0"/>
          </a:p>
          <a:p>
            <a:pPr marL="457200" lvl="0" indent="-457200">
              <a:buNone/>
            </a:pPr>
            <a:endParaRPr lang="en-US" sz="1200" dirty="0" smtClean="0"/>
          </a:p>
          <a:p>
            <a:pPr marL="457200" lvl="0" indent="-457200">
              <a:buNone/>
            </a:pPr>
            <a:endParaRPr lang="en-US" sz="1200" dirty="0" smtClean="0"/>
          </a:p>
          <a:p>
            <a:pPr marL="457200" lvl="0" indent="-457200">
              <a:buNone/>
            </a:pPr>
            <a:endParaRPr lang="en-US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1200" dirty="0" smtClean="0"/>
              <a:t>how </a:t>
            </a:r>
            <a:r>
              <a:rPr lang="en-US" sz="1200" dirty="0"/>
              <a:t>lifestyle modifications can reduce the risk of </a:t>
            </a:r>
            <a:r>
              <a:rPr lang="en-US" sz="1200" dirty="0" smtClean="0"/>
              <a:t>atherosclerosis and </a:t>
            </a:r>
            <a:r>
              <a:rPr lang="en-US" sz="1200" dirty="0" err="1" smtClean="0"/>
              <a:t>ischaemic</a:t>
            </a:r>
            <a:r>
              <a:rPr lang="en-US" sz="1200" dirty="0" smtClean="0"/>
              <a:t> </a:t>
            </a:r>
            <a:r>
              <a:rPr lang="en-US" sz="1200" dirty="0"/>
              <a:t>heart disease.</a:t>
            </a:r>
          </a:p>
          <a:p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5181600" y="103516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Lucida Sans Unicode" pitchFamily="34" charset="0"/>
                <a:cs typeface="Lucida Sans Unicode" pitchFamily="34" charset="0"/>
              </a:rPr>
              <a:t>Atherosclerosis and ischemic heart disease</a:t>
            </a:r>
            <a:br>
              <a:rPr lang="en-US" sz="1400" b="1" dirty="0">
                <a:latin typeface="Lucida Sans Unicode" pitchFamily="34" charset="0"/>
                <a:cs typeface="Lucida Sans Unicode" pitchFamily="34" charset="0"/>
              </a:rPr>
            </a:br>
            <a:endParaRPr lang="en-US" sz="1400" dirty="0"/>
          </a:p>
        </p:txBody>
      </p:sp>
      <p:sp>
        <p:nvSpPr>
          <p:cNvPr id="5" name="مستطيل 4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u="sng" dirty="0" smtClean="0"/>
              <a:t>Objectives: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5616" y="3321843"/>
            <a:ext cx="3744416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1100" dirty="0"/>
              <a:t>0-4 h No pathological findings</a:t>
            </a:r>
          </a:p>
          <a:p>
            <a:pPr marL="0" lvl="0" indent="0">
              <a:buNone/>
            </a:pPr>
            <a:r>
              <a:rPr lang="en-US" sz="1100" dirty="0"/>
              <a:t>4-12h coagulation necrosis</a:t>
            </a:r>
          </a:p>
          <a:p>
            <a:pPr marL="0" lvl="0" indent="0">
              <a:buNone/>
            </a:pPr>
            <a:r>
              <a:rPr lang="en-US" sz="1100" dirty="0"/>
              <a:t>12-1day neutrophils</a:t>
            </a:r>
          </a:p>
          <a:p>
            <a:pPr marL="0" lvl="0" indent="0">
              <a:buNone/>
            </a:pPr>
            <a:r>
              <a:rPr lang="en-US" sz="1100" dirty="0"/>
              <a:t>1 day – 7 days  less neutrophils and more macrophages</a:t>
            </a:r>
          </a:p>
          <a:p>
            <a:pPr marL="0" lvl="0" indent="0">
              <a:buNone/>
            </a:pPr>
            <a:r>
              <a:rPr lang="en-US" sz="1100" dirty="0"/>
              <a:t>1 week-2 weeks granulation tissue</a:t>
            </a:r>
          </a:p>
          <a:p>
            <a:pPr marL="0" lvl="0" indent="0">
              <a:buNone/>
            </a:pPr>
            <a:r>
              <a:rPr lang="en-US" sz="1100" dirty="0"/>
              <a:t>2 weeks – 8 weeks fibrosis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357290" y="4500570"/>
            <a:ext cx="159402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Arrhythmia</a:t>
            </a:r>
          </a:p>
          <a:p>
            <a:r>
              <a:rPr lang="en-US" sz="1200" dirty="0" smtClean="0">
                <a:latin typeface="Calibri" pitchFamily="34" charset="0"/>
              </a:rPr>
              <a:t>Left ventricular failure </a:t>
            </a:r>
          </a:p>
          <a:p>
            <a:r>
              <a:rPr lang="en-US" sz="1200" dirty="0" err="1" smtClean="0">
                <a:latin typeface="Calibri" pitchFamily="34" charset="0"/>
              </a:rPr>
              <a:t>Cardiogenic</a:t>
            </a:r>
            <a:r>
              <a:rPr lang="en-US" sz="1200" dirty="0" smtClean="0">
                <a:latin typeface="Calibri" pitchFamily="34" charset="0"/>
              </a:rPr>
              <a:t> shock</a:t>
            </a:r>
          </a:p>
          <a:p>
            <a:r>
              <a:rPr lang="en-US" sz="1200" dirty="0" smtClean="0">
                <a:latin typeface="Calibri" pitchFamily="34" charset="0"/>
              </a:rPr>
              <a:t>Myocardial rupture</a:t>
            </a:r>
          </a:p>
          <a:p>
            <a:r>
              <a:rPr lang="en-US" sz="1200" dirty="0" err="1" smtClean="0">
                <a:latin typeface="Calibri" pitchFamily="34" charset="0"/>
              </a:rPr>
              <a:t>Thromboembolism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3500430" y="4500570"/>
            <a:ext cx="2786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Serum  </a:t>
            </a:r>
            <a:r>
              <a:rPr lang="en-US" sz="1200" dirty="0" err="1" smtClean="0">
                <a:latin typeface="Calibri" pitchFamily="34" charset="0"/>
              </a:rPr>
              <a:t>Troponins</a:t>
            </a:r>
            <a:r>
              <a:rPr lang="en-US" sz="1200" dirty="0" smtClean="0">
                <a:latin typeface="Calibri" pitchFamily="34" charset="0"/>
              </a:rPr>
              <a:t>  and CK MB</a:t>
            </a:r>
            <a:endParaRPr lang="en-US" sz="1200" dirty="0"/>
          </a:p>
        </p:txBody>
      </p:sp>
      <p:sp>
        <p:nvSpPr>
          <p:cNvPr id="10" name="مستطيل 9"/>
          <p:cNvSpPr/>
          <p:nvPr/>
        </p:nvSpPr>
        <p:spPr>
          <a:xfrm>
            <a:off x="3527852" y="4786322"/>
            <a:ext cx="901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ECG finding</a:t>
            </a:r>
            <a:endParaRPr lang="en-US" sz="1200" dirty="0"/>
          </a:p>
        </p:txBody>
      </p:sp>
      <p:sp>
        <p:nvSpPr>
          <p:cNvPr id="11" name="مستطيل 10"/>
          <p:cNvSpPr/>
          <p:nvPr/>
        </p:nvSpPr>
        <p:spPr>
          <a:xfrm>
            <a:off x="7000892" y="3357562"/>
            <a:ext cx="1539204" cy="5770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050" dirty="0" smtClean="0">
                <a:latin typeface="Calibri" pitchFamily="34" charset="0"/>
              </a:rPr>
              <a:t>Typical  Angina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 smtClean="0">
                <a:latin typeface="Calibri" pitchFamily="34" charset="0"/>
              </a:rPr>
              <a:t>Unstable angina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 err="1" smtClean="0">
                <a:latin typeface="Calibri" pitchFamily="34" charset="0"/>
              </a:rPr>
              <a:t>Prinzmetal</a:t>
            </a:r>
            <a:r>
              <a:rPr lang="en-US" sz="1050" dirty="0" smtClean="0">
                <a:latin typeface="Calibri" pitchFamily="34" charset="0"/>
              </a:rPr>
              <a:t> angina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14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68-year-old obese woman (BMI = 32 kg/m2) presents </a:t>
            </a:r>
            <a:r>
              <a:rPr lang="en-US" dirty="0" smtClean="0"/>
              <a:t>with </a:t>
            </a:r>
            <a:r>
              <a:rPr lang="en-US" dirty="0" err="1" smtClean="0"/>
              <a:t>substernal</a:t>
            </a:r>
            <a:r>
              <a:rPr lang="en-US" dirty="0" smtClean="0"/>
              <a:t> </a:t>
            </a:r>
            <a:r>
              <a:rPr lang="en-US" dirty="0"/>
              <a:t>chest </a:t>
            </a:r>
            <a:r>
              <a:rPr lang="en-US" dirty="0" smtClean="0"/>
              <a:t>pain. Results </a:t>
            </a:r>
            <a:r>
              <a:rPr lang="en-US" dirty="0"/>
              <a:t>of laboratory studies </a:t>
            </a:r>
            <a:r>
              <a:rPr lang="en-US" dirty="0" smtClean="0"/>
              <a:t>include an </a:t>
            </a:r>
            <a:r>
              <a:rPr lang="en-US" dirty="0"/>
              <a:t>elevated WBC count (13,000/</a:t>
            </a:r>
            <a:r>
              <a:rPr lang="en-US" dirty="0" err="1"/>
              <a:t>μL</a:t>
            </a:r>
            <a:r>
              <a:rPr lang="en-US" dirty="0"/>
              <a:t>), CK-MB of 6.6 </a:t>
            </a:r>
            <a:r>
              <a:rPr lang="en-US" dirty="0" smtClean="0"/>
              <a:t>ng/mL, and </a:t>
            </a:r>
            <a:r>
              <a:rPr lang="en-US" dirty="0"/>
              <a:t>troponin-I of 2.5 ng/</a:t>
            </a:r>
            <a:r>
              <a:rPr lang="en-US" dirty="0" err="1"/>
              <a:t>mL.</a:t>
            </a:r>
            <a:r>
              <a:rPr lang="en-US" dirty="0"/>
              <a:t> ECG </a:t>
            </a:r>
            <a:r>
              <a:rPr lang="en-US" dirty="0" smtClean="0"/>
              <a:t>confirms </a:t>
            </a:r>
            <a:r>
              <a:rPr lang="en-US" dirty="0"/>
              <a:t>a </a:t>
            </a:r>
            <a:r>
              <a:rPr lang="en-US" dirty="0" smtClean="0"/>
              <a:t>myocardial infarction </a:t>
            </a:r>
            <a:r>
              <a:rPr lang="en-US" dirty="0"/>
              <a:t>of the left ventricular wall. Which of the </a:t>
            </a:r>
            <a:r>
              <a:rPr lang="en-US" dirty="0" smtClean="0"/>
              <a:t>following mechanisms </a:t>
            </a:r>
            <a:r>
              <a:rPr lang="en-US" dirty="0"/>
              <a:t>is most likely responsible for the </a:t>
            </a:r>
            <a:r>
              <a:rPr lang="en-US" dirty="0" smtClean="0"/>
              <a:t>myocardial infarction </a:t>
            </a:r>
            <a:r>
              <a:rPr lang="en-US" dirty="0"/>
              <a:t>in this patient?</a:t>
            </a:r>
          </a:p>
          <a:p>
            <a:pPr marL="0" indent="0">
              <a:buNone/>
            </a:pPr>
            <a:r>
              <a:rPr lang="en-US" dirty="0"/>
              <a:t>(A) Coronary artery thrombosis</a:t>
            </a:r>
          </a:p>
          <a:p>
            <a:pPr marL="0" indent="0">
              <a:buNone/>
            </a:pPr>
            <a:r>
              <a:rPr lang="en-US" dirty="0"/>
              <a:t>(B) Coronary artery vasospasm</a:t>
            </a:r>
          </a:p>
          <a:p>
            <a:pPr marL="0" indent="0">
              <a:buNone/>
            </a:pPr>
            <a:r>
              <a:rPr lang="en-US" dirty="0"/>
              <a:t>(C) Decreased collateral blood </a:t>
            </a:r>
            <a:r>
              <a:rPr lang="en-US" dirty="0" smtClean="0"/>
              <a:t>flow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(D) Deep venous thrombosis</a:t>
            </a:r>
          </a:p>
          <a:p>
            <a:pPr marL="0" indent="0">
              <a:buNone/>
            </a:pPr>
            <a:r>
              <a:rPr lang="en-US" dirty="0"/>
              <a:t>(E) Paradoxical embolism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143768" y="6215082"/>
            <a:ext cx="1727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Prof. 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answer is A: Coronary artery thrombosis. </a:t>
            </a:r>
            <a:r>
              <a:rPr lang="en-US" dirty="0"/>
              <a:t>Coronary </a:t>
            </a:r>
            <a:r>
              <a:rPr lang="en-US" dirty="0" smtClean="0"/>
              <a:t>artery thrombosis </a:t>
            </a:r>
            <a:r>
              <a:rPr lang="en-US" dirty="0"/>
              <a:t>is the most common cause of acute </a:t>
            </a:r>
            <a:r>
              <a:rPr lang="en-US" dirty="0" smtClean="0"/>
              <a:t>myocardial infarction </a:t>
            </a:r>
            <a:r>
              <a:rPr lang="en-US" dirty="0"/>
              <a:t>and is often secondary to rupture of an </a:t>
            </a:r>
            <a:r>
              <a:rPr lang="en-US" dirty="0" smtClean="0"/>
              <a:t>atherosclerotic plaque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Diagnosis</a:t>
            </a:r>
            <a:r>
              <a:rPr lang="en-US" b="1" dirty="0"/>
              <a:t>: </a:t>
            </a:r>
            <a:r>
              <a:rPr lang="en-US" dirty="0"/>
              <a:t>Myocardial infarction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429520" y="6396335"/>
            <a:ext cx="1727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Prof. 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1912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study of atheroma formation leading to atherosclerotic complications evaluates potential risk factors for relevance in </a:t>
            </a:r>
            <a:r>
              <a:rPr lang="en-US" dirty="0" smtClean="0"/>
              <a:t>a population</a:t>
            </a:r>
            <a:r>
              <a:rPr lang="en-US" dirty="0"/>
              <a:t>. Three factors are found to play a significant role in the causation of atherosclerosis: smoking, </a:t>
            </a:r>
            <a:r>
              <a:rPr lang="en-US" dirty="0" smtClean="0"/>
              <a:t>hypertension, and </a:t>
            </a:r>
            <a:r>
              <a:rPr lang="en-US" dirty="0"/>
              <a:t>hypercholesterolemia. These factors are analyzed for their relationship to experimental models for </a:t>
            </a:r>
            <a:r>
              <a:rPr lang="en-US" dirty="0" err="1" smtClean="0"/>
              <a:t>atherogenesis</a:t>
            </a:r>
            <a:r>
              <a:rPr lang="en-US" dirty="0" smtClean="0"/>
              <a:t>. Which </a:t>
            </a:r>
            <a:r>
              <a:rPr lang="en-US" dirty="0"/>
              <a:t>of the following events is the most important direct biologic consequence of these factors?</a:t>
            </a:r>
          </a:p>
          <a:p>
            <a:pPr marL="0" indent="0">
              <a:buNone/>
            </a:pPr>
            <a:r>
              <a:rPr lang="en-US" dirty="0"/>
              <a:t>□ (A) Endothelial injury and its </a:t>
            </a:r>
            <a:r>
              <a:rPr lang="en-US" dirty="0" err="1"/>
              <a:t>sequelae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□ (B) Conversion of smooth muscle cells to foam cells</a:t>
            </a:r>
          </a:p>
          <a:p>
            <a:pPr marL="0" indent="0">
              <a:buNone/>
            </a:pPr>
            <a:r>
              <a:rPr lang="en-US" dirty="0"/>
              <a:t>□ (C) Alterations of hepatic lipoprotein receptors</a:t>
            </a:r>
          </a:p>
          <a:p>
            <a:pPr marL="0" indent="0">
              <a:buNone/>
            </a:pPr>
            <a:r>
              <a:rPr lang="en-US" dirty="0"/>
              <a:t>□ (D) Inhibition of LDL oxidation</a:t>
            </a:r>
          </a:p>
          <a:p>
            <a:pPr marL="0" indent="0">
              <a:buNone/>
            </a:pPr>
            <a:r>
              <a:rPr lang="en-US" dirty="0"/>
              <a:t>□ (E) Alterations of endogenous factors regulating vasomotor tone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429520" y="6396335"/>
            <a:ext cx="1727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Prof. 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132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(A) </a:t>
            </a:r>
            <a:r>
              <a:rPr lang="en-US" dirty="0"/>
              <a:t>Atherosclerosis is thought to result from a form of endothelial injury and the subsequent chronic inflammation </a:t>
            </a:r>
            <a:r>
              <a:rPr lang="en-US" dirty="0" smtClean="0"/>
              <a:t>and repair </a:t>
            </a:r>
            <a:r>
              <a:rPr lang="en-US" dirty="0"/>
              <a:t>of the intima. All risk factors, including smoking, hyperlipidemia, and hypertension, cause biochemical or </a:t>
            </a:r>
            <a:r>
              <a:rPr lang="en-US" dirty="0" smtClean="0"/>
              <a:t>mechanical injury </a:t>
            </a:r>
            <a:r>
              <a:rPr lang="en-US" dirty="0"/>
              <a:t>to the endothelium. Formation of foam cells occurs after the initial endothelial injury. Although lipoprotein </a:t>
            </a:r>
            <a:r>
              <a:rPr lang="en-US" dirty="0" smtClean="0"/>
              <a:t>receptor alterations </a:t>
            </a:r>
            <a:r>
              <a:rPr lang="en-US" dirty="0"/>
              <a:t>can occur in some inherited conditions, these account for only a fraction of cases of atherosclerosis, and </a:t>
            </a:r>
            <a:r>
              <a:rPr lang="en-US" dirty="0" smtClean="0"/>
              <a:t>other lifestyle </a:t>
            </a:r>
            <a:r>
              <a:rPr lang="en-US" dirty="0"/>
              <a:t>conditions do not affect their action. Inhibition of LDL oxidation should diminish atheroma formation. </a:t>
            </a:r>
            <a:r>
              <a:rPr lang="en-US" dirty="0" smtClean="0"/>
              <a:t>Vasomotor tone </a:t>
            </a:r>
            <a:r>
              <a:rPr lang="en-US" dirty="0"/>
              <a:t>does not play a major role in </a:t>
            </a:r>
            <a:r>
              <a:rPr lang="en-US" dirty="0" err="1"/>
              <a:t>atherogenesis</a:t>
            </a:r>
            <a:r>
              <a:rPr lang="en-US" dirty="0"/>
              <a:t>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429520" y="6396335"/>
            <a:ext cx="1727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Prof. 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7478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59-year-old man has experienced chest pain at rest for the past year. On physical examination, his pulse is </a:t>
            </a:r>
            <a:r>
              <a:rPr lang="en-US" dirty="0" smtClean="0"/>
              <a:t>80/min and </a:t>
            </a:r>
            <a:r>
              <a:rPr lang="en-US" dirty="0"/>
              <a:t>irregular. The figure shows the microscopic appearance representative of the patient's left anterior descending </a:t>
            </a:r>
            <a:r>
              <a:rPr lang="en-US" dirty="0" smtClean="0"/>
              <a:t>artery. Which </a:t>
            </a:r>
            <a:r>
              <a:rPr lang="en-US" dirty="0"/>
              <a:t>of the following laboratory findings is most likely to have a causal relationship to the process illustrated?</a:t>
            </a:r>
          </a:p>
          <a:p>
            <a:r>
              <a:rPr lang="en-US" dirty="0"/>
              <a:t>□ (A) Low </a:t>
            </a:r>
            <a:r>
              <a:rPr lang="en-US" dirty="0" err="1"/>
              <a:t>Lp</a:t>
            </a:r>
            <a:r>
              <a:rPr lang="en-US" dirty="0"/>
              <a:t>(a)</a:t>
            </a:r>
          </a:p>
          <a:p>
            <a:r>
              <a:rPr lang="en-US" dirty="0"/>
              <a:t>□ (B) Positive VDRL</a:t>
            </a:r>
          </a:p>
          <a:p>
            <a:r>
              <a:rPr lang="en-US" dirty="0" smtClean="0"/>
              <a:t>□ </a:t>
            </a:r>
            <a:r>
              <a:rPr lang="en-US" dirty="0"/>
              <a:t>(C) Low HDL cholesterol</a:t>
            </a:r>
          </a:p>
          <a:p>
            <a:r>
              <a:rPr lang="en-US" dirty="0"/>
              <a:t>□ (D) Elevated platelet count</a:t>
            </a:r>
          </a:p>
          <a:p>
            <a:r>
              <a:rPr lang="en-US" dirty="0"/>
              <a:t>□ (E) Low plasma homocysteine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1" y="3863181"/>
            <a:ext cx="3470213" cy="244554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358082" y="6396335"/>
            <a:ext cx="1727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Prof. 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846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(C) </a:t>
            </a:r>
            <a:r>
              <a:rPr lang="en-US" dirty="0"/>
              <a:t>The figure shows an arterial lumen that is markedly narrowed by </a:t>
            </a:r>
            <a:r>
              <a:rPr lang="en-US" dirty="0" err="1"/>
              <a:t>atheromatous</a:t>
            </a:r>
            <a:r>
              <a:rPr lang="en-US" dirty="0"/>
              <a:t> plaque complicated by </a:t>
            </a:r>
            <a:r>
              <a:rPr lang="en-US" dirty="0" smtClean="0"/>
              <a:t>calcification. Hypercholesterolemia </a:t>
            </a:r>
            <a:r>
              <a:rPr lang="en-US" dirty="0"/>
              <a:t>with elevated LDL and decreased HDL levels is a key risk factor for </a:t>
            </a:r>
            <a:r>
              <a:rPr lang="en-US" dirty="0" err="1"/>
              <a:t>atherogenesis</a:t>
            </a:r>
            <a:r>
              <a:rPr lang="en-US" dirty="0"/>
              <a:t>. Levels of </a:t>
            </a:r>
            <a:r>
              <a:rPr lang="en-US" dirty="0" err="1" smtClean="0"/>
              <a:t>Lp</a:t>
            </a:r>
            <a:r>
              <a:rPr lang="en-US" dirty="0" smtClean="0"/>
              <a:t>(a) and </a:t>
            </a:r>
            <a:r>
              <a:rPr lang="en-US" dirty="0"/>
              <a:t>homocysteine, if elevated, increase the risk of atherosclerosis. Syphilis (positive VDRL test result) </a:t>
            </a:r>
            <a:r>
              <a:rPr lang="en-US" dirty="0" smtClean="0"/>
              <a:t>produces endarteritis </a:t>
            </a:r>
            <a:r>
              <a:rPr lang="en-US" dirty="0"/>
              <a:t>obliterans of the aortic vasa </a:t>
            </a:r>
            <a:r>
              <a:rPr lang="en-US" dirty="0" err="1"/>
              <a:t>vasorum</a:t>
            </a:r>
            <a:r>
              <a:rPr lang="en-US" dirty="0"/>
              <a:t>, which weakens the wall and predisposes to aneurysms. </a:t>
            </a:r>
            <a:r>
              <a:rPr lang="en-US" dirty="0" smtClean="0"/>
              <a:t>Although platelets </a:t>
            </a:r>
            <a:r>
              <a:rPr lang="en-US" dirty="0"/>
              <a:t>participate in forming </a:t>
            </a:r>
            <a:r>
              <a:rPr lang="en-US" dirty="0" err="1"/>
              <a:t>atheromatous</a:t>
            </a:r>
            <a:r>
              <a:rPr lang="en-US" dirty="0"/>
              <a:t> plaques, their number is not of major importance. Thrombocytosis can </a:t>
            </a:r>
            <a:r>
              <a:rPr lang="en-US" dirty="0" smtClean="0"/>
              <a:t>result in </a:t>
            </a:r>
            <a:r>
              <a:rPr lang="en-US" dirty="0"/>
              <a:t>thrombosis or hemorrhage.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286644" y="6396335"/>
            <a:ext cx="1727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Prof. 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8701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1924280"/>
            <a:ext cx="6934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Arteriosclerosis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hardening of the arteries") is a generic term for thickening and loss of elasticity of arterial walls.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9159" y="3581400"/>
            <a:ext cx="176202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Atherosclerosis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3581400"/>
            <a:ext cx="398057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</a:rPr>
              <a:t>Mönckeberg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medial calcific sclerosis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02443" y="3581400"/>
            <a:ext cx="194155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Arteriolosclerosis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2"/>
            <a:endCxn id="4" idx="0"/>
          </p:cNvCxnSpPr>
          <p:nvPr/>
        </p:nvCxnSpPr>
        <p:spPr>
          <a:xfrm flipH="1">
            <a:off x="1910170" y="2570611"/>
            <a:ext cx="2623730" cy="101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  <a:endCxn id="5" idx="0"/>
          </p:cNvCxnSpPr>
          <p:nvPr/>
        </p:nvCxnSpPr>
        <p:spPr>
          <a:xfrm>
            <a:off x="4533900" y="2570611"/>
            <a:ext cx="580589" cy="101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6" idx="0"/>
          </p:cNvCxnSpPr>
          <p:nvPr/>
        </p:nvCxnSpPr>
        <p:spPr>
          <a:xfrm>
            <a:off x="4533900" y="2570611"/>
            <a:ext cx="3639322" cy="101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02443" y="4043065"/>
            <a:ext cx="124906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Hypertention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00330" y="3993979"/>
            <a:ext cx="81144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Old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7886700" cy="4351338"/>
          </a:xfrm>
        </p:spPr>
        <p:txBody>
          <a:bodyPr>
            <a:noAutofit/>
          </a:bodyPr>
          <a:lstStyle/>
          <a:p>
            <a:r>
              <a:rPr lang="en-US" sz="2000" dirty="0"/>
              <a:t>A 60-year-old man has experienced angina on exertion for the past 6 years. A coronary angiogram performed 2 </a:t>
            </a:r>
            <a:r>
              <a:rPr lang="en-US" sz="2000" dirty="0" smtClean="0"/>
              <a:t>years ago </a:t>
            </a:r>
            <a:r>
              <a:rPr lang="en-US" sz="2000" dirty="0"/>
              <a:t>showed 75% stenosis of the left anterior descending coronary artery and 50% stenosis of the right coronary </a:t>
            </a:r>
            <a:r>
              <a:rPr lang="en-US" sz="2000" dirty="0" smtClean="0"/>
              <a:t>artery. For </a:t>
            </a:r>
            <a:r>
              <a:rPr lang="en-US" sz="2000" dirty="0"/>
              <a:t>the past 3 weeks, the frequency and severity of the </a:t>
            </a:r>
            <a:r>
              <a:rPr lang="en-US" sz="2000" dirty="0" err="1"/>
              <a:t>anginal</a:t>
            </a:r>
            <a:r>
              <a:rPr lang="en-US" sz="2000" dirty="0"/>
              <a:t> attacks have increased, and pain sometimes occurs </a:t>
            </a:r>
            <a:r>
              <a:rPr lang="en-US" sz="2000" dirty="0" smtClean="0"/>
              <a:t>even when </a:t>
            </a:r>
            <a:r>
              <a:rPr lang="en-US" sz="2000" dirty="0"/>
              <a:t>he is lying in bed. </a:t>
            </a:r>
            <a:r>
              <a:rPr lang="en-US" sz="2000" dirty="0" smtClean="0"/>
              <a:t>Which </a:t>
            </a:r>
            <a:r>
              <a:rPr lang="en-US" sz="2000" dirty="0"/>
              <a:t>of </a:t>
            </a:r>
            <a:r>
              <a:rPr lang="en-US" sz="2000" dirty="0" smtClean="0"/>
              <a:t>the following </a:t>
            </a:r>
            <a:r>
              <a:rPr lang="en-US" sz="2000" dirty="0"/>
              <a:t>is most likely to explain these findings?</a:t>
            </a:r>
          </a:p>
          <a:p>
            <a:pPr marL="0" indent="0">
              <a:buNone/>
            </a:pPr>
            <a:r>
              <a:rPr lang="en-US" sz="2000" dirty="0"/>
              <a:t>□ (A) Hypertrophy of ischemic myocardium with increased oxygen demands</a:t>
            </a:r>
          </a:p>
          <a:p>
            <a:pPr marL="0" indent="0">
              <a:buNone/>
            </a:pPr>
            <a:r>
              <a:rPr lang="en-US" sz="2000" dirty="0"/>
              <a:t>□ (B) Increasing stenosis of right coronary artery</a:t>
            </a:r>
          </a:p>
          <a:p>
            <a:pPr marL="0" indent="0">
              <a:buNone/>
            </a:pPr>
            <a:r>
              <a:rPr lang="en-US" sz="2000" dirty="0"/>
              <a:t>□ (C) Fissuring of plaque in left coronary artery with superimposed mural (partial) thrombosis</a:t>
            </a:r>
          </a:p>
          <a:p>
            <a:pPr marL="0" indent="0">
              <a:buNone/>
            </a:pPr>
            <a:r>
              <a:rPr lang="en-US" sz="2000" dirty="0"/>
              <a:t>□ (D) Sudden complete thrombotic occlusion of right and left coronary arteries</a:t>
            </a:r>
          </a:p>
          <a:p>
            <a:pPr marL="0" indent="0">
              <a:buNone/>
            </a:pPr>
            <a:r>
              <a:rPr lang="en-US" sz="2000" dirty="0"/>
              <a:t>□ (E) Reduction in oxygen-carrying capacity owing to pulmonary congestion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286644" y="6396335"/>
            <a:ext cx="1727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Prof. 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7379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(</a:t>
            </a:r>
            <a:r>
              <a:rPr lang="en-US" sz="2600" b="1" dirty="0"/>
              <a:t>C) </a:t>
            </a:r>
            <a:r>
              <a:rPr lang="en-US" sz="2600" dirty="0"/>
              <a:t>This patient has 75% stenosis of the left anterior descending branch of the coronary artery. This degree </a:t>
            </a:r>
            <a:r>
              <a:rPr lang="en-US" sz="2600" dirty="0" smtClean="0"/>
              <a:t>of</a:t>
            </a:r>
            <a:r>
              <a:rPr lang="ar-SA" sz="2600" dirty="0" smtClean="0"/>
              <a:t> </a:t>
            </a:r>
            <a:r>
              <a:rPr lang="en-US" sz="2600" dirty="0" smtClean="0"/>
              <a:t>stenosis </a:t>
            </a:r>
            <a:r>
              <a:rPr lang="en-US" sz="2600" dirty="0"/>
              <a:t>prevents adequate perfusion of the heart when myocardial demand is increased, which occurs during </a:t>
            </a:r>
            <a:r>
              <a:rPr lang="en-US" sz="2600" dirty="0" smtClean="0"/>
              <a:t>exertion.</a:t>
            </a:r>
            <a:r>
              <a:rPr lang="ar-SA" sz="2600" dirty="0" smtClean="0"/>
              <a:t> </a:t>
            </a:r>
            <a:r>
              <a:rPr lang="en-US" sz="2600" dirty="0" smtClean="0"/>
              <a:t>The </a:t>
            </a:r>
            <a:r>
              <a:rPr lang="en-US" sz="2600" dirty="0"/>
              <a:t>patient had angina on exertion. The patient has recently developed unstable angina, which is manifested </a:t>
            </a:r>
            <a:r>
              <a:rPr lang="en-US" sz="2600" dirty="0" smtClean="0"/>
              <a:t>by</a:t>
            </a:r>
            <a:r>
              <a:rPr lang="ar-SA" sz="2600" dirty="0" smtClean="0"/>
              <a:t> </a:t>
            </a:r>
            <a:r>
              <a:rPr lang="en-US" sz="2600" dirty="0" smtClean="0"/>
              <a:t>increased </a:t>
            </a:r>
            <a:r>
              <a:rPr lang="en-US" sz="2600" dirty="0"/>
              <a:t>frequency and severity of the attacks and angina at rest. In most patients, unstable angina is induced </a:t>
            </a:r>
            <a:r>
              <a:rPr lang="en-US" sz="2600" dirty="0" smtClean="0"/>
              <a:t>by</a:t>
            </a:r>
            <a:r>
              <a:rPr lang="ar-SA" sz="2600" dirty="0" smtClean="0"/>
              <a:t> </a:t>
            </a:r>
            <a:r>
              <a:rPr lang="en-US" sz="2600" dirty="0" smtClean="0"/>
              <a:t>disruption </a:t>
            </a:r>
            <a:r>
              <a:rPr lang="en-US" sz="2600" dirty="0"/>
              <a:t>of an atherosclerotic plaque followed by a mural thrombus and possibly distal embolization, vasospasm, or </a:t>
            </a:r>
            <a:r>
              <a:rPr lang="en-US" sz="2600" dirty="0" smtClean="0"/>
              <a:t>both.</a:t>
            </a:r>
            <a:endParaRPr lang="ar-SA" sz="2600" dirty="0" smtClean="0"/>
          </a:p>
          <a:p>
            <a:r>
              <a:rPr lang="en-US" sz="2600" dirty="0" smtClean="0"/>
              <a:t>Hypertrophy </a:t>
            </a:r>
            <a:r>
              <a:rPr lang="en-US" sz="2600" dirty="0"/>
              <a:t>of the heart is unlikely in this case because there is neither hypertension nor a </a:t>
            </a:r>
            <a:r>
              <a:rPr lang="en-US" sz="2600" dirty="0" err="1"/>
              <a:t>valvular</a:t>
            </a:r>
            <a:r>
              <a:rPr lang="en-US" sz="2600" dirty="0"/>
              <a:t> lesion. </a:t>
            </a:r>
            <a:endParaRPr lang="en-US" sz="2600" dirty="0" smtClean="0"/>
          </a:p>
          <a:p>
            <a:r>
              <a:rPr lang="en-US" sz="2600" dirty="0" smtClean="0"/>
              <a:t>The remaining</a:t>
            </a:r>
            <a:r>
              <a:rPr lang="ar-SA" sz="2600" dirty="0" smtClean="0"/>
              <a:t> </a:t>
            </a:r>
            <a:r>
              <a:rPr lang="en-US" sz="2600" dirty="0" smtClean="0"/>
              <a:t>choices </a:t>
            </a:r>
            <a:r>
              <a:rPr lang="en-US" sz="2600" dirty="0"/>
              <a:t>theoretically can give rise to a similar picture, but plaque disruption with mural thrombosis is the most </a:t>
            </a:r>
            <a:r>
              <a:rPr lang="en-US" sz="2600" dirty="0" smtClean="0"/>
              <a:t>common</a:t>
            </a:r>
            <a:r>
              <a:rPr lang="ar-SA" sz="2600" dirty="0" smtClean="0"/>
              <a:t> </a:t>
            </a:r>
            <a:r>
              <a:rPr lang="en-US" sz="2600" dirty="0" smtClean="0"/>
              <a:t>anatomic </a:t>
            </a:r>
            <a:r>
              <a:rPr lang="en-US" sz="2600" dirty="0"/>
              <a:t>finding when the patient develops unstable angina. </a:t>
            </a:r>
            <a:endParaRPr lang="en-US" sz="2600" dirty="0" smtClean="0"/>
          </a:p>
          <a:p>
            <a:r>
              <a:rPr lang="en-US" sz="2600" dirty="0" smtClean="0"/>
              <a:t>It </a:t>
            </a:r>
            <a:r>
              <a:rPr lang="en-US" sz="2600" dirty="0"/>
              <a:t>is important to recognize this because unstable angina is </a:t>
            </a:r>
            <a:r>
              <a:rPr lang="en-US" sz="2600" dirty="0" smtClean="0"/>
              <a:t>a</a:t>
            </a:r>
            <a:r>
              <a:rPr lang="ar-SA" sz="2600" dirty="0" smtClean="0"/>
              <a:t> </a:t>
            </a:r>
            <a:r>
              <a:rPr lang="en-US" sz="2600" dirty="0" smtClean="0"/>
              <a:t>harbinger </a:t>
            </a:r>
            <a:r>
              <a:rPr lang="en-US" sz="2600" dirty="0"/>
              <a:t>of myocardial infarction.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358082" y="6396335"/>
            <a:ext cx="1727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Prof. 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1493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37449"/>
            <a:ext cx="4619625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Atherosclerosis (AS)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7048"/>
            <a:ext cx="8791575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Atherosclerosis is characterized by intimal lesions called </a:t>
            </a:r>
            <a:r>
              <a:rPr lang="en-US" sz="2000" b="1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atheroma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, which protrude into and </a:t>
            </a:r>
            <a:r>
              <a:rPr lang="en-US" sz="2000" i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obstruct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vascular lumens and </a:t>
            </a:r>
            <a:r>
              <a:rPr lang="en-US" sz="2000" i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weaken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the underlying media. </a:t>
            </a:r>
          </a:p>
        </p:txBody>
      </p:sp>
      <p:pic>
        <p:nvPicPr>
          <p:cNvPr id="66562" name="Picture 2" descr="http://patienteducationcenter.org/wp-content/uploads/2012/05/205203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0542" y="3134873"/>
            <a:ext cx="2293433" cy="272301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661992" y="2808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Intimal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thickening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+ lipid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accumulation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2779606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Atheroma= </a:t>
            </a:r>
            <a:endParaRPr lang="en-US" dirty="0"/>
          </a:p>
        </p:txBody>
      </p:sp>
      <p:pic>
        <p:nvPicPr>
          <p:cNvPr id="8" name="Picture 2" descr="http://www.med.uottawa.ca/patho/eng/Public/cardio/complicatedather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14256"/>
            <a:ext cx="2590800" cy="1549247"/>
          </a:xfrm>
          <a:prstGeom prst="rect">
            <a:avLst/>
          </a:prstGeom>
          <a:noFill/>
        </p:spPr>
      </p:pic>
      <p:pic>
        <p:nvPicPr>
          <p:cNvPr id="56322" name="Picture 2" descr="ÙØªÙØ¬Ø© Ø¨Ø­Ø« Ø§ÙØµÙØ± Ø¹Ù âªhistology blood vesselsâ¬â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192501"/>
            <a:ext cx="2928958" cy="3379772"/>
          </a:xfrm>
          <a:prstGeom prst="rect">
            <a:avLst/>
          </a:prstGeom>
          <a:noFill/>
        </p:spPr>
      </p:pic>
      <p:cxnSp>
        <p:nvCxnSpPr>
          <p:cNvPr id="10" name="رابط كسهم مستقيم 9"/>
          <p:cNvCxnSpPr/>
          <p:nvPr/>
        </p:nvCxnSpPr>
        <p:spPr>
          <a:xfrm>
            <a:off x="2285984" y="3000372"/>
            <a:ext cx="2571768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3571868" y="3857628"/>
            <a:ext cx="20281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Lucida Sans Unicode" pitchFamily="34" charset="0"/>
                <a:cs typeface="Lucida Sans Unicode" pitchFamily="34" charset="0"/>
              </a:rPr>
              <a:t>Normal histology of artery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Atheroma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008880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Atherosclerotic plaques have three principal components: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>
                <a:latin typeface="Lucida Sans Unicode" pitchFamily="34" charset="0"/>
                <a:cs typeface="Lucida Sans Unicode" pitchFamily="34" charset="0"/>
              </a:rPr>
              <a:t>Cells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: SMCs,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foam macrophages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lymphocytes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>
                <a:latin typeface="Lucida Sans Unicode" pitchFamily="34" charset="0"/>
                <a:cs typeface="Lucida Sans Unicode" pitchFamily="34" charset="0"/>
              </a:rPr>
              <a:t>Extracellular matrix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: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collagen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, elastic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fibers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Lucida Sans Unicode" pitchFamily="34" charset="0"/>
                <a:cs typeface="Lucida Sans Unicode" pitchFamily="34" charset="0"/>
              </a:rPr>
              <a:t>Lipid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: Typical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atheromas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contain relatively abundant lipid both intracellular and extracellular lipid . </a:t>
            </a:r>
          </a:p>
        </p:txBody>
      </p:sp>
      <p:pic>
        <p:nvPicPr>
          <p:cNvPr id="5" name="Picture 2" descr="http://www.robbinspathology.com/common/showimage.cfm?type=f&amp;ThisFigFile=S01871-011-f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87" y="3669463"/>
            <a:ext cx="9080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48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86014"/>
            <a:ext cx="8077200" cy="3815280"/>
          </a:xfrm>
          <a:prstGeom prst="rect">
            <a:avLst/>
          </a:prstGeom>
        </p:spPr>
      </p:pic>
      <p:pic>
        <p:nvPicPr>
          <p:cNvPr id="5" name="Picture 4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76" y="4173871"/>
            <a:ext cx="1552711" cy="234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012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55510"/>
            <a:ext cx="3092052" cy="232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1143000" y="1521532"/>
            <a:ext cx="762000" cy="382272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1800" y="1825625"/>
            <a:ext cx="2286000" cy="350027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629400" y="2438400"/>
            <a:ext cx="1371600" cy="212035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8482" y="6496607"/>
            <a:ext cx="1435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Lucida Sans Unicode" panose="020B0602030504020204" pitchFamily="34" charset="0"/>
                <a:cs typeface="Lucida Sans Unicode" pitchFamily="34" charset="0"/>
              </a:rPr>
              <a:t>Fatty </a:t>
            </a:r>
            <a:r>
              <a:rPr lang="en-US" sz="1400" i="1" dirty="0" smtClean="0">
                <a:latin typeface="Lucida Sans Unicode" panose="020B0602030504020204" pitchFamily="34" charset="0"/>
                <a:cs typeface="Lucida Sans Unicode" pitchFamily="34" charset="0"/>
              </a:rPr>
              <a:t>streaks=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1283951" y="6496607"/>
            <a:ext cx="2221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macrophage-derived foam cells 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5819787" y="6465829"/>
            <a:ext cx="1619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complicated lesions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954974" y="6448608"/>
            <a:ext cx="1307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fibrous plaques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315200" y="4271179"/>
            <a:ext cx="1321196" cy="26161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49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b="1" dirty="0" smtClean="0">
                <a:latin typeface="Lucida Sans Unicode" pitchFamily="34" charset="0"/>
                <a:cs typeface="Lucida Sans Unicode" pitchFamily="34" charset="0"/>
              </a:rPr>
              <a:t>COMPLICATIONS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7162800" y="4597746"/>
            <a:ext cx="1981200" cy="7571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200" dirty="0">
                <a:latin typeface="Lucida Sans Unicode" pitchFamily="34" charset="0"/>
                <a:cs typeface="Lucida Sans Unicode" pitchFamily="34" charset="0"/>
              </a:rPr>
              <a:t>Rupture, </a:t>
            </a:r>
            <a:r>
              <a:rPr lang="en-US" sz="1200" dirty="0" smtClean="0">
                <a:latin typeface="Lucida Sans Unicode" pitchFamily="34" charset="0"/>
                <a:cs typeface="Lucida Sans Unicode" pitchFamily="34" charset="0"/>
              </a:rPr>
              <a:t>ulceration</a:t>
            </a:r>
            <a:endParaRPr lang="en-US" sz="1200" dirty="0">
              <a:latin typeface="Lucida Sans Unicode" pitchFamily="34" charset="0"/>
              <a:cs typeface="Lucida Sans Unicode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200" dirty="0">
                <a:latin typeface="Lucida Sans Unicode" pitchFamily="34" charset="0"/>
                <a:cs typeface="Lucida Sans Unicode" pitchFamily="34" charset="0"/>
              </a:rPr>
              <a:t>Hemorrhage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200" dirty="0">
                <a:latin typeface="Lucida Sans Unicode" pitchFamily="34" charset="0"/>
                <a:cs typeface="Lucida Sans Unicode" pitchFamily="34" charset="0"/>
              </a:rPr>
              <a:t>thrombosis, 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200" dirty="0">
                <a:latin typeface="Lucida Sans Unicode" pitchFamily="34" charset="0"/>
                <a:cs typeface="Lucida Sans Unicode" pitchFamily="34" charset="0"/>
              </a:rPr>
              <a:t>Aneurysmal dilation. </a:t>
            </a:r>
          </a:p>
        </p:txBody>
      </p:sp>
    </p:spTree>
    <p:extLst>
      <p:ext uri="{BB962C8B-B14F-4D97-AF65-F5344CB8AC3E}">
        <p14:creationId xmlns:p14="http://schemas.microsoft.com/office/powerpoint/2010/main" val="5857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01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804388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580188"/>
            <a:ext cx="1381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Slide 12.5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784475" y="6381750"/>
            <a:ext cx="387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Natural history of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216755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93050"/>
              </p:ext>
            </p:extLst>
          </p:nvPr>
        </p:nvGraphicFramePr>
        <p:xfrm>
          <a:off x="228600" y="1905000"/>
          <a:ext cx="5029200" cy="28149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778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                                </a:t>
                      </a:r>
                    </a:p>
                    <a:p>
                      <a:pPr algn="just"/>
                      <a:r>
                        <a:rPr lang="en-US" sz="1400" dirty="0" smtClean="0"/>
                        <a:t>                            MAJOR</a:t>
                      </a:r>
                      <a:r>
                        <a:rPr lang="en-US" sz="1400" baseline="0" dirty="0" smtClean="0"/>
                        <a:t> RISK FACTORS</a:t>
                      </a:r>
                    </a:p>
                    <a:p>
                      <a:pPr algn="just"/>
                      <a:endParaRPr lang="en-US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NON-MODIFIABLE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POTENTIALLY MODIFIABLE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Increasing age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Hyperlipidemia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</a:t>
                      </a:r>
                      <a:r>
                        <a:rPr lang="en-US" sz="1400" baseline="0" dirty="0" smtClean="0"/>
                        <a:t> g</a:t>
                      </a:r>
                      <a:r>
                        <a:rPr lang="en-US" sz="1400" dirty="0" smtClean="0"/>
                        <a:t>ender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Hypertension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Family history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Cigarette smoking</a:t>
                      </a:r>
                      <a:endParaRPr lang="en-US" sz="14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Genetic abnormalities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Diabetes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0"/>
            <a:ext cx="6589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Risk Factors for Atherosclerosis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81426"/>
              </p:ext>
            </p:extLst>
          </p:nvPr>
        </p:nvGraphicFramePr>
        <p:xfrm>
          <a:off x="5486400" y="914400"/>
          <a:ext cx="3479074" cy="52263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7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556">
                <a:tc>
                  <a:txBody>
                    <a:bodyPr/>
                    <a:lstStyle/>
                    <a:p>
                      <a:pPr algn="just"/>
                      <a:r>
                        <a:rPr lang="en-US" sz="1400" baseline="0" dirty="0" smtClean="0"/>
                        <a:t>       </a:t>
                      </a:r>
                      <a:r>
                        <a:rPr lang="en-US" sz="1400" dirty="0" smtClean="0"/>
                        <a:t>MINOR/UNCERTAIN/NONQUANTITATED</a:t>
                      </a:r>
                      <a:r>
                        <a:rPr lang="en-US" sz="1400" baseline="0" dirty="0" smtClean="0"/>
                        <a:t>              </a:t>
                      </a:r>
                      <a:r>
                        <a:rPr lang="en-US" sz="1400" dirty="0" smtClean="0"/>
                        <a:t>RISK</a:t>
                      </a:r>
                      <a:r>
                        <a:rPr lang="en-US" sz="1400" baseline="0" dirty="0" smtClean="0"/>
                        <a:t> FACTORS</a:t>
                      </a:r>
                      <a:endParaRPr lang="en-US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68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Obesity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Physical inactivity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Stress ("type A" personality)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Postmenopausal estrogen deficiency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8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 carbohydrate intake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7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Alcohol</a:t>
                      </a:r>
                      <a:endParaRPr lang="en-US" sz="1400" dirty="0" smtClean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Lipoprotein </a:t>
                      </a:r>
                      <a:r>
                        <a:rPr lang="en-US" sz="1400" dirty="0" err="1" smtClean="0"/>
                        <a:t>Lp</a:t>
                      </a:r>
                      <a:r>
                        <a:rPr lang="en-US" sz="1400" dirty="0" smtClean="0"/>
                        <a:t>(a)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4882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 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Hardened (trans)unsaturated fat intake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8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Chlamydia </a:t>
                      </a:r>
                      <a:r>
                        <a:rPr lang="en-US" sz="1400" dirty="0" err="1" smtClean="0"/>
                        <a:t>pneumoniae</a:t>
                      </a:r>
                      <a:endParaRPr lang="en-US" sz="1400" dirty="0" smtClean="0"/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4572000" y="6215082"/>
            <a:ext cx="4572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AutoNum type="romanLcParenBoth"/>
            </a:pPr>
            <a:r>
              <a:rPr lang="en-US" sz="1200" dirty="0" smtClean="0"/>
              <a:t>anti-C. </a:t>
            </a:r>
            <a:r>
              <a:rPr lang="en-US" sz="1200" dirty="0" err="1" smtClean="0"/>
              <a:t>pneumoniae</a:t>
            </a:r>
            <a:r>
              <a:rPr lang="en-US" sz="1200" dirty="0" smtClean="0"/>
              <a:t> antibodies </a:t>
            </a:r>
          </a:p>
          <a:p>
            <a:pPr marL="342900" indent="-342900">
              <a:buAutoNum type="romanLcParenBoth"/>
            </a:pPr>
            <a:r>
              <a:rPr lang="en-US" sz="1200" dirty="0" smtClean="0"/>
              <a:t>detection of the organism within atherosclerotic lesions,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85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</TotalTime>
  <Words>2496</Words>
  <Application>Microsoft Office PowerPoint</Application>
  <PresentationFormat>On-screen Show (4:3)</PresentationFormat>
  <Paragraphs>354</Paragraphs>
  <Slides>41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arial</vt:lpstr>
      <vt:lpstr>Calibri</vt:lpstr>
      <vt:lpstr>Calibri Light</vt:lpstr>
      <vt:lpstr>Lucida Sans Unicode</vt:lpstr>
      <vt:lpstr>Times New Roman</vt:lpstr>
      <vt:lpstr>Times New Roman (Arabic)</vt:lpstr>
      <vt:lpstr>Verdana</vt:lpstr>
      <vt:lpstr>Wingdings</vt:lpstr>
      <vt:lpstr>Wingdings 3</vt:lpstr>
      <vt:lpstr>Office Theme</vt:lpstr>
      <vt:lpstr>Pathology of cardiovascular system 6 lectures</vt:lpstr>
      <vt:lpstr>Atherosclerosis and ischemic heart disease prof. Ahmed Alhumidi.  Pathology.  KSU. Riyadh.  2019</vt:lpstr>
      <vt:lpstr>Objectives: </vt:lpstr>
      <vt:lpstr>PowerPoint Presentation</vt:lpstr>
      <vt:lpstr>Atherosclerosis (AS)</vt:lpstr>
      <vt:lpstr>Atheroma</vt:lpstr>
      <vt:lpstr>PowerPoint Presentation</vt:lpstr>
      <vt:lpstr>PowerPoint Presentation</vt:lpstr>
      <vt:lpstr>Risk Factors for Atherosclerosis</vt:lpstr>
      <vt:lpstr>Importance of types of lipoproteins in hypelipidemia</vt:lpstr>
      <vt:lpstr>PowerPoint Presentation</vt:lpstr>
      <vt:lpstr>SUMMARY</vt:lpstr>
      <vt:lpstr>Ischemic Heart Disease</vt:lpstr>
      <vt:lpstr>PowerPoint Presentation</vt:lpstr>
      <vt:lpstr>Pathogenesis </vt:lpstr>
      <vt:lpstr>PowerPoint Presentation</vt:lpstr>
      <vt:lpstr>  Angina pectoris</vt:lpstr>
      <vt:lpstr>Myocardial Infarction</vt:lpstr>
      <vt:lpstr>PowerPoint Presentation</vt:lpstr>
      <vt:lpstr>Pathogenesis of MI</vt:lpstr>
      <vt:lpstr>PowerPoint Presentation</vt:lpstr>
      <vt:lpstr>PowerPoint Presentation</vt:lpstr>
      <vt:lpstr>PowerPoint Presentation</vt:lpstr>
      <vt:lpstr>Myocardial Infarction: Clinical Features</vt:lpstr>
      <vt:lpstr>Ischemic Heart Disease  Laboratory evaluation</vt:lpstr>
      <vt:lpstr>PowerPoint Presentation</vt:lpstr>
      <vt:lpstr>Myocardial Infarction: Outcomes or complications </vt:lpstr>
      <vt:lpstr>Complications of MI</vt:lpstr>
      <vt:lpstr>Myocardial Infarction (MI), summary</vt:lpstr>
      <vt:lpstr>Myocardial Infarction (MI), summary</vt:lpstr>
      <vt:lpstr>Chronic ischemic heart disease</vt:lpstr>
      <vt:lpstr>Ischemic Heart Disease  Sudden cardiac death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 System</dc:title>
  <dc:creator>Dr.Sufia</dc:creator>
  <cp:lastModifiedBy>3422</cp:lastModifiedBy>
  <cp:revision>176</cp:revision>
  <dcterms:created xsi:type="dcterms:W3CDTF">2009-02-14T10:07:38Z</dcterms:created>
  <dcterms:modified xsi:type="dcterms:W3CDTF">2019-02-11T08:41:21Z</dcterms:modified>
</cp:coreProperties>
</file>