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0625A-0721-466B-A467-8C958FEE0F10}" type="datetimeFigureOut">
              <a:rPr lang="en-US" smtClean="0"/>
              <a:pPr/>
              <a:t>3/19/2016</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D6A4D-962F-4D5D-AA84-681B9018AE7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62467"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2468" name="عنصر نائب لرقم الشريحة 3"/>
          <p:cNvSpPr>
            <a:spLocks noGrp="1"/>
          </p:cNvSpPr>
          <p:nvPr>
            <p:ph type="sldNum" sz="quarter" idx="5"/>
          </p:nvPr>
        </p:nvSpPr>
        <p:spPr bwMode="auto">
          <a:noFill/>
          <a:ln>
            <a:miter lim="800000"/>
            <a:headEnd/>
            <a:tailEnd/>
          </a:ln>
        </p:spPr>
        <p:txBody>
          <a:bodyPr/>
          <a:lstStyle/>
          <a:p>
            <a:fld id="{5672487C-7E89-49A2-B090-E3C67F8E2FED}" type="slidenum">
              <a:rPr lang="en-US"/>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CF35B51-3B30-4C3D-AD08-C8389456AA78}" type="datetimeFigureOut">
              <a:rPr lang="en-US" smtClean="0"/>
              <a:pPr/>
              <a:t>3/19/2016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CF35B51-3B30-4C3D-AD08-C8389456AA78}" type="datetimeFigureOut">
              <a:rPr lang="en-US" smtClean="0"/>
              <a:pPr/>
              <a:t>3/19/2016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CF35B51-3B30-4C3D-AD08-C8389456AA78}" type="datetimeFigureOut">
              <a:rPr lang="en-US" smtClean="0"/>
              <a:pPr/>
              <a:t>3/19/2016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CF35B51-3B30-4C3D-AD08-C8389456AA78}" type="datetimeFigureOut">
              <a:rPr lang="en-US" smtClean="0"/>
              <a:pPr/>
              <a:t>3/19/2016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CF35B51-3B30-4C3D-AD08-C8389456AA78}" type="datetimeFigureOut">
              <a:rPr lang="en-US" smtClean="0"/>
              <a:pPr/>
              <a:t>3/19/2016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CF35B51-3B30-4C3D-AD08-C8389456AA78}" type="datetimeFigureOut">
              <a:rPr lang="en-US" smtClean="0"/>
              <a:pPr/>
              <a:t>3/19/2016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CF35B51-3B30-4C3D-AD08-C8389456AA78}" type="datetimeFigureOut">
              <a:rPr lang="en-US" smtClean="0"/>
              <a:pPr/>
              <a:t>3/19/2016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CF35B51-3B30-4C3D-AD08-C8389456AA78}" type="datetimeFigureOut">
              <a:rPr lang="en-US" smtClean="0"/>
              <a:pPr/>
              <a:t>3/19/2016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CF35B51-3B30-4C3D-AD08-C8389456AA78}" type="datetimeFigureOut">
              <a:rPr lang="en-US" smtClean="0"/>
              <a:pPr/>
              <a:t>3/19/2016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F35B51-3B30-4C3D-AD08-C8389456AA78}" type="datetimeFigureOut">
              <a:rPr lang="en-US" smtClean="0"/>
              <a:pPr/>
              <a:t>3/19/2016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F35B51-3B30-4C3D-AD08-C8389456AA78}" type="datetimeFigureOut">
              <a:rPr lang="en-US" smtClean="0"/>
              <a:pPr/>
              <a:t>3/19/2016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720236F-2992-4242-AFE8-F340DB2E5F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35B51-3B30-4C3D-AD08-C8389456AA78}" type="datetimeFigureOut">
              <a:rPr lang="en-US" smtClean="0"/>
              <a:pPr/>
              <a:t>3/19/2016</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0236F-2992-4242-AFE8-F340DB2E5F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عنوان 1"/>
          <p:cNvSpPr>
            <a:spLocks noGrp="1"/>
          </p:cNvSpPr>
          <p:nvPr>
            <p:ph type="title"/>
          </p:nvPr>
        </p:nvSpPr>
        <p:spPr/>
        <p:txBody>
          <a:bodyPr/>
          <a:lstStyle/>
          <a:p>
            <a:endParaRPr lang="en-US" altLang="en-US" smtClean="0"/>
          </a:p>
        </p:txBody>
      </p:sp>
      <p:sp>
        <p:nvSpPr>
          <p:cNvPr id="44035" name="عنصر نائب للمحتوى 2"/>
          <p:cNvSpPr>
            <a:spLocks noGrp="1"/>
          </p:cNvSpPr>
          <p:nvPr>
            <p:ph idx="1"/>
          </p:nvPr>
        </p:nvSpPr>
        <p:spPr/>
        <p:txBody>
          <a:bodyPr>
            <a:normAutofit fontScale="85000" lnSpcReduction="20000"/>
          </a:bodyPr>
          <a:lstStyle/>
          <a:p>
            <a:r>
              <a:rPr lang="en-US" altLang="en-US" smtClean="0"/>
              <a:t>A 69-year-old retired man is brought to the emergency department because of the sudden onset of left-sided chest pain. The left leg is swollen, warm and dark. A chest X-ray reveals a left pleural effusion. What is the most likely cause of this patient’s pulmonary condition?</a:t>
            </a:r>
          </a:p>
          <a:p>
            <a:r>
              <a:rPr lang="en-US" altLang="en-US" smtClean="0"/>
              <a:t>(A) Congestive heart failure</a:t>
            </a:r>
          </a:p>
          <a:p>
            <a:r>
              <a:rPr lang="en-US" altLang="en-US" smtClean="0"/>
              <a:t>(B) Cor pulmonale</a:t>
            </a:r>
          </a:p>
          <a:p>
            <a:r>
              <a:rPr lang="en-US" altLang="en-US" smtClean="0"/>
              <a:t>(C) Mitral stenosis</a:t>
            </a:r>
          </a:p>
          <a:p>
            <a:r>
              <a:rPr lang="en-US" altLang="en-US" smtClean="0"/>
              <a:t>(D) Subacute endocarditis</a:t>
            </a:r>
          </a:p>
          <a:p>
            <a:r>
              <a:rPr lang="en-US" altLang="en-US" smtClean="0"/>
              <a:t>(E) Thromboembolism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عنوان 1"/>
          <p:cNvSpPr>
            <a:spLocks noGrp="1"/>
          </p:cNvSpPr>
          <p:nvPr>
            <p:ph type="title"/>
          </p:nvPr>
        </p:nvSpPr>
        <p:spPr/>
        <p:txBody>
          <a:bodyPr/>
          <a:lstStyle/>
          <a:p>
            <a:endParaRPr lang="en-US" smtClean="0"/>
          </a:p>
        </p:txBody>
      </p:sp>
      <p:sp>
        <p:nvSpPr>
          <p:cNvPr id="3" name="عنصر نائب للمحتوى 2"/>
          <p:cNvSpPr>
            <a:spLocks noGrp="1"/>
          </p:cNvSpPr>
          <p:nvPr>
            <p:ph idx="1"/>
          </p:nvPr>
        </p:nvSpPr>
        <p:spPr/>
        <p:txBody>
          <a:bodyPr>
            <a:normAutofit fontScale="70000" lnSpcReduction="20000"/>
          </a:bodyPr>
          <a:lstStyle/>
          <a:p>
            <a:pPr>
              <a:buFont typeface="Arial" panose="020B0604020202020204" pitchFamily="34" charset="0"/>
              <a:buChar char="•"/>
              <a:defRPr/>
            </a:pPr>
            <a:r>
              <a:rPr lang="en-US" dirty="0" smtClean="0"/>
              <a:t>A 72-year-old man presents with </a:t>
            </a:r>
            <a:r>
              <a:rPr lang="en-US" dirty="0" smtClean="0"/>
              <a:t>difficulty </a:t>
            </a:r>
            <a:r>
              <a:rPr lang="en-US" dirty="0" smtClean="0"/>
              <a:t>breathing. He </a:t>
            </a:r>
            <a:r>
              <a:rPr lang="en-US" dirty="0" smtClean="0"/>
              <a:t>says that </a:t>
            </a:r>
            <a:r>
              <a:rPr lang="en-US" dirty="0" smtClean="0"/>
              <a:t>he becomes short of breath at night unless he uses </a:t>
            </a:r>
            <a:r>
              <a:rPr lang="en-US" dirty="0" smtClean="0"/>
              <a:t>three pillows </a:t>
            </a:r>
            <a:r>
              <a:rPr lang="en-US" dirty="0" smtClean="0"/>
              <a:t>to prop himself up. Measurements of vital signs </a:t>
            </a:r>
            <a:r>
              <a:rPr lang="en-US" dirty="0" smtClean="0"/>
              <a:t>reveal normal </a:t>
            </a:r>
            <a:r>
              <a:rPr lang="en-US" dirty="0" smtClean="0"/>
              <a:t>temperature, mild </a:t>
            </a:r>
            <a:r>
              <a:rPr lang="en-US" dirty="0" err="1" smtClean="0"/>
              <a:t>tachypnea</a:t>
            </a:r>
            <a:r>
              <a:rPr lang="en-US" dirty="0" smtClean="0"/>
              <a:t>, and a blood pressure </a:t>
            </a:r>
            <a:r>
              <a:rPr lang="en-US" dirty="0" smtClean="0"/>
              <a:t>of 180/100 </a:t>
            </a:r>
            <a:r>
              <a:rPr lang="en-US" dirty="0" smtClean="0"/>
              <a:t>mm Hg. Physical examination discloses obesity, </a:t>
            </a:r>
            <a:r>
              <a:rPr lang="en-US" dirty="0" smtClean="0"/>
              <a:t>bilateral 2</a:t>
            </a:r>
            <a:r>
              <a:rPr lang="en-US" dirty="0" smtClean="0"/>
              <a:t>+ pitting leg edema, </a:t>
            </a:r>
            <a:r>
              <a:rPr lang="en-US" dirty="0" err="1" smtClean="0"/>
              <a:t>hepatosplenomegaly</a:t>
            </a:r>
            <a:r>
              <a:rPr lang="en-US" dirty="0" smtClean="0"/>
              <a:t>. </a:t>
            </a:r>
            <a:r>
              <a:rPr lang="en-US" dirty="0" smtClean="0"/>
              <a:t>An X-ray </a:t>
            </a:r>
            <a:r>
              <a:rPr lang="en-US" dirty="0" smtClean="0"/>
              <a:t>film </a:t>
            </a:r>
            <a:r>
              <a:rPr lang="en-US" dirty="0" smtClean="0"/>
              <a:t>of the chest shows mild </a:t>
            </a:r>
            <a:r>
              <a:rPr lang="en-US" dirty="0" smtClean="0"/>
              <a:t>enlargement of </a:t>
            </a:r>
            <a:r>
              <a:rPr lang="en-US" dirty="0" smtClean="0"/>
              <a:t>the heart and a mild pleural effusion. </a:t>
            </a:r>
            <a:r>
              <a:rPr lang="en-US" dirty="0" smtClean="0"/>
              <a:t>Echocardiography reveals </a:t>
            </a:r>
            <a:r>
              <a:rPr lang="en-US" dirty="0" smtClean="0"/>
              <a:t>left </a:t>
            </a:r>
            <a:r>
              <a:rPr lang="en-US" dirty="0" err="1" smtClean="0"/>
              <a:t>ventriculal</a:t>
            </a:r>
            <a:r>
              <a:rPr lang="en-US" dirty="0" smtClean="0"/>
              <a:t> hypertrophy </a:t>
            </a:r>
            <a:r>
              <a:rPr lang="en-US" dirty="0" smtClean="0"/>
              <a:t>without </a:t>
            </a:r>
            <a:r>
              <a:rPr lang="en-US" dirty="0" err="1" smtClean="0"/>
              <a:t>valvular</a:t>
            </a:r>
            <a:r>
              <a:rPr lang="en-US" dirty="0" smtClean="0"/>
              <a:t> </a:t>
            </a:r>
            <a:r>
              <a:rPr lang="en-US" dirty="0" smtClean="0"/>
              <a:t>heart defects</a:t>
            </a:r>
            <a:r>
              <a:rPr lang="en-US" dirty="0" smtClean="0"/>
              <a:t>. Which of the following is the most likely diagnosis?</a:t>
            </a:r>
          </a:p>
          <a:p>
            <a:pPr>
              <a:buFont typeface="Arial" panose="020B0604020202020204" pitchFamily="34" charset="0"/>
              <a:buChar char="•"/>
              <a:defRPr/>
            </a:pPr>
            <a:r>
              <a:rPr lang="en-US" dirty="0" smtClean="0"/>
              <a:t>(A) Acute </a:t>
            </a:r>
            <a:r>
              <a:rPr lang="en-US" dirty="0" err="1" smtClean="0"/>
              <a:t>cor</a:t>
            </a:r>
            <a:r>
              <a:rPr lang="en-US" dirty="0" smtClean="0"/>
              <a:t> </a:t>
            </a:r>
            <a:r>
              <a:rPr lang="en-US" dirty="0" err="1" smtClean="0"/>
              <a:t>pulmonale</a:t>
            </a:r>
            <a:endParaRPr lang="en-US" dirty="0" smtClean="0"/>
          </a:p>
          <a:p>
            <a:pPr>
              <a:buFont typeface="Arial" panose="020B0604020202020204" pitchFamily="34" charset="0"/>
              <a:buChar char="•"/>
              <a:defRPr/>
            </a:pPr>
            <a:r>
              <a:rPr lang="en-US" dirty="0" smtClean="0"/>
              <a:t>(B) Constrictive </a:t>
            </a:r>
            <a:r>
              <a:rPr lang="en-US" dirty="0" err="1" smtClean="0"/>
              <a:t>pericarditis</a:t>
            </a:r>
            <a:endParaRPr lang="en-US" dirty="0" smtClean="0"/>
          </a:p>
          <a:p>
            <a:pPr>
              <a:buFont typeface="Arial" panose="020B0604020202020204" pitchFamily="34" charset="0"/>
              <a:buChar char="•"/>
              <a:defRPr/>
            </a:pPr>
            <a:r>
              <a:rPr lang="en-US" dirty="0" smtClean="0"/>
              <a:t>(C) Dilated </a:t>
            </a:r>
            <a:r>
              <a:rPr lang="en-US" dirty="0" err="1" smtClean="0"/>
              <a:t>cardiomyopathy</a:t>
            </a:r>
            <a:endParaRPr lang="en-US" dirty="0" smtClean="0"/>
          </a:p>
          <a:p>
            <a:pPr>
              <a:buFont typeface="Arial" panose="020B0604020202020204" pitchFamily="34" charset="0"/>
              <a:buChar char="•"/>
              <a:defRPr/>
            </a:pPr>
            <a:r>
              <a:rPr lang="en-US" dirty="0" smtClean="0"/>
              <a:t>(D) Hypertensive heart disease</a:t>
            </a:r>
          </a:p>
          <a:p>
            <a:pPr>
              <a:buFont typeface="Arial" panose="020B0604020202020204" pitchFamily="34" charset="0"/>
              <a:buChar char="•"/>
              <a:defRPr/>
            </a:pPr>
            <a:r>
              <a:rPr lang="en-US" dirty="0" smtClean="0"/>
              <a:t>(E) Renal failure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عنوان 1"/>
          <p:cNvSpPr>
            <a:spLocks noGrp="1"/>
          </p:cNvSpPr>
          <p:nvPr>
            <p:ph type="title"/>
          </p:nvPr>
        </p:nvSpPr>
        <p:spPr/>
        <p:txBody>
          <a:bodyPr/>
          <a:lstStyle/>
          <a:p>
            <a:endParaRPr lang="en-US" smtClean="0"/>
          </a:p>
        </p:txBody>
      </p:sp>
      <p:sp>
        <p:nvSpPr>
          <p:cNvPr id="3" name="عنصر نائب للمحتوى 2"/>
          <p:cNvSpPr>
            <a:spLocks noGrp="1"/>
          </p:cNvSpPr>
          <p:nvPr>
            <p:ph idx="1"/>
          </p:nvPr>
        </p:nvSpPr>
        <p:spPr/>
        <p:txBody>
          <a:bodyPr>
            <a:normAutofit fontScale="70000" lnSpcReduction="20000"/>
          </a:bodyPr>
          <a:lstStyle/>
          <a:p>
            <a:pPr>
              <a:buFont typeface="Arial" panose="020B0604020202020204" pitchFamily="34" charset="0"/>
              <a:buChar char="•"/>
              <a:defRPr/>
            </a:pPr>
            <a:r>
              <a:rPr lang="en-US" dirty="0" smtClean="0"/>
              <a:t> </a:t>
            </a:r>
            <a:r>
              <a:rPr lang="en-US" dirty="0" smtClean="0"/>
              <a:t>A 27-year-old man is on a scuba diving trip to the Caribbean and descends to a depth of </a:t>
            </a:r>
            <a:r>
              <a:rPr lang="en-US" dirty="0" smtClean="0"/>
              <a:t>50m. </a:t>
            </a:r>
            <a:r>
              <a:rPr lang="en-US" dirty="0" smtClean="0"/>
              <a:t>After 30 minutes, he has a malfunction in his equipment and quickly returns to the boat on the surface. He soon experiences difficulty breathing, with </a:t>
            </a:r>
            <a:r>
              <a:rPr lang="en-US" dirty="0" err="1" smtClean="0"/>
              <a:t>dyspnea</a:t>
            </a:r>
            <a:r>
              <a:rPr lang="en-US" dirty="0" smtClean="0"/>
              <a:t> and </a:t>
            </a:r>
            <a:r>
              <a:rPr lang="en-US" dirty="0" err="1" smtClean="0"/>
              <a:t>substernal</a:t>
            </a:r>
            <a:r>
              <a:rPr lang="en-US" dirty="0" smtClean="0"/>
              <a:t> chest pain, followed by a severe headache and vertigo. About 1 hour later, he develops severe, painful </a:t>
            </a:r>
            <a:r>
              <a:rPr lang="en-US" dirty="0" err="1" smtClean="0"/>
              <a:t>myalgias</a:t>
            </a:r>
            <a:r>
              <a:rPr lang="en-US" dirty="0" smtClean="0"/>
              <a:t> and </a:t>
            </a:r>
            <a:r>
              <a:rPr lang="en-US" dirty="0" err="1" smtClean="0"/>
              <a:t>arthralgias</a:t>
            </a:r>
            <a:r>
              <a:rPr lang="en-US" dirty="0" smtClean="0"/>
              <a:t>. These symptoms abate within 24 hours. Which of the following mechanisms is the most likely cause of these symptoms?</a:t>
            </a:r>
          </a:p>
          <a:p>
            <a:pPr>
              <a:buFont typeface="Arial" panose="020B0604020202020204" pitchFamily="34" charset="0"/>
              <a:buChar char="•"/>
              <a:defRPr/>
            </a:pPr>
            <a:r>
              <a:rPr lang="en-US" dirty="0" smtClean="0"/>
              <a:t>□ (A) Disseminated intravascular coagulation</a:t>
            </a:r>
          </a:p>
          <a:p>
            <a:pPr>
              <a:buFont typeface="Arial" panose="020B0604020202020204" pitchFamily="34" charset="0"/>
              <a:buChar char="•"/>
              <a:defRPr/>
            </a:pPr>
            <a:r>
              <a:rPr lang="en-US" dirty="0" smtClean="0"/>
              <a:t>□ (B) Systemic </a:t>
            </a:r>
            <a:r>
              <a:rPr lang="en-US" dirty="0" err="1" smtClean="0"/>
              <a:t>vasodilation</a:t>
            </a:r>
            <a:endParaRPr lang="en-US" dirty="0" smtClean="0"/>
          </a:p>
          <a:p>
            <a:pPr>
              <a:buFont typeface="Arial" panose="020B0604020202020204" pitchFamily="34" charset="0"/>
              <a:buChar char="•"/>
              <a:defRPr/>
            </a:pPr>
            <a:r>
              <a:rPr lang="en-US" dirty="0" smtClean="0"/>
              <a:t>□ (C) Venous thrombosis</a:t>
            </a:r>
          </a:p>
          <a:p>
            <a:pPr>
              <a:buFont typeface="Arial" panose="020B0604020202020204" pitchFamily="34" charset="0"/>
              <a:buChar char="•"/>
              <a:defRPr/>
            </a:pPr>
            <a:r>
              <a:rPr lang="en-US" dirty="0" smtClean="0"/>
              <a:t>□ (D) gas emboli</a:t>
            </a:r>
          </a:p>
          <a:p>
            <a:pPr>
              <a:buFont typeface="Arial" panose="020B0604020202020204" pitchFamily="34" charset="0"/>
              <a:buChar char="•"/>
              <a:defRPr/>
            </a:pPr>
            <a:r>
              <a:rPr lang="en-US" dirty="0" smtClean="0"/>
              <a:t>□ (E) Fat globules in arterioles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عنوان 1"/>
          <p:cNvSpPr>
            <a:spLocks noGrp="1"/>
          </p:cNvSpPr>
          <p:nvPr>
            <p:ph type="title"/>
          </p:nvPr>
        </p:nvSpPr>
        <p:spPr/>
        <p:txBody>
          <a:bodyPr/>
          <a:lstStyle/>
          <a:p>
            <a:endParaRPr lang="en-US" smtClean="0"/>
          </a:p>
        </p:txBody>
      </p:sp>
      <p:sp>
        <p:nvSpPr>
          <p:cNvPr id="57347" name="عنصر نائب للمحتوى 2"/>
          <p:cNvSpPr>
            <a:spLocks noGrp="1"/>
          </p:cNvSpPr>
          <p:nvPr>
            <p:ph idx="1"/>
          </p:nvPr>
        </p:nvSpPr>
        <p:spPr/>
        <p:txBody>
          <a:bodyPr>
            <a:normAutofit fontScale="77500" lnSpcReduction="20000"/>
          </a:bodyPr>
          <a:lstStyle/>
          <a:p>
            <a:r>
              <a:rPr lang="en-US" smtClean="0"/>
              <a:t>9 </a:t>
            </a:r>
            <a:r>
              <a:rPr lang="en-US" b="1" smtClean="0"/>
              <a:t>(D) These findings are characteristic of decompression sickness (the “bends”). At high pressures, such as occur during </a:t>
            </a:r>
            <a:r>
              <a:rPr lang="en-US" smtClean="0"/>
              <a:t>a deep scuba dive, nitrogen is dissolved in blood and tissues in large amounts. Ascending too quickly does not allow for slow release of the gas, and formation of small gas bubbles causes symptoms from occlusion of small arteries and arterioles. Hemorrhage or thrombosis from disseminated intravascular coagulation is more likely to occur in underlying diseases such as sepsis, and symptoms do not abate so quickly. Systemic vasodilation is a feature of some forms of shock. Venous thrombosis is more typically a complication of stasis, which does not occur in a physically active individual. Fat globules in pulmonary arteries are a feature of fat embolism, which usually follows trauma.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عنوان 1"/>
          <p:cNvSpPr>
            <a:spLocks noGrp="1"/>
          </p:cNvSpPr>
          <p:nvPr>
            <p:ph type="title"/>
          </p:nvPr>
        </p:nvSpPr>
        <p:spPr/>
        <p:txBody>
          <a:bodyPr/>
          <a:lstStyle/>
          <a:p>
            <a:endParaRPr lang="en-US" smtClean="0"/>
          </a:p>
        </p:txBody>
      </p:sp>
      <p:sp>
        <p:nvSpPr>
          <p:cNvPr id="58371" name="عنصر نائب للمحتوى 2"/>
          <p:cNvSpPr>
            <a:spLocks noGrp="1"/>
          </p:cNvSpPr>
          <p:nvPr>
            <p:ph idx="1"/>
          </p:nvPr>
        </p:nvSpPr>
        <p:spPr/>
        <p:txBody>
          <a:bodyPr>
            <a:normAutofit fontScale="77500" lnSpcReduction="20000"/>
          </a:bodyPr>
          <a:lstStyle/>
          <a:p>
            <a:r>
              <a:rPr lang="en-US" smtClean="0"/>
              <a:t>A 70-year-old man who was hospitalized 3 weeks ago for a cerebral infarction is ambulating for the first time. Within minutes of returning to his hospital room, he has sudden onset of dyspnea with diaphoresis. He cannot be resuscitated. The gross appearance of the hilum of the left lung at autopsy is shown in the figure. Which of the following risk factors most likely contributed to this finding?</a:t>
            </a:r>
          </a:p>
          <a:p>
            <a:r>
              <a:rPr lang="en-US" smtClean="0"/>
              <a:t>□ (A) Venous stasis</a:t>
            </a:r>
          </a:p>
          <a:p>
            <a:r>
              <a:rPr lang="en-US" smtClean="0"/>
              <a:t>□ (B) Pulmonary arterial atherosclerosis</a:t>
            </a:r>
          </a:p>
          <a:p>
            <a:r>
              <a:rPr lang="en-US" smtClean="0"/>
              <a:t>□ (C) Lupus anticoagulant</a:t>
            </a:r>
          </a:p>
          <a:p>
            <a:r>
              <a:rPr lang="en-US" smtClean="0"/>
              <a:t>□ (D) Bronchopneumonia</a:t>
            </a:r>
          </a:p>
          <a:p>
            <a:r>
              <a:rPr lang="en-US" smtClean="0"/>
              <a:t>□ (E) Factor V mutation</a:t>
            </a:r>
          </a:p>
        </p:txBody>
      </p:sp>
      <p:pic>
        <p:nvPicPr>
          <p:cNvPr id="58372" name="Picture 4"/>
          <p:cNvPicPr>
            <a:picLocks noChangeAspect="1" noChangeArrowheads="1"/>
          </p:cNvPicPr>
          <p:nvPr/>
        </p:nvPicPr>
        <p:blipFill>
          <a:blip r:embed="rId2"/>
          <a:srcRect/>
          <a:stretch>
            <a:fillRect/>
          </a:stretch>
        </p:blipFill>
        <p:spPr bwMode="auto">
          <a:xfrm>
            <a:off x="7000875" y="3929063"/>
            <a:ext cx="1704975" cy="24479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عنوان 1"/>
          <p:cNvSpPr>
            <a:spLocks noGrp="1"/>
          </p:cNvSpPr>
          <p:nvPr>
            <p:ph type="title"/>
          </p:nvPr>
        </p:nvSpPr>
        <p:spPr/>
        <p:txBody>
          <a:bodyPr/>
          <a:lstStyle/>
          <a:p>
            <a:endParaRPr lang="en-US" smtClean="0"/>
          </a:p>
        </p:txBody>
      </p:sp>
      <p:sp>
        <p:nvSpPr>
          <p:cNvPr id="59395" name="عنصر نائب للمحتوى 2"/>
          <p:cNvSpPr>
            <a:spLocks noGrp="1"/>
          </p:cNvSpPr>
          <p:nvPr>
            <p:ph idx="1"/>
          </p:nvPr>
        </p:nvSpPr>
        <p:spPr/>
        <p:txBody>
          <a:bodyPr>
            <a:normAutofit fontScale="85000" lnSpcReduction="20000"/>
          </a:bodyPr>
          <a:lstStyle/>
          <a:p>
            <a:r>
              <a:rPr lang="en-US" smtClean="0"/>
              <a:t>12 </a:t>
            </a:r>
            <a:r>
              <a:rPr lang="en-US" b="1" smtClean="0"/>
              <a:t>(A) The figure shows a large pulmonary thromboembolus. The most common risk factor is immobilization leading to </a:t>
            </a:r>
            <a:r>
              <a:rPr lang="en-US" smtClean="0"/>
              <a:t>venous stasis. These thrombi form in the large deep leg or pelvic veins, not in the pulmonary arteries. Coagulopathies from acquired or inherited disorders, such as those from lupus anticoagulant (antiphospholipid antibodies) or factor V (Leiden) mutation, are possible causes of thrombosis, but they usually manifest at a younger age. These causes also are far less common risks for pulmonary thromboembolism than venous stasis. Local inflammation from pneumonia may result in thrombosis of small vessels in affected areas.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عنوان 1"/>
          <p:cNvSpPr>
            <a:spLocks noGrp="1"/>
          </p:cNvSpPr>
          <p:nvPr>
            <p:ph type="title"/>
          </p:nvPr>
        </p:nvSpPr>
        <p:spPr/>
        <p:txBody>
          <a:bodyPr/>
          <a:lstStyle/>
          <a:p>
            <a:endParaRPr lang="en-US" smtClean="0"/>
          </a:p>
        </p:txBody>
      </p:sp>
      <p:sp>
        <p:nvSpPr>
          <p:cNvPr id="60419" name="عنصر نائب للمحتوى 2"/>
          <p:cNvSpPr>
            <a:spLocks noGrp="1"/>
          </p:cNvSpPr>
          <p:nvPr>
            <p:ph idx="1"/>
          </p:nvPr>
        </p:nvSpPr>
        <p:spPr/>
        <p:txBody>
          <a:bodyPr>
            <a:normAutofit fontScale="77500" lnSpcReduction="20000"/>
          </a:bodyPr>
          <a:lstStyle/>
          <a:p>
            <a:r>
              <a:rPr lang="en-US" smtClean="0"/>
              <a:t>A 25-year-old woman has had multiple episodes of deep venous thrombosis during the past 10 years and one episode of pulmonary thromboembolism during the past year. Prothrombin time, partial thromboplastin time, platelet count, and platelet function studies all are normal. Which of the following risk factors has most likely contributed to the patient's condition?</a:t>
            </a:r>
          </a:p>
          <a:p>
            <a:r>
              <a:rPr lang="en-US" smtClean="0"/>
              <a:t>□ (A) Factor V mutation</a:t>
            </a:r>
          </a:p>
          <a:p>
            <a:r>
              <a:rPr lang="en-US" smtClean="0"/>
              <a:t>□ (B) Antithrombin III deficiency</a:t>
            </a:r>
          </a:p>
          <a:p>
            <a:r>
              <a:rPr lang="de-DE" smtClean="0"/>
              <a:t>□ (C) Mutation in protein C</a:t>
            </a:r>
          </a:p>
          <a:p>
            <a:r>
              <a:rPr lang="en-US" smtClean="0"/>
              <a:t>□ (D) Hyperhomocysteinemia</a:t>
            </a:r>
          </a:p>
          <a:p>
            <a:r>
              <a:rPr lang="en-US" smtClean="0"/>
              <a:t>□ (E) Smoking cigarettes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عنوان 1"/>
          <p:cNvSpPr>
            <a:spLocks noGrp="1"/>
          </p:cNvSpPr>
          <p:nvPr>
            <p:ph type="title"/>
          </p:nvPr>
        </p:nvSpPr>
        <p:spPr/>
        <p:txBody>
          <a:bodyPr/>
          <a:lstStyle/>
          <a:p>
            <a:endParaRPr lang="en-US" smtClean="0"/>
          </a:p>
        </p:txBody>
      </p:sp>
      <p:sp>
        <p:nvSpPr>
          <p:cNvPr id="61443" name="عنصر نائب للمحتوى 2"/>
          <p:cNvSpPr>
            <a:spLocks noGrp="1"/>
          </p:cNvSpPr>
          <p:nvPr>
            <p:ph idx="1"/>
          </p:nvPr>
        </p:nvSpPr>
        <p:spPr/>
        <p:txBody>
          <a:bodyPr>
            <a:normAutofit fontScale="70000" lnSpcReduction="20000"/>
          </a:bodyPr>
          <a:lstStyle/>
          <a:p>
            <a:r>
              <a:rPr lang="en-US" b="1" dirty="0" smtClean="0"/>
              <a:t>(A) Recurrent thrombotic episodes at such a young age strongly suggest an inherited </a:t>
            </a:r>
            <a:r>
              <a:rPr lang="en-US" b="1" dirty="0" err="1" smtClean="0"/>
              <a:t>coagulopathy</a:t>
            </a:r>
            <a:r>
              <a:rPr lang="en-US" b="1" dirty="0" smtClean="0"/>
              <a:t>. The factor V </a:t>
            </a:r>
            <a:r>
              <a:rPr lang="en-US" dirty="0" smtClean="0"/>
              <a:t>(Leiden) </a:t>
            </a:r>
            <a:r>
              <a:rPr lang="en-US" dirty="0" smtClean="0"/>
              <a:t>mutation </a:t>
            </a:r>
            <a:r>
              <a:rPr lang="en-US" dirty="0" smtClean="0"/>
              <a:t>affects 2% to 15% of the population, and more than half of all individuals with a history of recurrent deep venous thrombosis have such a defect. Inherited deficiencies of the anticoagulant proteins </a:t>
            </a:r>
            <a:r>
              <a:rPr lang="en-US" dirty="0" err="1" smtClean="0"/>
              <a:t>antithrombin</a:t>
            </a:r>
            <a:r>
              <a:rPr lang="en-US" dirty="0" smtClean="0"/>
              <a:t> III and protein C can cause </a:t>
            </a:r>
            <a:r>
              <a:rPr lang="en-US" dirty="0" err="1" smtClean="0"/>
              <a:t>hypercoagulable</a:t>
            </a:r>
            <a:r>
              <a:rPr lang="en-US" dirty="0" smtClean="0"/>
              <a:t> states, but these are much less common than factor V mutation. Although some cancers elaborate factors that promote thrombosis, this patient is unlikely to have cancer at such a young age; a 10-year history of thrombosis is unlikely to occur in a patient with cancer. </a:t>
            </a:r>
            <a:r>
              <a:rPr lang="en-US" dirty="0" err="1" smtClean="0"/>
              <a:t>Hyperhomocysteinemia</a:t>
            </a:r>
            <a:r>
              <a:rPr lang="en-US" dirty="0" smtClean="0"/>
              <a:t> is a less common cause of inherited risk of thrombosis than is factor V mutation. It also is a risk factor for atherosclerosis that predisposes to arterial thrombosis. Smoking promotes atherosclerosis with arterial thrombosis.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عنوان 1"/>
          <p:cNvSpPr>
            <a:spLocks noGrp="1"/>
          </p:cNvSpPr>
          <p:nvPr>
            <p:ph type="title"/>
          </p:nvPr>
        </p:nvSpPr>
        <p:spPr/>
        <p:txBody>
          <a:bodyPr/>
          <a:lstStyle/>
          <a:p>
            <a:endParaRPr lang="en-US" smtClean="0"/>
          </a:p>
        </p:txBody>
      </p:sp>
      <p:sp>
        <p:nvSpPr>
          <p:cNvPr id="63491" name="عنصر نائب للمحتوى 2"/>
          <p:cNvSpPr>
            <a:spLocks noGrp="1"/>
          </p:cNvSpPr>
          <p:nvPr>
            <p:ph idx="1"/>
          </p:nvPr>
        </p:nvSpPr>
        <p:spPr/>
        <p:txBody>
          <a:bodyPr>
            <a:normAutofit fontScale="85000" lnSpcReduction="20000"/>
          </a:bodyPr>
          <a:lstStyle/>
          <a:p>
            <a:r>
              <a:rPr lang="en-US" dirty="0" smtClean="0"/>
              <a:t>A 76-year-old woman is hospitalized after falling and fracturing her left femoral </a:t>
            </a:r>
            <a:r>
              <a:rPr lang="en-US" dirty="0" err="1" smtClean="0"/>
              <a:t>trochanter</a:t>
            </a:r>
            <a:r>
              <a:rPr lang="en-US" dirty="0" smtClean="0"/>
              <a:t>. Two weeks later, the left leg is swollen, particularly below the knee. She experiences pain on movement of the leg; on palpation, there is tenderness. Which of the following complications is most likely to occur after these events?</a:t>
            </a:r>
          </a:p>
          <a:p>
            <a:r>
              <a:rPr lang="en-US" dirty="0" smtClean="0"/>
              <a:t>□ (A) Gangrenous necrosis of the foot</a:t>
            </a:r>
          </a:p>
          <a:p>
            <a:r>
              <a:rPr lang="en-US" dirty="0" smtClean="0"/>
              <a:t>□ (B) Hematoma of the thigh</a:t>
            </a:r>
          </a:p>
          <a:p>
            <a:r>
              <a:rPr lang="en-US" dirty="0" smtClean="0"/>
              <a:t>□ (C) Disseminated intravascular coagulation</a:t>
            </a:r>
          </a:p>
          <a:p>
            <a:r>
              <a:rPr lang="en-US" dirty="0" smtClean="0"/>
              <a:t>□ (D) Pulmonary </a:t>
            </a:r>
            <a:r>
              <a:rPr lang="en-US" dirty="0" err="1" smtClean="0"/>
              <a:t>thromboembolism</a:t>
            </a:r>
            <a:endParaRPr lang="en-US" dirty="0" smtClean="0"/>
          </a:p>
          <a:p>
            <a:r>
              <a:rPr lang="en-US" dirty="0" smtClean="0"/>
              <a:t>□ (E) Fat embolism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عنوان 1"/>
          <p:cNvSpPr>
            <a:spLocks noGrp="1"/>
          </p:cNvSpPr>
          <p:nvPr>
            <p:ph type="title"/>
          </p:nvPr>
        </p:nvSpPr>
        <p:spPr/>
        <p:txBody>
          <a:bodyPr/>
          <a:lstStyle/>
          <a:p>
            <a:endParaRPr lang="en-US" smtClean="0"/>
          </a:p>
        </p:txBody>
      </p:sp>
      <p:sp>
        <p:nvSpPr>
          <p:cNvPr id="64515" name="عنصر نائب للمحتوى 2"/>
          <p:cNvSpPr>
            <a:spLocks noGrp="1"/>
          </p:cNvSpPr>
          <p:nvPr>
            <p:ph idx="1"/>
          </p:nvPr>
        </p:nvSpPr>
        <p:spPr/>
        <p:txBody>
          <a:bodyPr>
            <a:normAutofit fontScale="77500" lnSpcReduction="20000"/>
          </a:bodyPr>
          <a:lstStyle/>
          <a:p>
            <a:r>
              <a:rPr lang="en-US" b="1" smtClean="0"/>
              <a:t>(D) The patient has deep and superficial venous thrombosis as a consequence of venous stasis from immobilization. </a:t>
            </a:r>
            <a:r>
              <a:rPr lang="en-US" smtClean="0"/>
              <a:t>The large, deep thrombi can embolize to the lungs, leading to death. Gangrene occurs from arterial, not venous, occlusion in the leg. Vessels with thrombi typically stay intact; if a hematoma had developed as a consequence of the trauma from the fall, it would be organizing and decreasing in size after 2 weeks. Disseminated intravascular coagulation is not a common complication in patients with thrombosis of the extremities or in patients recuperating from an injury. Fat embolism can occur with fractures, but pulmonary problems typically appear 1 to 3 days after the traumatic event.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عنوان 1"/>
          <p:cNvSpPr>
            <a:spLocks noGrp="1"/>
          </p:cNvSpPr>
          <p:nvPr>
            <p:ph type="title"/>
          </p:nvPr>
        </p:nvSpPr>
        <p:spPr/>
        <p:txBody>
          <a:bodyPr/>
          <a:lstStyle/>
          <a:p>
            <a:endParaRPr lang="en-US" smtClean="0"/>
          </a:p>
        </p:txBody>
      </p:sp>
      <p:sp>
        <p:nvSpPr>
          <p:cNvPr id="65539" name="عنصر نائب للمحتوى 2"/>
          <p:cNvSpPr>
            <a:spLocks noGrp="1"/>
          </p:cNvSpPr>
          <p:nvPr>
            <p:ph idx="1"/>
          </p:nvPr>
        </p:nvSpPr>
        <p:spPr/>
        <p:txBody>
          <a:bodyPr>
            <a:normAutofit fontScale="77500" lnSpcReduction="20000"/>
          </a:bodyPr>
          <a:lstStyle/>
          <a:p>
            <a:r>
              <a:rPr lang="en-US" smtClean="0"/>
              <a:t>A 23-year-old woman with an uncomplicated pregnancy develops sudden dyspnea with cyanosis and hypotension during routine vaginal delivery of a term infant. She has a generalized seizure and becomes comatose. Her condition does not improve over the next 2 days. Which of the following findings is most likely to be present in the peripheral pulmonary arteries?</a:t>
            </a:r>
          </a:p>
          <a:p>
            <a:r>
              <a:rPr lang="en-US" smtClean="0"/>
              <a:t>□ (A) Aggregates of red blood cells</a:t>
            </a:r>
          </a:p>
          <a:p>
            <a:r>
              <a:rPr lang="en-US" smtClean="0"/>
              <a:t>□ (B) Amniotic fluid</a:t>
            </a:r>
          </a:p>
          <a:p>
            <a:r>
              <a:rPr lang="en-US" smtClean="0"/>
              <a:t>□ (C) Fat globules</a:t>
            </a:r>
          </a:p>
          <a:p>
            <a:r>
              <a:rPr lang="en-US" smtClean="0"/>
              <a:t>□ (D) Gas bubbles</a:t>
            </a:r>
          </a:p>
          <a:p>
            <a:r>
              <a:rPr lang="en-US" smtClean="0"/>
              <a:t>□ (E) Thromboemboli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عنوان 1"/>
          <p:cNvSpPr>
            <a:spLocks noGrp="1"/>
          </p:cNvSpPr>
          <p:nvPr>
            <p:ph type="title"/>
          </p:nvPr>
        </p:nvSpPr>
        <p:spPr/>
        <p:txBody>
          <a:bodyPr/>
          <a:lstStyle/>
          <a:p>
            <a:endParaRPr lang="en-US" altLang="en-US" smtClean="0"/>
          </a:p>
        </p:txBody>
      </p:sp>
      <p:sp>
        <p:nvSpPr>
          <p:cNvPr id="45059" name="عنصر نائب للمحتوى 2"/>
          <p:cNvSpPr>
            <a:spLocks noGrp="1"/>
          </p:cNvSpPr>
          <p:nvPr>
            <p:ph idx="1"/>
          </p:nvPr>
        </p:nvSpPr>
        <p:spPr/>
        <p:txBody>
          <a:bodyPr>
            <a:normAutofit fontScale="92500" lnSpcReduction="20000"/>
          </a:bodyPr>
          <a:lstStyle/>
          <a:p>
            <a:r>
              <a:rPr lang="en-US" altLang="en-US" b="1" smtClean="0"/>
              <a:t>The answer is E: Thromboembolism. This patient with mild </a:t>
            </a:r>
            <a:r>
              <a:rPr lang="en-US" altLang="en-US" smtClean="0"/>
              <a:t>congestive heart failure developed pulmonary embolism. Small pulmonary emboli rarely cause infarctions because of the dual blood supply to the lungs and because oxygen can diffuse from the alveoli into lung tissue. Symptoms depend upon the extent of blockage of the pulmonary arterial tree, whether there is already cardiopulmonary disease, and whether pulmonary infarction occurs. The other choices do not induce these pleural signs and symptoms.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عنوان 1"/>
          <p:cNvSpPr>
            <a:spLocks noGrp="1"/>
          </p:cNvSpPr>
          <p:nvPr>
            <p:ph type="title"/>
          </p:nvPr>
        </p:nvSpPr>
        <p:spPr/>
        <p:txBody>
          <a:bodyPr/>
          <a:lstStyle/>
          <a:p>
            <a:endParaRPr lang="en-US" smtClean="0"/>
          </a:p>
        </p:txBody>
      </p:sp>
      <p:sp>
        <p:nvSpPr>
          <p:cNvPr id="66563" name="عنصر نائب للمحتوى 2"/>
          <p:cNvSpPr>
            <a:spLocks noGrp="1"/>
          </p:cNvSpPr>
          <p:nvPr>
            <p:ph idx="1"/>
          </p:nvPr>
        </p:nvSpPr>
        <p:spPr/>
        <p:txBody>
          <a:bodyPr>
            <a:normAutofit fontScale="92500" lnSpcReduction="20000"/>
          </a:bodyPr>
          <a:lstStyle/>
          <a:p>
            <a:r>
              <a:rPr lang="en-US" b="1" smtClean="0"/>
              <a:t>(B) Amniotic fluid embolism rarely occurs in pregnancy, but it has a high mortality rate. The fluid reaches torn uterine </a:t>
            </a:r>
            <a:r>
              <a:rPr lang="en-US" smtClean="0"/>
              <a:t>veins through ruptured fetal membranes. Aggregates of red blood cells are seen in passive congestion. Fat globules are seen in fat embolism, usually after severe trauma. Gas bubbles in vessels from air embolism can be a rare event in some obstetric procedures, but it is an unlikely event in natural deliveries. Peripheral pulmonary thromboemboli are most likely to produce chronic pulmonary hypertension and develop over weeks to months.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normAutofit fontScale="70000" lnSpcReduction="20000"/>
          </a:bodyPr>
          <a:lstStyle/>
          <a:p>
            <a:r>
              <a:rPr lang="en-US" dirty="0" smtClean="0"/>
              <a:t>4 A 7-year-old child has had abdominal pain and dark urine for 10 days. Physical examination shows </a:t>
            </a:r>
            <a:r>
              <a:rPr lang="en-US" dirty="0" err="1" smtClean="0"/>
              <a:t>purpuric</a:t>
            </a:r>
            <a:r>
              <a:rPr lang="en-US" dirty="0" smtClean="0"/>
              <a:t> skin lesions on the trunk and extremities. Urinalysis shows </a:t>
            </a:r>
            <a:r>
              <a:rPr lang="en-US" dirty="0" err="1" smtClean="0"/>
              <a:t>hematuria</a:t>
            </a:r>
            <a:r>
              <a:rPr lang="en-US" dirty="0" smtClean="0"/>
              <a:t> and </a:t>
            </a:r>
            <a:r>
              <a:rPr lang="en-US" dirty="0" err="1" smtClean="0"/>
              <a:t>proteinuria</a:t>
            </a:r>
            <a:r>
              <a:rPr lang="en-US" dirty="0" smtClean="0"/>
              <a:t>. Serologic test results are negative for P-ANCAs and C-ANCAs. A skin biopsy specimen shows necrotizing </a:t>
            </a:r>
            <a:r>
              <a:rPr lang="en-US" dirty="0" err="1" smtClean="0"/>
              <a:t>vasculitis</a:t>
            </a:r>
            <a:r>
              <a:rPr lang="en-US" dirty="0" smtClean="0"/>
              <a:t> of small dermal vessels. A renal biopsy specimen shows immune complex deposition in </a:t>
            </a:r>
            <a:r>
              <a:rPr lang="en-US" dirty="0" err="1" smtClean="0"/>
              <a:t>glomeruli</a:t>
            </a:r>
            <a:r>
              <a:rPr lang="en-US" dirty="0" smtClean="0"/>
              <a:t>, with some </a:t>
            </a:r>
            <a:r>
              <a:rPr lang="en-US" dirty="0" err="1" smtClean="0"/>
              <a:t>IgA</a:t>
            </a:r>
            <a:r>
              <a:rPr lang="en-US" dirty="0" smtClean="0"/>
              <a:t>-rich immune complexes. Which of the following is the most likely diagnosis?</a:t>
            </a:r>
          </a:p>
          <a:p>
            <a:r>
              <a:rPr lang="en-US" dirty="0" smtClean="0"/>
              <a:t>□ (A) Giant cell </a:t>
            </a:r>
            <a:r>
              <a:rPr lang="en-US" dirty="0" err="1" smtClean="0"/>
              <a:t>arteritis</a:t>
            </a:r>
            <a:endParaRPr lang="en-US" dirty="0" smtClean="0"/>
          </a:p>
          <a:p>
            <a:r>
              <a:rPr lang="en-US" dirty="0" smtClean="0"/>
              <a:t>□ (B) </a:t>
            </a:r>
            <a:r>
              <a:rPr lang="en-US" dirty="0" err="1" smtClean="0"/>
              <a:t>Henoch-Schönlein</a:t>
            </a:r>
            <a:r>
              <a:rPr lang="en-US" dirty="0" smtClean="0"/>
              <a:t> </a:t>
            </a:r>
            <a:r>
              <a:rPr lang="en-US" dirty="0" err="1" smtClean="0"/>
              <a:t>purpura</a:t>
            </a:r>
            <a:endParaRPr lang="en-US" dirty="0" smtClean="0"/>
          </a:p>
          <a:p>
            <a:r>
              <a:rPr lang="en-US" dirty="0" smtClean="0"/>
              <a:t>□ (C) </a:t>
            </a:r>
            <a:r>
              <a:rPr lang="en-US" dirty="0" err="1" smtClean="0"/>
              <a:t>Polyarteritis</a:t>
            </a:r>
            <a:r>
              <a:rPr lang="en-US" dirty="0" smtClean="0"/>
              <a:t> </a:t>
            </a:r>
            <a:r>
              <a:rPr lang="en-US" dirty="0" err="1" smtClean="0"/>
              <a:t>nodosa</a:t>
            </a:r>
            <a:endParaRPr lang="en-US" dirty="0" smtClean="0"/>
          </a:p>
          <a:p>
            <a:r>
              <a:rPr lang="en-US" dirty="0" smtClean="0"/>
              <a:t>□ (D) </a:t>
            </a:r>
            <a:r>
              <a:rPr lang="en-US" dirty="0" err="1" smtClean="0"/>
              <a:t>Takayasu</a:t>
            </a:r>
            <a:r>
              <a:rPr lang="en-US" dirty="0" smtClean="0"/>
              <a:t> </a:t>
            </a:r>
            <a:r>
              <a:rPr lang="en-US" dirty="0" err="1" smtClean="0"/>
              <a:t>arteritis</a:t>
            </a:r>
            <a:endParaRPr lang="en-US" dirty="0" smtClean="0"/>
          </a:p>
          <a:p>
            <a:r>
              <a:rPr lang="en-US" dirty="0" smtClean="0"/>
              <a:t>□ (E) </a:t>
            </a:r>
            <a:r>
              <a:rPr lang="en-US" dirty="0" err="1" smtClean="0"/>
              <a:t>Telangiectasias</a:t>
            </a:r>
            <a:endParaRPr lang="en-US" dirty="0" smtClean="0"/>
          </a:p>
          <a:p>
            <a:r>
              <a:rPr lang="en-US" dirty="0" smtClean="0"/>
              <a:t>□ (F) Wegener </a:t>
            </a:r>
            <a:r>
              <a:rPr lang="en-US" dirty="0" err="1" smtClean="0"/>
              <a:t>granulomatosis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62500" lnSpcReduction="20000"/>
          </a:bodyPr>
          <a:lstStyle/>
          <a:p>
            <a:r>
              <a:rPr lang="en-US" b="1" dirty="0" smtClean="0"/>
              <a:t>(B) In children, </a:t>
            </a:r>
            <a:r>
              <a:rPr lang="en-US" b="1" dirty="0" err="1" smtClean="0"/>
              <a:t>Henoch-Schönlein</a:t>
            </a:r>
            <a:r>
              <a:rPr lang="en-US" b="1" dirty="0" smtClean="0"/>
              <a:t> </a:t>
            </a:r>
            <a:r>
              <a:rPr lang="en-US" b="1" dirty="0" err="1" smtClean="0"/>
              <a:t>purpura</a:t>
            </a:r>
            <a:r>
              <a:rPr lang="en-US" b="1" dirty="0" smtClean="0"/>
              <a:t> is the </a:t>
            </a:r>
            <a:r>
              <a:rPr lang="en-US" b="1" dirty="0" err="1" smtClean="0"/>
              <a:t>multisystemic</a:t>
            </a:r>
            <a:r>
              <a:rPr lang="en-US" b="1" dirty="0" smtClean="0"/>
              <a:t> counterpart of the </a:t>
            </a:r>
            <a:r>
              <a:rPr lang="en-US" b="1" dirty="0" err="1" smtClean="0"/>
              <a:t>IgA</a:t>
            </a:r>
            <a:r>
              <a:rPr lang="en-US" b="1" dirty="0" smtClean="0"/>
              <a:t> nephropathy seen in adults. The </a:t>
            </a:r>
            <a:r>
              <a:rPr lang="en-US" dirty="0" smtClean="0"/>
              <a:t>immune complexes formed with </a:t>
            </a:r>
            <a:r>
              <a:rPr lang="en-US" dirty="0" err="1" smtClean="0"/>
              <a:t>IgA</a:t>
            </a:r>
            <a:r>
              <a:rPr lang="en-US" dirty="0" smtClean="0"/>
              <a:t> produce the </a:t>
            </a:r>
            <a:r>
              <a:rPr lang="en-US" dirty="0" err="1" smtClean="0"/>
              <a:t>vasculitis</a:t>
            </a:r>
            <a:r>
              <a:rPr lang="en-US" dirty="0" smtClean="0"/>
              <a:t> that affects mainly arterioles, capillaries, and </a:t>
            </a:r>
            <a:r>
              <a:rPr lang="en-US" dirty="0" err="1" smtClean="0"/>
              <a:t>venules</a:t>
            </a:r>
            <a:r>
              <a:rPr lang="en-US" dirty="0" smtClean="0"/>
              <a:t> in skin, gastrointestinal tract, and kidney. In older adults, giant-cell </a:t>
            </a:r>
            <a:r>
              <a:rPr lang="en-US" dirty="0" err="1" smtClean="0"/>
              <a:t>arteritis</a:t>
            </a:r>
            <a:r>
              <a:rPr lang="en-US" dirty="0" smtClean="0"/>
              <a:t> is seen in external carotid branches, principally the temporal artery unilaterally. </a:t>
            </a:r>
            <a:r>
              <a:rPr lang="en-US" dirty="0" err="1" smtClean="0"/>
              <a:t>Polyarteritis</a:t>
            </a:r>
            <a:r>
              <a:rPr lang="en-US" dirty="0" smtClean="0"/>
              <a:t> </a:t>
            </a:r>
            <a:r>
              <a:rPr lang="en-US" dirty="0" err="1" smtClean="0"/>
              <a:t>nodosa</a:t>
            </a:r>
            <a:r>
              <a:rPr lang="en-US" dirty="0" smtClean="0"/>
              <a:t> is seen most often in small muscular arteries and sometimes veins, with necrosis and </a:t>
            </a:r>
            <a:r>
              <a:rPr lang="en-US" dirty="0" err="1" smtClean="0"/>
              <a:t>microaneurysm</a:t>
            </a:r>
            <a:r>
              <a:rPr lang="en-US" dirty="0" smtClean="0"/>
              <a:t> formation followed by scarring and vascular occlusion. This occurs mainly in the kidney, gastrointestinal tract, and skin of young to middle-aged adults. </a:t>
            </a:r>
            <a:r>
              <a:rPr lang="en-US" dirty="0" err="1" smtClean="0"/>
              <a:t>Takayasu</a:t>
            </a:r>
            <a:r>
              <a:rPr lang="en-US" dirty="0" smtClean="0"/>
              <a:t> </a:t>
            </a:r>
            <a:r>
              <a:rPr lang="en-US" dirty="0" err="1" smtClean="0"/>
              <a:t>arteritis</a:t>
            </a:r>
            <a:r>
              <a:rPr lang="en-US" dirty="0" smtClean="0"/>
              <a:t> is seen mainly in children and involves the aorta (particularly the arch) and branches such as coronary and renal arteries, with </a:t>
            </a:r>
            <a:r>
              <a:rPr lang="en-US" dirty="0" err="1" smtClean="0"/>
              <a:t>granulomatous</a:t>
            </a:r>
            <a:r>
              <a:rPr lang="en-US" dirty="0" smtClean="0"/>
              <a:t> inflammation, aneurysm formation, and dissection. </a:t>
            </a:r>
            <a:r>
              <a:rPr lang="en-US" dirty="0" err="1" smtClean="0"/>
              <a:t>Telangiectasias</a:t>
            </a:r>
            <a:r>
              <a:rPr lang="en-US" dirty="0" smtClean="0"/>
              <a:t> are small vascular </a:t>
            </a:r>
            <a:r>
              <a:rPr lang="en-US" dirty="0" err="1" smtClean="0"/>
              <a:t>arborizations</a:t>
            </a:r>
            <a:r>
              <a:rPr lang="en-US" dirty="0" smtClean="0"/>
              <a:t> seen on skin or mucosal surfaces. Wegener </a:t>
            </a:r>
            <a:r>
              <a:rPr lang="en-US" dirty="0" err="1" smtClean="0"/>
              <a:t>granulomatosis</a:t>
            </a:r>
            <a:r>
              <a:rPr lang="en-US" dirty="0" smtClean="0"/>
              <a:t>, seen mainly in adults, involves small arteries, veins, and capillaries and causes mixed inflammation and necrotizing and non-necrotizing </a:t>
            </a:r>
            <a:r>
              <a:rPr lang="en-US" dirty="0" err="1" smtClean="0"/>
              <a:t>granulomatous</a:t>
            </a:r>
            <a:r>
              <a:rPr lang="en-US" dirty="0" smtClean="0"/>
              <a:t> inflammation with geographic necrosis </a:t>
            </a:r>
            <a:r>
              <a:rPr lang="en-US" smtClean="0"/>
              <a:t>surrounded by palisading</a:t>
            </a:r>
            <a:r>
              <a:rPr lang="en-US" dirty="0" smtClean="0"/>
              <a:t> </a:t>
            </a:r>
            <a:r>
              <a:rPr lang="en-US" dirty="0" err="1" smtClean="0"/>
              <a:t>epithelioid</a:t>
            </a:r>
            <a:r>
              <a:rPr lang="en-US" dirty="0" smtClean="0"/>
              <a:t> macrophages and giant cells.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 30-year-old woman has smoked one pack of cigarettes per day since she was a teenager. She has had </a:t>
            </a:r>
            <a:r>
              <a:rPr lang="en-US" dirty="0" smtClean="0"/>
              <a:t>painful </a:t>
            </a:r>
            <a:r>
              <a:rPr lang="en-US" dirty="0" err="1" smtClean="0"/>
              <a:t>thromboses</a:t>
            </a:r>
            <a:r>
              <a:rPr lang="en-US" dirty="0" smtClean="0"/>
              <a:t> </a:t>
            </a:r>
            <a:r>
              <a:rPr lang="en-US" dirty="0"/>
              <a:t>of the superficial veins of the lower legs for 1 month and episodes during which her fingers become blue </a:t>
            </a:r>
            <a:r>
              <a:rPr lang="en-US" dirty="0" smtClean="0"/>
              <a:t>and cold</a:t>
            </a:r>
            <a:r>
              <a:rPr lang="en-US" dirty="0"/>
              <a:t>. Over the next year, she develops chronic, poorly healing ulcerations of her feet. One toe becomes gangrenous </a:t>
            </a:r>
            <a:r>
              <a:rPr lang="en-US" dirty="0" smtClean="0"/>
              <a:t>and is </a:t>
            </a:r>
            <a:r>
              <a:rPr lang="en-US" dirty="0"/>
              <a:t>amputated. Histologically, at the resection margin, there is an acute and chronic vasculitis involving </a:t>
            </a:r>
            <a:r>
              <a:rPr lang="en-US" dirty="0" smtClean="0"/>
              <a:t>medium-sized arteries</a:t>
            </a:r>
            <a:r>
              <a:rPr lang="en-US" dirty="0"/>
              <a:t>, with segmental involvement. Which of the following is the most appropriate next step in treating this patient?</a:t>
            </a:r>
          </a:p>
          <a:p>
            <a:r>
              <a:rPr lang="en-US" dirty="0"/>
              <a:t>□ (A) Hemodialysis</a:t>
            </a:r>
          </a:p>
          <a:p>
            <a:r>
              <a:rPr lang="en-US" dirty="0"/>
              <a:t>□ (B) Smoking cessation</a:t>
            </a:r>
          </a:p>
          <a:p>
            <a:r>
              <a:rPr lang="en-US" dirty="0"/>
              <a:t>□ (C) Corticosteroid therapy</a:t>
            </a:r>
          </a:p>
          <a:p>
            <a:r>
              <a:rPr lang="en-US" dirty="0"/>
              <a:t>□ (D) Antibiotic therapy for syphilis</a:t>
            </a:r>
          </a:p>
          <a:p>
            <a:r>
              <a:rPr lang="en-US" dirty="0"/>
              <a:t>□ (E) Insulin therapy</a:t>
            </a:r>
          </a:p>
        </p:txBody>
      </p:sp>
    </p:spTree>
    <p:extLst>
      <p:ext uri="{BB962C8B-B14F-4D97-AF65-F5344CB8AC3E}">
        <p14:creationId xmlns:p14="http://schemas.microsoft.com/office/powerpoint/2010/main" xmlns="" val="777039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(B) </a:t>
            </a:r>
            <a:r>
              <a:rPr lang="en-US" dirty="0"/>
              <a:t>This patient has features of </a:t>
            </a:r>
            <a:r>
              <a:rPr lang="en-US" dirty="0" err="1"/>
              <a:t>thromboangiitis</a:t>
            </a:r>
            <a:r>
              <a:rPr lang="en-US" dirty="0"/>
              <a:t> obliterans (</a:t>
            </a:r>
            <a:r>
              <a:rPr lang="en-US" dirty="0" err="1"/>
              <a:t>Buerger</a:t>
            </a:r>
            <a:r>
              <a:rPr lang="en-US" dirty="0"/>
              <a:t> disease). This disease, which affects small </a:t>
            </a:r>
            <a:r>
              <a:rPr lang="en-US" dirty="0" smtClean="0"/>
              <a:t>to medium-sized </a:t>
            </a:r>
            <a:r>
              <a:rPr lang="en-US" dirty="0"/>
              <a:t>arteries of the extremities, </a:t>
            </a:r>
            <a:r>
              <a:rPr lang="en-US"/>
              <a:t>is strongly associated with smoking</a:t>
            </a:r>
            <a:r>
              <a:rPr lang="en-US" smtClean="0"/>
              <a:t>. </a:t>
            </a:r>
            <a:r>
              <a:rPr lang="en-US" dirty="0"/>
              <a:t>Renal involvement does not </a:t>
            </a:r>
            <a:r>
              <a:rPr lang="en-US" dirty="0" smtClean="0"/>
              <a:t>occur. Immunosuppressive </a:t>
            </a:r>
            <a:r>
              <a:rPr lang="en-US" dirty="0"/>
              <a:t>therapy is not highly effective. Syphilis produces an </a:t>
            </a:r>
            <a:r>
              <a:rPr lang="en-US" dirty="0" err="1"/>
              <a:t>aortitis</a:t>
            </a:r>
            <a:r>
              <a:rPr lang="en-US" dirty="0"/>
              <a:t>. Although peripheral vascular disease </a:t>
            </a:r>
            <a:r>
              <a:rPr lang="en-US" dirty="0" smtClean="0"/>
              <a:t>with atherosclerosis </a:t>
            </a:r>
            <a:r>
              <a:rPr lang="en-US" dirty="0"/>
              <a:t>is a typical finding in diabetes mellitus, vasculitis is not.</a:t>
            </a:r>
          </a:p>
        </p:txBody>
      </p:sp>
    </p:spTree>
    <p:extLst>
      <p:ext uri="{BB962C8B-B14F-4D97-AF65-F5344CB8AC3E}">
        <p14:creationId xmlns:p14="http://schemas.microsoft.com/office/powerpoint/2010/main" xmlns="" val="2335175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A 40-year-old man has experienced malaise, fever, and a 4-kg weight loss over the past month. </a:t>
            </a:r>
            <a:r>
              <a:rPr lang="en-US" dirty="0" smtClean="0"/>
              <a:t>Renal </a:t>
            </a:r>
            <a:r>
              <a:rPr lang="en-US" dirty="0"/>
              <a:t>angiography shows right renal arterial thrombosis, and the left renal artery and branches </a:t>
            </a:r>
            <a:r>
              <a:rPr lang="en-US" dirty="0" smtClean="0"/>
              <a:t>show segmental </a:t>
            </a:r>
            <a:r>
              <a:rPr lang="en-US" dirty="0"/>
              <a:t>luminal narrowing with focal aneurysmal dilation. During hemodialysis 1 week later, the patient </a:t>
            </a:r>
            <a:r>
              <a:rPr lang="en-US" dirty="0" smtClean="0"/>
              <a:t>experiences abdominal </a:t>
            </a:r>
            <a:r>
              <a:rPr lang="en-US" dirty="0"/>
              <a:t>pain and diarrhea and is found to have melena. Which of the following serologic laboratory findings is </a:t>
            </a:r>
            <a:r>
              <a:rPr lang="en-US" dirty="0" smtClean="0"/>
              <a:t>most likely </a:t>
            </a:r>
            <a:r>
              <a:rPr lang="en-US" dirty="0"/>
              <a:t>to be positive in this patient?</a:t>
            </a:r>
          </a:p>
          <a:p>
            <a:r>
              <a:rPr lang="en-US" dirty="0"/>
              <a:t>□ (A) C-ANCA</a:t>
            </a:r>
          </a:p>
          <a:p>
            <a:r>
              <a:rPr lang="en-US" dirty="0"/>
              <a:t>□ (B) ANA</a:t>
            </a:r>
          </a:p>
          <a:p>
            <a:r>
              <a:rPr lang="en-US" dirty="0"/>
              <a:t>□ (C) HIV</a:t>
            </a:r>
          </a:p>
          <a:p>
            <a:r>
              <a:rPr lang="en-US" dirty="0"/>
              <a:t>□ (D) </a:t>
            </a:r>
            <a:r>
              <a:rPr lang="en-US" dirty="0" err="1"/>
              <a:t>HBsAg</a:t>
            </a:r>
            <a:endParaRPr lang="en-US" dirty="0"/>
          </a:p>
          <a:p>
            <a:r>
              <a:rPr lang="en-US" dirty="0"/>
              <a:t>□ (E) Scl-70</a:t>
            </a:r>
          </a:p>
          <a:p>
            <a:r>
              <a:rPr lang="en-US" dirty="0"/>
              <a:t>□ (F) RPR</a:t>
            </a:r>
          </a:p>
        </p:txBody>
      </p:sp>
    </p:spTree>
    <p:extLst>
      <p:ext uri="{BB962C8B-B14F-4D97-AF65-F5344CB8AC3E}">
        <p14:creationId xmlns:p14="http://schemas.microsoft.com/office/powerpoint/2010/main" xmlns="" val="2592183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(D) </a:t>
            </a:r>
            <a:r>
              <a:rPr lang="en-US" dirty="0"/>
              <a:t>Segmental involvement of medium-sized arteries with aneurysmal dilation in the renal vascular bed and </a:t>
            </a:r>
            <a:r>
              <a:rPr lang="en-US" dirty="0" smtClean="0"/>
              <a:t>presumed mesenteric </a:t>
            </a:r>
            <a:r>
              <a:rPr lang="en-US" dirty="0"/>
              <a:t>vasculitis (e.g., abdominal pain, melena) is most likely caused by classic </a:t>
            </a:r>
            <a:r>
              <a:rPr lang="en-US" dirty="0" err="1"/>
              <a:t>polyarteritis</a:t>
            </a:r>
            <a:r>
              <a:rPr lang="en-US" dirty="0"/>
              <a:t> </a:t>
            </a:r>
            <a:r>
              <a:rPr lang="en-US" dirty="0" err="1"/>
              <a:t>nodosa</a:t>
            </a:r>
            <a:r>
              <a:rPr lang="en-US" dirty="0"/>
              <a:t>. </a:t>
            </a:r>
            <a:r>
              <a:rPr lang="en-US" dirty="0" err="1"/>
              <a:t>Polyarteritis</a:t>
            </a:r>
            <a:r>
              <a:rPr lang="en-US" dirty="0"/>
              <a:t> </a:t>
            </a:r>
            <a:r>
              <a:rPr lang="en-US" dirty="0" smtClean="0"/>
              <a:t>can affect </a:t>
            </a:r>
            <a:r>
              <a:rPr lang="en-US" dirty="0"/>
              <a:t>many organs at different times. Although the cause of </a:t>
            </a:r>
            <a:r>
              <a:rPr lang="en-US" dirty="0" err="1"/>
              <a:t>polyarteritis</a:t>
            </a:r>
            <a:r>
              <a:rPr lang="en-US" dirty="0"/>
              <a:t> is unknown, about 30% of patients have </a:t>
            </a:r>
            <a:r>
              <a:rPr lang="en-US" dirty="0" smtClean="0"/>
              <a:t>hepatitis B </a:t>
            </a:r>
            <a:r>
              <a:rPr lang="en-US" dirty="0"/>
              <a:t>surface antigen in serum. Presumably, hepatitis B surface antigen-antibody complexes damage the vessel wall. </a:t>
            </a:r>
            <a:r>
              <a:rPr lang="en-US" dirty="0" smtClean="0"/>
              <a:t>In contrast </a:t>
            </a:r>
            <a:r>
              <a:rPr lang="en-US" dirty="0"/>
              <a:t>to the situation with microscopic </a:t>
            </a:r>
            <a:r>
              <a:rPr lang="en-US" dirty="0" err="1"/>
              <a:t>polyangiitis</a:t>
            </a:r>
            <a:r>
              <a:rPr lang="en-US" dirty="0"/>
              <a:t>, there is less of an association with ANCA. A collagen </a:t>
            </a:r>
            <a:r>
              <a:rPr lang="en-US" dirty="0" smtClean="0"/>
              <a:t>vascular disease </a:t>
            </a:r>
            <a:r>
              <a:rPr lang="en-US" dirty="0"/>
              <a:t>with a positive ANA test result, such as systemic lupus erythematosus, may produce a vasculitis, but not in </a:t>
            </a:r>
            <a:r>
              <a:rPr lang="en-US" dirty="0" smtClean="0"/>
              <a:t>the pattern </a:t>
            </a:r>
            <a:r>
              <a:rPr lang="en-US" dirty="0"/>
              <a:t>seen here; the affected vessels are smaller. Vasculitis with HIV infection is uncommon. The Scl-70 autoantibody </a:t>
            </a:r>
            <a:r>
              <a:rPr lang="en-US" dirty="0" smtClean="0"/>
              <a:t>is indicative </a:t>
            </a:r>
            <a:r>
              <a:rPr lang="en-US" dirty="0"/>
              <a:t>of scleroderma, which can produce renal failure. The rapid plasma </a:t>
            </a:r>
            <a:r>
              <a:rPr lang="en-US" dirty="0" err="1"/>
              <a:t>reagin</a:t>
            </a:r>
            <a:r>
              <a:rPr lang="en-US" dirty="0"/>
              <a:t> (RPR) is a serologic test for syphilis;</a:t>
            </a:r>
          </a:p>
        </p:txBody>
      </p:sp>
    </p:spTree>
    <p:extLst>
      <p:ext uri="{BB962C8B-B14F-4D97-AF65-F5344CB8AC3E}">
        <p14:creationId xmlns:p14="http://schemas.microsoft.com/office/powerpoint/2010/main" xmlns="" val="1986768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عنوان 1"/>
          <p:cNvSpPr>
            <a:spLocks noGrp="1"/>
          </p:cNvSpPr>
          <p:nvPr>
            <p:ph type="title"/>
          </p:nvPr>
        </p:nvSpPr>
        <p:spPr/>
        <p:txBody>
          <a:bodyPr/>
          <a:lstStyle/>
          <a:p>
            <a:endParaRPr lang="en-US" altLang="en-US" smtClean="0"/>
          </a:p>
        </p:txBody>
      </p:sp>
      <p:sp>
        <p:nvSpPr>
          <p:cNvPr id="3" name="عنصر نائب للمحتوى 2"/>
          <p:cNvSpPr>
            <a:spLocks noGrp="1"/>
          </p:cNvSpPr>
          <p:nvPr>
            <p:ph idx="1"/>
          </p:nvPr>
        </p:nvSpPr>
        <p:spPr/>
        <p:txBody>
          <a:bodyPr>
            <a:normAutofit fontScale="85000" lnSpcReduction="10000"/>
          </a:bodyPr>
          <a:lstStyle/>
          <a:p>
            <a:pPr>
              <a:defRPr/>
            </a:pPr>
            <a:r>
              <a:rPr lang="en-US" dirty="0" smtClean="0"/>
              <a:t>A 22-year-old construction worker falls 30 ft and fractures several bones. Six hours later, the patient develops shortness of breath and cyanosis. Which of the following hemodynamic disorders best explains the pathogenesis of shock in this patient?</a:t>
            </a:r>
          </a:p>
          <a:p>
            <a:pPr marL="0" indent="0">
              <a:buFont typeface="Arial" charset="0"/>
              <a:buNone/>
              <a:defRPr/>
            </a:pPr>
            <a:r>
              <a:rPr lang="en-US" dirty="0" smtClean="0"/>
              <a:t>(A) Acute myocardial infarction</a:t>
            </a:r>
          </a:p>
          <a:p>
            <a:pPr marL="0" indent="0">
              <a:buFont typeface="Arial" charset="0"/>
              <a:buNone/>
              <a:defRPr/>
            </a:pPr>
            <a:r>
              <a:rPr lang="en-US" dirty="0" smtClean="0"/>
              <a:t>(B) Deep venous thrombosis</a:t>
            </a:r>
          </a:p>
          <a:p>
            <a:pPr marL="0" indent="0">
              <a:buFont typeface="Arial" charset="0"/>
              <a:buNone/>
              <a:defRPr/>
            </a:pPr>
            <a:r>
              <a:rPr lang="en-US" dirty="0" smtClean="0"/>
              <a:t>(C) Fat embolism</a:t>
            </a:r>
          </a:p>
          <a:p>
            <a:pPr marL="0" indent="0">
              <a:buFont typeface="Arial" charset="0"/>
              <a:buNone/>
              <a:defRPr/>
            </a:pPr>
            <a:r>
              <a:rPr lang="en-US" dirty="0" smtClean="0"/>
              <a:t>(D) Paradoxical embolism</a:t>
            </a:r>
          </a:p>
          <a:p>
            <a:pPr marL="0" indent="0">
              <a:buFont typeface="Arial" charset="0"/>
              <a:buNone/>
              <a:defRPr/>
            </a:pPr>
            <a:r>
              <a:rPr lang="en-US" dirty="0" smtClean="0"/>
              <a:t>(E) Septic shock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عنوان 1"/>
          <p:cNvSpPr>
            <a:spLocks noGrp="1"/>
          </p:cNvSpPr>
          <p:nvPr>
            <p:ph type="title"/>
          </p:nvPr>
        </p:nvSpPr>
        <p:spPr/>
        <p:txBody>
          <a:bodyPr/>
          <a:lstStyle/>
          <a:p>
            <a:endParaRPr lang="en-US" altLang="en-US" smtClean="0"/>
          </a:p>
        </p:txBody>
      </p:sp>
      <p:sp>
        <p:nvSpPr>
          <p:cNvPr id="47107" name="عنصر نائب للمحتوى 2"/>
          <p:cNvSpPr>
            <a:spLocks noGrp="1"/>
          </p:cNvSpPr>
          <p:nvPr>
            <p:ph idx="1"/>
          </p:nvPr>
        </p:nvSpPr>
        <p:spPr/>
        <p:txBody>
          <a:bodyPr>
            <a:normAutofit fontScale="92500"/>
          </a:bodyPr>
          <a:lstStyle/>
          <a:p>
            <a:r>
              <a:rPr lang="en-US" altLang="en-US" b="1" smtClean="0"/>
              <a:t>The answer is C: Fat embolism. </a:t>
            </a:r>
          </a:p>
          <a:p>
            <a:r>
              <a:rPr lang="en-US" altLang="en-US" smtClean="0"/>
              <a:t>Fat emboli originate from adipose tissue in the medulla of fractured long bones. Fat carried by venous blood reaches the lungs, filters through the pulmonary circulation, enters arterial blood, and is disseminated throughout the body. The occlusion of cerebral capillaries is accompanied by petechial hemorrhages in the brain and is the most important complication of fat embolism.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عنوان 1"/>
          <p:cNvSpPr>
            <a:spLocks noGrp="1"/>
          </p:cNvSpPr>
          <p:nvPr>
            <p:ph type="title"/>
          </p:nvPr>
        </p:nvSpPr>
        <p:spPr/>
        <p:txBody>
          <a:bodyPr/>
          <a:lstStyle/>
          <a:p>
            <a:endParaRPr lang="en-US" smtClean="0"/>
          </a:p>
        </p:txBody>
      </p:sp>
      <p:sp>
        <p:nvSpPr>
          <p:cNvPr id="48131" name="عنصر نائب للمحتوى 2"/>
          <p:cNvSpPr>
            <a:spLocks noGrp="1"/>
          </p:cNvSpPr>
          <p:nvPr>
            <p:ph idx="1"/>
          </p:nvPr>
        </p:nvSpPr>
        <p:spPr/>
        <p:txBody>
          <a:bodyPr>
            <a:normAutofit fontScale="85000" lnSpcReduction="20000"/>
          </a:bodyPr>
          <a:lstStyle/>
          <a:p>
            <a:r>
              <a:rPr lang="en-US" smtClean="0"/>
              <a:t>A 25-year-old woman delivers a healthy baby at 39 weeks of gestation. Six hours later, the mother develops severe shortness of breath and appears cyanotic. Despite resuscitation, she dies 2 hours later. A section of lung at autopsy is shown in the image. These pathologic findings are associated with which of the following mechanisms of disease?</a:t>
            </a:r>
          </a:p>
          <a:p>
            <a:r>
              <a:rPr lang="en-US" smtClean="0"/>
              <a:t>(A) Amniotic fluid embolism</a:t>
            </a:r>
          </a:p>
          <a:p>
            <a:r>
              <a:rPr lang="en-US" smtClean="0"/>
              <a:t>(B) Cardiogenic shock</a:t>
            </a:r>
          </a:p>
          <a:p>
            <a:r>
              <a:rPr lang="en-US" smtClean="0"/>
              <a:t>(C) Maternal-fetal histoincompatibility</a:t>
            </a:r>
          </a:p>
          <a:p>
            <a:r>
              <a:rPr lang="en-US" smtClean="0"/>
              <a:t>(D) Metastatic squamous cell carcinoma</a:t>
            </a:r>
          </a:p>
          <a:p>
            <a:r>
              <a:rPr lang="en-US" smtClean="0"/>
              <a:t>(E) Pulmonary thromboembolism</a:t>
            </a:r>
          </a:p>
        </p:txBody>
      </p:sp>
      <p:pic>
        <p:nvPicPr>
          <p:cNvPr id="48132" name="Picture 2"/>
          <p:cNvPicPr>
            <a:picLocks noChangeAspect="1" noChangeArrowheads="1"/>
          </p:cNvPicPr>
          <p:nvPr/>
        </p:nvPicPr>
        <p:blipFill>
          <a:blip r:embed="rId2"/>
          <a:srcRect/>
          <a:stretch>
            <a:fillRect/>
          </a:stretch>
        </p:blipFill>
        <p:spPr bwMode="auto">
          <a:xfrm>
            <a:off x="6548438" y="4714875"/>
            <a:ext cx="2595562" cy="1968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عنوان 1"/>
          <p:cNvSpPr>
            <a:spLocks noGrp="1"/>
          </p:cNvSpPr>
          <p:nvPr>
            <p:ph type="title"/>
          </p:nvPr>
        </p:nvSpPr>
        <p:spPr/>
        <p:txBody>
          <a:bodyPr/>
          <a:lstStyle/>
          <a:p>
            <a:endParaRPr lang="en-US" smtClean="0"/>
          </a:p>
        </p:txBody>
      </p:sp>
      <p:sp>
        <p:nvSpPr>
          <p:cNvPr id="49155" name="عنصر نائب للمحتوى 2"/>
          <p:cNvSpPr>
            <a:spLocks noGrp="1"/>
          </p:cNvSpPr>
          <p:nvPr>
            <p:ph idx="1"/>
          </p:nvPr>
        </p:nvSpPr>
        <p:spPr/>
        <p:txBody>
          <a:bodyPr>
            <a:normAutofit fontScale="70000" lnSpcReduction="20000"/>
          </a:bodyPr>
          <a:lstStyle/>
          <a:p>
            <a:r>
              <a:rPr lang="en-US" b="1" dirty="0" smtClean="0"/>
              <a:t>The answer is A: Amniotic </a:t>
            </a:r>
            <a:r>
              <a:rPr lang="en-US" b="1" dirty="0" smtClean="0"/>
              <a:t>fluid </a:t>
            </a:r>
            <a:r>
              <a:rPr lang="en-US" b="1" dirty="0" smtClean="0"/>
              <a:t>embolism. Amniotic fluid</a:t>
            </a:r>
          </a:p>
          <a:p>
            <a:r>
              <a:rPr lang="en-US" dirty="0" smtClean="0"/>
              <a:t>embolism refers to the entry of amniotic fluid containing fetal</a:t>
            </a:r>
          </a:p>
          <a:p>
            <a:r>
              <a:rPr lang="en-US" dirty="0" smtClean="0"/>
              <a:t>cells and debris into the maternal circulation through open</a:t>
            </a:r>
          </a:p>
          <a:p>
            <a:r>
              <a:rPr lang="en-US" dirty="0" smtClean="0"/>
              <a:t>uterine and cervical veins. It is a rare maternal complication</a:t>
            </a:r>
          </a:p>
          <a:p>
            <a:r>
              <a:rPr lang="en-US" dirty="0" smtClean="0"/>
              <a:t>of childbirth, but when it occurs, it is often catastrophic. This</a:t>
            </a:r>
          </a:p>
          <a:p>
            <a:r>
              <a:rPr lang="en-US" dirty="0" smtClean="0"/>
              <a:t>disorder usually occurs at the end of labor when the pulmonary</a:t>
            </a:r>
          </a:p>
          <a:p>
            <a:r>
              <a:rPr lang="en-US" dirty="0" smtClean="0"/>
              <a:t>emboli are composed of the epithelial constituents</a:t>
            </a:r>
          </a:p>
          <a:p>
            <a:r>
              <a:rPr lang="en-US" dirty="0" smtClean="0"/>
              <a:t>(</a:t>
            </a:r>
            <a:r>
              <a:rPr lang="en-US" dirty="0" err="1" smtClean="0"/>
              <a:t>squamae</a:t>
            </a:r>
            <a:r>
              <a:rPr lang="en-US" dirty="0" smtClean="0"/>
              <a:t>) contained in the amniotic fluid. None of the other</a:t>
            </a:r>
          </a:p>
          <a:p>
            <a:r>
              <a:rPr lang="en-US" dirty="0" smtClean="0"/>
              <a:t>choices show these pathologic findings.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عنوان 1"/>
          <p:cNvSpPr>
            <a:spLocks noGrp="1"/>
          </p:cNvSpPr>
          <p:nvPr>
            <p:ph type="title"/>
          </p:nvPr>
        </p:nvSpPr>
        <p:spPr/>
        <p:txBody>
          <a:bodyPr/>
          <a:lstStyle/>
          <a:p>
            <a:endParaRPr lang="en-US" smtClean="0"/>
          </a:p>
        </p:txBody>
      </p:sp>
      <p:sp>
        <p:nvSpPr>
          <p:cNvPr id="50179" name="عنصر نائب للمحتوى 2"/>
          <p:cNvSpPr>
            <a:spLocks noGrp="1"/>
          </p:cNvSpPr>
          <p:nvPr>
            <p:ph idx="1"/>
          </p:nvPr>
        </p:nvSpPr>
        <p:spPr/>
        <p:txBody>
          <a:bodyPr>
            <a:normAutofit fontScale="85000" lnSpcReduction="10000"/>
          </a:bodyPr>
          <a:lstStyle/>
          <a:p>
            <a:r>
              <a:rPr lang="en-US" dirty="0" smtClean="0"/>
              <a:t>A 63-year-old man suffers a massive stroke and expires. At autopsy, the pathologist </a:t>
            </a:r>
            <a:r>
              <a:rPr lang="en-US" dirty="0" err="1" smtClean="0"/>
              <a:t>fi</a:t>
            </a:r>
            <a:r>
              <a:rPr lang="en-US" dirty="0" smtClean="0"/>
              <a:t> </a:t>
            </a:r>
            <a:r>
              <a:rPr lang="en-US" dirty="0" err="1" smtClean="0"/>
              <a:t>nds</a:t>
            </a:r>
            <a:r>
              <a:rPr lang="en-US" dirty="0" smtClean="0"/>
              <a:t> a laminated thrombus adherent to the wall of the left ventricle (shown in the image). Which of the following is the most likely cause of this autopsy finding?</a:t>
            </a:r>
          </a:p>
          <a:p>
            <a:r>
              <a:rPr lang="en-US" dirty="0" smtClean="0"/>
              <a:t>(A) </a:t>
            </a:r>
            <a:r>
              <a:rPr lang="en-US" dirty="0" err="1" smtClean="0"/>
              <a:t>Atrial</a:t>
            </a:r>
            <a:r>
              <a:rPr lang="en-US" dirty="0" smtClean="0"/>
              <a:t> </a:t>
            </a:r>
            <a:r>
              <a:rPr lang="en-US" dirty="0" smtClean="0"/>
              <a:t>fibrillation</a:t>
            </a:r>
            <a:endParaRPr lang="en-US" dirty="0" smtClean="0"/>
          </a:p>
          <a:p>
            <a:r>
              <a:rPr lang="en-US" dirty="0" smtClean="0"/>
              <a:t>(B) Bacterial </a:t>
            </a:r>
            <a:r>
              <a:rPr lang="en-US" dirty="0" err="1" smtClean="0"/>
              <a:t>endocarditis</a:t>
            </a:r>
            <a:endParaRPr lang="en-US" dirty="0" smtClean="0"/>
          </a:p>
          <a:p>
            <a:r>
              <a:rPr lang="en-US" dirty="0" smtClean="0"/>
              <a:t>(C) </a:t>
            </a:r>
            <a:r>
              <a:rPr lang="en-US" dirty="0" err="1" smtClean="0"/>
              <a:t>Marantic</a:t>
            </a:r>
            <a:r>
              <a:rPr lang="en-US" dirty="0" smtClean="0"/>
              <a:t> </a:t>
            </a:r>
            <a:r>
              <a:rPr lang="en-US" dirty="0" err="1" smtClean="0"/>
              <a:t>endocarditis</a:t>
            </a:r>
            <a:endParaRPr lang="en-US" dirty="0" smtClean="0"/>
          </a:p>
          <a:p>
            <a:r>
              <a:rPr lang="en-US" dirty="0" smtClean="0"/>
              <a:t>(D) Myocardial infarction</a:t>
            </a:r>
          </a:p>
          <a:p>
            <a:r>
              <a:rPr lang="en-US" dirty="0" smtClean="0"/>
              <a:t>(E) Viral </a:t>
            </a:r>
            <a:r>
              <a:rPr lang="en-US" dirty="0" err="1" smtClean="0"/>
              <a:t>myocarditis</a:t>
            </a:r>
            <a:endParaRPr lang="en-US" dirty="0" smtClean="0"/>
          </a:p>
        </p:txBody>
      </p:sp>
      <p:pic>
        <p:nvPicPr>
          <p:cNvPr id="50180" name="Picture 2"/>
          <p:cNvPicPr>
            <a:picLocks noChangeAspect="1" noChangeArrowheads="1"/>
          </p:cNvPicPr>
          <p:nvPr/>
        </p:nvPicPr>
        <p:blipFill>
          <a:blip r:embed="rId2"/>
          <a:srcRect/>
          <a:stretch>
            <a:fillRect/>
          </a:stretch>
        </p:blipFill>
        <p:spPr bwMode="auto">
          <a:xfrm>
            <a:off x="5214938" y="3643313"/>
            <a:ext cx="3363912" cy="23574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عنوان 1"/>
          <p:cNvSpPr>
            <a:spLocks noGrp="1"/>
          </p:cNvSpPr>
          <p:nvPr>
            <p:ph type="title"/>
          </p:nvPr>
        </p:nvSpPr>
        <p:spPr/>
        <p:txBody>
          <a:bodyPr/>
          <a:lstStyle/>
          <a:p>
            <a:endParaRPr lang="en-US" smtClean="0"/>
          </a:p>
        </p:txBody>
      </p:sp>
      <p:sp>
        <p:nvSpPr>
          <p:cNvPr id="51203" name="عنصر نائب للمحتوى 2"/>
          <p:cNvSpPr>
            <a:spLocks noGrp="1"/>
          </p:cNvSpPr>
          <p:nvPr>
            <p:ph idx="1"/>
          </p:nvPr>
        </p:nvSpPr>
        <p:spPr/>
        <p:txBody>
          <a:bodyPr>
            <a:normAutofit fontScale="92500" lnSpcReduction="20000"/>
          </a:bodyPr>
          <a:lstStyle/>
          <a:p>
            <a:r>
              <a:rPr lang="en-US" smtClean="0"/>
              <a:t>Histologic examination of the heart in the patient described in previous Question shows extensive growth of fibroblasts and deposition of collagen in the mural thrombus. Which of the following terms describes this outcome of thrombosis?</a:t>
            </a:r>
          </a:p>
          <a:p>
            <a:r>
              <a:rPr lang="en-US" smtClean="0"/>
              <a:t>(A) Canalization</a:t>
            </a:r>
          </a:p>
          <a:p>
            <a:r>
              <a:rPr lang="en-US" smtClean="0"/>
              <a:t>(B) Hyalinization</a:t>
            </a:r>
          </a:p>
          <a:p>
            <a:r>
              <a:rPr lang="en-US" smtClean="0"/>
              <a:t>(C) Organization</a:t>
            </a:r>
          </a:p>
          <a:p>
            <a:r>
              <a:rPr lang="en-US" smtClean="0"/>
              <a:t>(D) Propagation</a:t>
            </a:r>
          </a:p>
          <a:p>
            <a:r>
              <a:rPr lang="en-US" smtClean="0"/>
              <a:t>(E) Regeneration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عنوان 1"/>
          <p:cNvSpPr>
            <a:spLocks noGrp="1"/>
          </p:cNvSpPr>
          <p:nvPr>
            <p:ph type="title"/>
          </p:nvPr>
        </p:nvSpPr>
        <p:spPr/>
        <p:txBody>
          <a:bodyPr/>
          <a:lstStyle/>
          <a:p>
            <a:endParaRPr lang="en-US" smtClean="0"/>
          </a:p>
        </p:txBody>
      </p:sp>
      <p:sp>
        <p:nvSpPr>
          <p:cNvPr id="52227" name="عنصر نائب للمحتوى 2"/>
          <p:cNvSpPr>
            <a:spLocks noGrp="1"/>
          </p:cNvSpPr>
          <p:nvPr>
            <p:ph idx="1"/>
          </p:nvPr>
        </p:nvSpPr>
        <p:spPr/>
        <p:txBody>
          <a:bodyPr>
            <a:normAutofit fontScale="92500" lnSpcReduction="10000"/>
          </a:bodyPr>
          <a:lstStyle/>
          <a:p>
            <a:r>
              <a:rPr lang="en-US" b="1" smtClean="0"/>
              <a:t>The answer is C: Organization. Once formed, arterial thrombi </a:t>
            </a:r>
            <a:r>
              <a:rPr lang="en-US" smtClean="0"/>
              <a:t>may undergo (1) lysis, (2) propagation, (3) organization, (4) canalization, or (5) embolization. Organization refers to the invasion of connective tissue elements, which causes a thrombus to become firm and appear grayish white. Canalization (choice A) is the process by which new lumina lined by endothelial cells form within an organized thrombus. Propagation (choice D) implies an increase in size.</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2783</Words>
  <Application>Microsoft Office PowerPoint</Application>
  <PresentationFormat>عرض على الشاشة (3:4)‏</PresentationFormat>
  <Paragraphs>108</Paragraphs>
  <Slides>26</Slides>
  <Notes>1</Notes>
  <HiddenSlides>0</HiddenSlides>
  <MMClips>0</MMClips>
  <ScaleCrop>false</ScaleCrop>
  <HeadingPairs>
    <vt:vector size="4" baseType="variant">
      <vt:variant>
        <vt:lpstr>سمة</vt:lpstr>
      </vt:variant>
      <vt:variant>
        <vt:i4>1</vt:i4>
      </vt:variant>
      <vt:variant>
        <vt:lpstr>عناوين الشرائح</vt:lpstr>
      </vt:variant>
      <vt:variant>
        <vt:i4>26</vt:i4>
      </vt:variant>
    </vt:vector>
  </HeadingPairs>
  <TitlesOfParts>
    <vt:vector size="2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ACER</dc:creator>
  <cp:lastModifiedBy>ACER</cp:lastModifiedBy>
  <cp:revision>4</cp:revision>
  <dcterms:created xsi:type="dcterms:W3CDTF">2016-02-29T19:26:01Z</dcterms:created>
  <dcterms:modified xsi:type="dcterms:W3CDTF">2016-03-19T20:35:38Z</dcterms:modified>
</cp:coreProperties>
</file>