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5"/>
  </p:notesMasterIdLst>
  <p:handoutMasterIdLst>
    <p:handoutMasterId r:id="rId56"/>
  </p:handoutMasterIdLst>
  <p:sldIdLst>
    <p:sldId id="470" r:id="rId2"/>
    <p:sldId id="521" r:id="rId3"/>
    <p:sldId id="473" r:id="rId4"/>
    <p:sldId id="474" r:id="rId5"/>
    <p:sldId id="575" r:id="rId6"/>
    <p:sldId id="642" r:id="rId7"/>
    <p:sldId id="618" r:id="rId8"/>
    <p:sldId id="620" r:id="rId9"/>
    <p:sldId id="525" r:id="rId10"/>
    <p:sldId id="579" r:id="rId11"/>
    <p:sldId id="578" r:id="rId12"/>
    <p:sldId id="623" r:id="rId13"/>
    <p:sldId id="551" r:id="rId14"/>
    <p:sldId id="554" r:id="rId15"/>
    <p:sldId id="622" r:id="rId16"/>
    <p:sldId id="643" r:id="rId17"/>
    <p:sldId id="555" r:id="rId18"/>
    <p:sldId id="573" r:id="rId19"/>
    <p:sldId id="574" r:id="rId20"/>
    <p:sldId id="510" r:id="rId21"/>
    <p:sldId id="644" r:id="rId22"/>
    <p:sldId id="556" r:id="rId23"/>
    <p:sldId id="630" r:id="rId24"/>
    <p:sldId id="631" r:id="rId25"/>
    <p:sldId id="632" r:id="rId26"/>
    <p:sldId id="557" r:id="rId27"/>
    <p:sldId id="577" r:id="rId28"/>
    <p:sldId id="560" r:id="rId29"/>
    <p:sldId id="580" r:id="rId30"/>
    <p:sldId id="602" r:id="rId31"/>
    <p:sldId id="583" r:id="rId32"/>
    <p:sldId id="585" r:id="rId33"/>
    <p:sldId id="635" r:id="rId34"/>
    <p:sldId id="588" r:id="rId35"/>
    <p:sldId id="633" r:id="rId36"/>
    <p:sldId id="591" r:id="rId37"/>
    <p:sldId id="592" r:id="rId38"/>
    <p:sldId id="606" r:id="rId39"/>
    <p:sldId id="594" r:id="rId40"/>
    <p:sldId id="607" r:id="rId41"/>
    <p:sldId id="625" r:id="rId42"/>
    <p:sldId id="608" r:id="rId43"/>
    <p:sldId id="628" r:id="rId44"/>
    <p:sldId id="629" r:id="rId45"/>
    <p:sldId id="645" r:id="rId46"/>
    <p:sldId id="648" r:id="rId47"/>
    <p:sldId id="626" r:id="rId48"/>
    <p:sldId id="624" r:id="rId49"/>
    <p:sldId id="609" r:id="rId50"/>
    <p:sldId id="646" r:id="rId51"/>
    <p:sldId id="647" r:id="rId52"/>
    <p:sldId id="610" r:id="rId53"/>
    <p:sldId id="601" r:id="rId54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41" autoAdjust="0"/>
    <p:restoredTop sz="80110" autoAdjust="0"/>
  </p:normalViewPr>
  <p:slideViewPr>
    <p:cSldViewPr>
      <p:cViewPr varScale="1">
        <p:scale>
          <a:sx n="50" d="100"/>
          <a:sy n="50" d="100"/>
        </p:scale>
        <p:origin x="1632" y="54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09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6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08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0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0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9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89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9021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33400" y="3733800"/>
            <a:ext cx="8869363" cy="190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Prof.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Almotrefi</a:t>
            </a:r>
            <a:endParaRPr lang="ar-S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0133"/>
            <a:ext cx="99060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preload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afterload: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Combined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Tx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Angiotensin converting enzyme (ACE) inhibitors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2-  Angiotensin 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4-  Direct vasodilators</a:t>
            </a:r>
            <a:endParaRPr lang="en-GB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855952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contractility: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 Cardiac glycosides (digitalis)</a:t>
            </a:r>
          </a:p>
          <a:p>
            <a:pPr lvl="1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 β- adrenoceptor agonists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  Phosphodiesterase inhibitors</a:t>
            </a: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-19050"/>
            <a:ext cx="10058400" cy="777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in heart failure 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salt and water retention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decrease ventricular preload and venous pressure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reduction of cardiac size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Improvement of 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0"/>
            <a:ext cx="9982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Chlorothiazide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first-line agent in heart failure therapy</a:t>
            </a:r>
          </a:p>
          <a:p>
            <a:pPr algn="ctr"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- used in volume overload ( pulmonary and/ or 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peripheral edema )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 used in mild congestive heart failure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80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Furosemide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 potent diuretic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for immediate reduction of pulmonary congestion &amp; severe edema associated 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acute heart failure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moderate &amp; severe chronic failure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544116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Spironolactone</a:t>
            </a:r>
          </a:p>
          <a:p>
            <a:pPr>
              <a:lnSpc>
                <a:spcPct val="20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nonselective antagonist of aldosterone receptor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 improves survival in advanced heart failure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0584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a new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aldosterone receptor antagonist</a:t>
            </a: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does not inhibit other hormones such as 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estrogens &amp; androgens)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indicated to improve survival of stable patients with congestive heart failure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90600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3-Venodilators: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Isosorbide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I.V. for severe heart failure when the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main symptom is dyspnea due to pulmonary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congestion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dilates venous blood vessels and reduce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preload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 that  decrease afterload</a:t>
            </a:r>
          </a:p>
          <a:p>
            <a:pPr algn="ctr"/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</a:p>
          <a:p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when the main symptom is rapid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fatigue due to low cardiac 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reduce peripheral vascular resistance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858000"/>
            <a:ext cx="2346325" cy="388937"/>
          </a:xfrm>
        </p:spPr>
        <p:txBody>
          <a:bodyPr/>
          <a:lstStyle/>
          <a:p>
            <a:fld id="{A9440D15-2C79-4A1B-AFB1-A2FD7728206C}" type="slidenum">
              <a:rPr lang="ar-SA" altLang="en-US" smtClean="0"/>
              <a:pPr/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10058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1-Angiotensin converting enzyme (ACE) inhibitors:</a:t>
            </a:r>
          </a:p>
          <a:p>
            <a:endParaRPr lang="en-US" alt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considered as first-line drugs for    </a:t>
            </a:r>
          </a:p>
          <a:p>
            <a:pPr marL="0" indent="0"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chronic heart failure along with diuretics 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drugs for hypertension therapy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other drugs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00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00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Breackdown</a:t>
            </a:r>
            <a:endParaRPr lang="en-I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Pharmacological actions:</a:t>
            </a:r>
          </a:p>
          <a:p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1 - Decrease peripheral resistance ( Afterload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2 - Decrease Venous return ( Preload)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3 - Decrease sympathetic activity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4- Inhibit cardiac and vascular remodeling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associated with chronic heart failure</a:t>
            </a: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Decrease in mortality rate 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1260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Captopril, Enalapril and Ramipril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food reduce their bioavailability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prodrugs, converted to their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metabolites in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have long half-life &amp; given once daily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19050"/>
            <a:ext cx="988995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acute renal failure, especially in patients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with renal artery stenosis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  hyperkalemia, especially in patients with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renal insufficiency or diabetes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severe hypotension in hypovolemic patients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diuretics, salt restriction or     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gastrointestinal fluid loss)</a:t>
            </a:r>
          </a:p>
          <a:p>
            <a:pPr eaLnBrk="1" hangingPunct="1"/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10044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4-  dry cough sometimes with wheezing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5-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angioneurotic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edema ( swelling in the      </a:t>
            </a: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      nose , throat, tongue, larynx)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6-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dysgeusia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( reversible loss or altered taste)</a:t>
            </a:r>
            <a:endParaRPr lang="en-US" sz="3200" dirty="0">
              <a:latin typeface="Courier New" pitchFamily="49" charset="0"/>
            </a:endParaRP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4488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  <a:endParaRPr lang="en-US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Contraindications: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during the second and third trimesters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of pregnancy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the risk of : fetal hypotension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renal failure &amp; malformations )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 renal artery stenosis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935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r>
              <a:rPr lang="en-US" altLang="zh-TW" sz="3600" u="sng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2- Angiotensin receptor blockers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(ARBs) : </a:t>
            </a:r>
            <a:endParaRPr lang="en-US" altLang="zh-TW" sz="3600" u="sng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en-US" altLang="zh-TW" sz="360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 , </a:t>
            </a:r>
            <a:r>
              <a:rPr lang="en-US" altLang="zh-TW" sz="360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r>
              <a:rPr lang="en-US" altLang="zh-TW" sz="36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-  block AT</a:t>
            </a:r>
            <a:r>
              <a:rPr lang="en-US" altLang="zh-TW" sz="360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-  decrease action of angiotensin II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2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66450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l-GR" sz="3600" u="sng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-ADRENOCEPTOR BLOCKERS :</a:t>
            </a:r>
            <a:endParaRPr lang="en-US" sz="36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blocks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venules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decrease both afterload &amp; preload</a:t>
            </a: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347683"/>
            <a:ext cx="9829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4- Direct acting vasodilators:</a:t>
            </a:r>
            <a:endParaRPr lang="en-US" sz="3600" u="sng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algn="ctr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nitroprusside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given I.V. for acute or severe heart failure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acts immediately and effects lasts for 1-5 min.</a:t>
            </a:r>
            <a: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906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eaLnBrk="1" hangingPunct="1">
              <a:buFontTx/>
              <a:buNone/>
              <a:defRPr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</a:p>
          <a:p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Digoxin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-increases the force of myocardial contraction     		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 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: </a:t>
            </a:r>
            <a:endParaRPr 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Inhibit Na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/ K</a:t>
            </a:r>
            <a:r>
              <a:rPr lang="en-US" alt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ATPase enzyme </a:t>
            </a:r>
          </a:p>
          <a:p>
            <a:pPr>
              <a:buNone/>
              <a:defRPr/>
            </a:pPr>
            <a:r>
              <a:rPr lang="en-US" alt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the sodium pump )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400835"/>
            <a:ext cx="5852160" cy="39395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49050"/>
            <a:ext cx="9591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 dirty="0"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 dirty="0">
                <a:latin typeface="Arial Narrow" panose="020B0606020202030204" pitchFamily="34" charset="0"/>
              </a:rPr>
              <a:t>to meet the metabolic demands of the body</a:t>
            </a:r>
            <a:r>
              <a:rPr lang="en-US" altLang="en-US" sz="3413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/>
      <p:bldP spid="1187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0" y="152400"/>
            <a:ext cx="9746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99" y="15240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ACTION OF DIGOXIN</a:t>
            </a:r>
          </a:p>
        </p:txBody>
      </p:sp>
    </p:spTree>
    <p:extLst>
      <p:ext uri="{BB962C8B-B14F-4D97-AF65-F5344CB8AC3E}">
        <p14:creationId xmlns:p14="http://schemas.microsoft.com/office/powerpoint/2010/main" val="1953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9525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Congestive heart failure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(Cardiac):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coupled beats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cardiac arrest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9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829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(non-cardiac) :</a:t>
            </a:r>
            <a:endParaRPr lang="en-US" altLang="en-US" sz="3200" b="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: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anorexia ,nausea, vomiting, diarrhea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headache, visual disturbances, drowsiness</a:t>
            </a:r>
          </a:p>
          <a:p>
            <a:pPr eaLnBrk="1" hangingPunct="1"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9525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its toxicity</a:t>
            </a:r>
            <a:r>
              <a:rPr lang="en-US" alt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Hypokalemia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9525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u="sng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agonists:</a:t>
            </a:r>
            <a:endParaRPr lang="en-US" sz="36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: Treatment of acute heart failure in 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cardiogenic 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982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Inhibits phosphodiesterase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-III (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&amp; B. Vessels) 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/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Increase cardiac            dilatation of arteries &amp; veins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Contractility                   (reduction of preload &amp; afterload 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982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used only intravenously for management of </a:t>
            </a:r>
          </a:p>
          <a:p>
            <a:pPr algn="ctr" eaLnBrk="1" hangingPunct="1"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safe or effective in the longer ( &gt; 48 hours) treatment of patients with heart failure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36526" y="-19050"/>
            <a:ext cx="9525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</a:p>
          <a:p>
            <a:r>
              <a:rPr lang="en-US" altLang="en-US" sz="36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Hypotension and chest pain (angina?)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interaction:</a:t>
            </a: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furosemide should not be administered in I.V. lines containing milrinone due to formation of a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precipitate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Enoximone &amp;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Vesnarinone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new drugs in clinical trials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8915400" cy="5225602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30480" y="838200"/>
            <a:ext cx="10088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elevated adrenergic activity in chronic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heart failure patients cause structural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remodeling of the heart (cardiac dilatation &amp; 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hypertrophy)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reduce the progression of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used in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  <a:endParaRPr lang="en-US" sz="3200" dirty="0"/>
          </a:p>
        </p:txBody>
      </p:sp>
      <p:sp>
        <p:nvSpPr>
          <p:cNvPr id="4" name="مستطيل 3"/>
          <p:cNvSpPr/>
          <p:nvPr/>
        </p:nvSpPr>
        <p:spPr>
          <a:xfrm>
            <a:off x="274320" y="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7744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228600" y="0"/>
            <a:ext cx="982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endParaRPr lang="en-US" altLang="zh-TW" sz="3200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 of </a:t>
            </a:r>
            <a:r>
              <a:rPr lang="el-GR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blockers in HF</a:t>
            </a:r>
            <a:r>
              <a:rPr lang="en-US" altLang="zh-TW" sz="3200" u="sng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en-US" altLang="en-US" sz="3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attenuate cardiac remodeling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  slow heart rate, which allows the left ventricle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to fill more completely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 decrease renin release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mortality &amp; morbidity of patients with HF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9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-receptors )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vasodilator actions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e.g. 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-18757"/>
            <a:ext cx="9415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drugs for heart failure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Natriuretic Peptides: </a:t>
            </a:r>
          </a:p>
          <a:p>
            <a:pPr algn="ctr"/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67336"/>
            <a:ext cx="459765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BNP*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secreted by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response to stretch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elevated BNP is associated with advanced heart failure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compensatory mechanism in HF )</a:t>
            </a:r>
          </a:p>
          <a:p>
            <a:pPr marL="342900" indent="-342900">
              <a:buFontTx/>
              <a:buChar char="-"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 Brain Natriuretic Peptide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57" y="878459"/>
            <a:ext cx="5353050" cy="5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28599" y="914400"/>
            <a:ext cx="9601200" cy="1111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purified preparation of human BNP, manufactured by recombinant DNA technology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cyclic-GMP in vascular smooth muscle, leading to smooth muscle relaxation &amp; reduction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of preload and afterload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patients with acute decompensated heart failure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(ADHF)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have dyspnea at rest or with minimal activity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for heart failure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685800" y="1447800"/>
            <a:ext cx="1013460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Calcium </a:t>
            </a:r>
            <a:r>
              <a:rPr lang="en-US" sz="32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sensitisers</a:t>
            </a:r>
            <a:r>
              <a:rPr lang="en-US" sz="3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- used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management of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acutely decompensated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heart failure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(ADHF)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99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for heart failure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46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914400"/>
            <a:ext cx="10134601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Levosimendan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action: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Calcium sensitization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(improves cardiac contractility without increasing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oxygen consumption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potassium-ATP channel opening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vasodilation, improving blood flow to vital organs)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effects reduce the risk of worsening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ADHF 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death compared with dobutamine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98066"/>
            <a:ext cx="10058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ar-S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    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48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2" y="914400"/>
          <a:ext cx="9753598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disease, but no symptoms and no limitation in ordinary physical activity, e.g. no shortness of breath when walking, climbing stairs etc.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symptoms (mild shortness of breath and/or angina), slight limitation during ordinary activity.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(20–100 m).Comfortable only at rest.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228600"/>
            <a:ext cx="99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Functional Classification</a:t>
            </a:r>
            <a:endParaRPr lang="en-US" sz="3600" spc="50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26563" cy="228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49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9925929" cy="62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Heart failure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Tachycardia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Decreased exercise tolerance  	(rapid fatigue)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Dyspnea ( pulmonary congestion )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Peripheral edema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Cardiomegaly</a:t>
            </a:r>
          </a:p>
          <a:p>
            <a:pPr marL="457200" indent="-457200" eaLnBrk="1" hangingPunct="1">
              <a:lnSpc>
                <a:spcPct val="200000"/>
              </a:lnSpc>
              <a:buFontTx/>
              <a:buChar char="-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9051925" cy="544512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Congestive Heart Failure in Black patients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50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0" y="982841"/>
            <a:ext cx="1005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Hydralazine/isosorbide dinitrate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dose combination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FDA approved to add to standard therapy for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black Americans with congestive heart failure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to poor response to ACE inhibitors 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be considered for patients intolerant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to ACE inhibitors &amp; ARBs due to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dysfunction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Acute decompensated heart failure (ADHF)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1676399"/>
            <a:ext cx="96774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sudden worsening of the signs and symptoms of heart failure, which typically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includes: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difficulty breathing (dyspnea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leg or feet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swelling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fatigue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ADHF is a common and potentially serious cause of acute respiratory distress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337" y="5862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Management of Acute decompensated heart failure (ADHF)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52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96774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358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381000" y="613128"/>
            <a:ext cx="9372600" cy="6088944"/>
            <a:chOff x="229" y="27"/>
            <a:chExt cx="5432" cy="3507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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Low C.O.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76" y="2925"/>
              <a:ext cx="49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93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Remodeling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27" y="2637"/>
              <a:ext cx="99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Volume expansion</a:t>
              </a:r>
              <a:endParaRPr lang="en-US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46" y="2725"/>
              <a:ext cx="1157" cy="2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Vasoconstriction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17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696" y="2432"/>
              <a:ext cx="1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</a:rPr>
                <a:t> </a:t>
              </a:r>
              <a:r>
                <a:rPr lang="en-US" altLang="en-US" sz="2000" dirty="0">
                  <a:cs typeface="Arial" panose="020B0604020202020204" pitchFamily="34" charset="0"/>
                </a:rPr>
                <a:t>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057" y="1503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 Sympathetic discharge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Carotid sinus firing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853" y="2997"/>
              <a:ext cx="8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94"/>
              <a:ext cx="20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361" y="1515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1495173" y="-109410"/>
            <a:ext cx="7694507" cy="3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560" dirty="0">
                <a:cs typeface="Arial" panose="020B0604020202020204" pitchFamily="34" charset="0"/>
              </a:rPr>
              <a:t>Pathophysiology of CHF  </a:t>
            </a:r>
          </a:p>
        </p:txBody>
      </p:sp>
    </p:spTree>
    <p:extLst>
      <p:ext uri="{BB962C8B-B14F-4D97-AF65-F5344CB8AC3E}">
        <p14:creationId xmlns:p14="http://schemas.microsoft.com/office/powerpoint/2010/main" val="1558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  Preload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  Afterload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  Cardiac 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98298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 -   Diuretics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 -   Aldosterone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 -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1 -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</TotalTime>
  <Words>1765</Words>
  <Application>Microsoft Office PowerPoint</Application>
  <PresentationFormat>Custom</PresentationFormat>
  <Paragraphs>656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Algerian</vt:lpstr>
      <vt:lpstr>Arial</vt:lpstr>
      <vt:lpstr>Arial Black</vt:lpstr>
      <vt:lpstr>Arial Narrow</vt:lpstr>
      <vt:lpstr>Bernard MT Condensed</vt:lpstr>
      <vt:lpstr>Calibri</vt:lpstr>
      <vt:lpstr>Courier New</vt:lpstr>
      <vt:lpstr>Garamond</vt:lpstr>
      <vt:lpstr>MS Hei</vt:lpstr>
      <vt:lpstr>PMingLiU</vt:lpstr>
      <vt:lpstr>PMingLiU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Natriuretic Peptides  </vt:lpstr>
      <vt:lpstr>  New drugs for heart failure   </vt:lpstr>
      <vt:lpstr> New drugs for heart failure   </vt:lpstr>
      <vt:lpstr>PowerPoint Presentation</vt:lpstr>
      <vt:lpstr>PowerPoint Presentation</vt:lpstr>
      <vt:lpstr>Management of chronic heart failure </vt:lpstr>
      <vt:lpstr>Congestive Heart Failure in Black patients</vt:lpstr>
      <vt:lpstr>Acute decompensated heart failure (ADHF)</vt:lpstr>
      <vt:lpstr>Management of Acute decompensated heart failure (ADHF)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3422</cp:lastModifiedBy>
  <cp:revision>839</cp:revision>
  <dcterms:created xsi:type="dcterms:W3CDTF">2006-04-04T11:17:20Z</dcterms:created>
  <dcterms:modified xsi:type="dcterms:W3CDTF">2019-02-12T07:29:24Z</dcterms:modified>
</cp:coreProperties>
</file>