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38" r:id="rId3"/>
    <p:sldId id="306" r:id="rId4"/>
    <p:sldId id="304" r:id="rId5"/>
    <p:sldId id="333" r:id="rId6"/>
    <p:sldId id="305" r:id="rId7"/>
    <p:sldId id="290" r:id="rId8"/>
    <p:sldId id="259" r:id="rId9"/>
    <p:sldId id="260" r:id="rId10"/>
    <p:sldId id="29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2" r:id="rId20"/>
    <p:sldId id="309" r:id="rId21"/>
    <p:sldId id="340" r:id="rId22"/>
    <p:sldId id="330" r:id="rId23"/>
    <p:sldId id="273" r:id="rId24"/>
    <p:sldId id="274" r:id="rId25"/>
    <p:sldId id="275" r:id="rId26"/>
    <p:sldId id="269" r:id="rId27"/>
    <p:sldId id="276" r:id="rId28"/>
    <p:sldId id="307" r:id="rId29"/>
    <p:sldId id="316" r:id="rId30"/>
    <p:sldId id="317" r:id="rId31"/>
    <p:sldId id="336" r:id="rId32"/>
    <p:sldId id="285" r:id="rId33"/>
    <p:sldId id="277" r:id="rId34"/>
    <p:sldId id="278" r:id="rId35"/>
    <p:sldId id="279" r:id="rId36"/>
    <p:sldId id="280" r:id="rId37"/>
    <p:sldId id="311" r:id="rId38"/>
    <p:sldId id="281" r:id="rId39"/>
    <p:sldId id="282" r:id="rId40"/>
    <p:sldId id="295" r:id="rId41"/>
    <p:sldId id="339" r:id="rId42"/>
    <p:sldId id="283" r:id="rId43"/>
    <p:sldId id="284" r:id="rId44"/>
    <p:sldId id="287" r:id="rId45"/>
    <p:sldId id="310" r:id="rId46"/>
    <p:sldId id="313" r:id="rId47"/>
    <p:sldId id="314" r:id="rId48"/>
    <p:sldId id="312" r:id="rId49"/>
    <p:sldId id="308" r:id="rId50"/>
    <p:sldId id="341" r:id="rId5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harmamirror.com/topics/antihypertensive-dru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eg/url?sa=i&amp;rct=j&amp;q=&amp;esrc=s&amp;source=images&amp;cd=&amp;cad=rja&amp;uact=8&amp;ved=0ahUKEwjtu5qRrdbKAhVItxQKHYolC4wQjRwIBw&amp;url=https://www.pinterest.com/pin/9218374212438091/&amp;bvm=bv.113034660,d.ZWU&amp;psig=AFQjCNF8wTl51KxcSl8sK7swqMLz9o_RzA&amp;ust=145440879547251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ngthanhtuan/20-saxena-acute-renal-failur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.eg/url?sa=i&amp;rct=j&amp;q=&amp;esrc=s&amp;source=images&amp;cd=&amp;cad=rja&amp;uact=8&amp;ved=0ahUKEwjh_PzBxvjSAhWLD8AKHaB3AowQjRwIBw&amp;url=https://en.wikipedia.org/wiki/Renal_agenesis&amp;psig=AFQjCNGPTQUu7mZUQsmFcfAJtbWlRmQiAA&amp;ust=1490768175824546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53vnkhu3KAhUMJJoKHa4PAAYQjRwIBw&amp;url=https://quizlet.com/30235780/combo-terms-october-2013-flash-cards/&amp;psig=AFQjCNGaSQjUAbmvHP-cm0ziQQNaomxfQQ&amp;ust=145518868564756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m.eg/url?sa=i&amp;rct=j&amp;q=&amp;esrc=s&amp;source=images&amp;cd=&amp;cad=rja&amp;uact=8&amp;ved=0ahUKEwiJ_orOu_bKAhXFJ5oKHeOdC_oQjRwIBw&amp;url=http://www.rxlist.com/diovan-hct-drug/indications-dosage.htm&amp;psig=AFQjCNFWwVG0S_pjsm2OYEQB5J6Vzz5RLg&amp;ust=145551211882590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1rrhj-3KAhVoDZoKHTkbC9cQjRwIBw&amp;url=http://www.srspharma.com/calcium-channel-blockers.htm&amp;psig=AFQjCNFgEJfgiQH9UfCOklOOZQuU4BMOug&amp;ust=145519112053789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eg/url?sa=i&amp;rct=j&amp;q=&amp;esrc=s&amp;source=images&amp;cd=&amp;cad=rja&amp;uact=8&amp;ved=0ahUKEwj5l86Vm-_KAhWiApoKHaw0Ar4QjRwIBw&amp;url=https://www.cartoonstock.com/directory/h/hypertension.asp&amp;psig=AFQjCNGq4u2m-Qbp_lmu0R7FJ9h1-3M2sA&amp;ust=1455262870953963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eg/url?sa=i&amp;rct=j&amp;q=&amp;esrc=s&amp;source=images&amp;cd=&amp;cad=rja&amp;uact=8&amp;ved=0ahUKEwiY6qyprO_KAhVEJpoKHZvhA6UQjRwIBw&amp;url=http://www.slideshare.net/drtoufiq19711/management-of-hypertensionguide-line&amp;psig=AFQjCNE266BmtvsE5wohMMkaovpBY4UUqw&amp;ust=1455267393730232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hyperlink" Target="http://www.google.com.eg/url?sa=i&amp;rct=j&amp;q=&amp;esrc=s&amp;source=images&amp;cd=&amp;cad=rja&amp;uact=8&amp;ved=0ahUKEwjy6M-xqu_KAhXoK5oKHZZuD0gQjRwIBw&amp;url=http://www.acpm.org/?MedAdherTT_ClinRef&amp;psig=AFQjCNENBD-TpMYH_aGoiv6KfQBbsS9pwg&amp;ust=145526684586665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T6_SAhe_KAhVGYJoKHVjKAnkQjRwIBw&amp;url=http://www.medscape.com/viewarticle/568047_1&amp;bvm=bv.113943164,d.bGs&amp;psig=AFQjCNGV6Tsf5Jy6p012oqcIJy8y3t2PEQ&amp;ust=145525685896733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ighMvY5IrLAhVJmBoKHT17ByoQjRwIBw&amp;url=http://umm.edu/health/medical/reports/articles/high-blood-pressure&amp;psig=AFQjCNEPbjwKrOAT9QQl6MrwVYlvCBuwtA&amp;ust=1456210046894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c9_--je_KAhUFEJoKHa7WCPgQjRwIBw&amp;url=http://slidemodel.com/templates/bmi-chart-powerpoint-template/&amp;psig=AFQjCNHN2lcFo3K_eEeFoO_L0cqHV462Aw&amp;ust=145525893979233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2" name="Picture 2" descr="http://www.kurdlaw.net/index/images/stories/kurdlaw3/pulmonary-hypertension-diseas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81784"/>
            <a:ext cx="350215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pharmamirror.com/wp-content/uploads/2013/08/High-blood-pressure-medications-and-their-mechanism-of-action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4255" y="2057400"/>
            <a:ext cx="3395345" cy="37185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80416" y="2313753"/>
            <a:ext cx="4169664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Prevalence 25-30%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6" y="3243072"/>
            <a:ext cx="4309872" cy="12923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majority of cases, it is symptomless “Silent Killer”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4950273"/>
            <a:ext cx="4175760" cy="93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Number One cause of death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1080" y="1965960"/>
            <a:ext cx="716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740" y="1449725"/>
            <a:ext cx="72282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produce more potent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but a smaller decrease in PVR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608" y="3539690"/>
            <a:ext cx="10482072" cy="71227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 sparing diuretics have minimal effect on lowering BP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349240"/>
            <a:ext cx="11643360" cy="131184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According to ALLHAT trial,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 is superior to an ACE inhibitor, a calcium channel blocker and an alpha1-adrenergic antagonist in preventing one or more CVD events.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656" y="2380488"/>
            <a:ext cx="9272016" cy="9418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are useful in hypertensive patients with either renal impairment, or heart failure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1056" y="4410457"/>
            <a:ext cx="9838784" cy="6797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Diuretics may be adequate in mild to moderate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512" y="273598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0678" y="1759017"/>
            <a:ext cx="681308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 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160" y="4917386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98424" y="404261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Lisinopril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488" y="3984698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3728" y="5838042"/>
            <a:ext cx="757107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52704" y="494177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920" y="1909763"/>
            <a:ext cx="46034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512" y="3920690"/>
            <a:ext cx="7775448" cy="131272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Particularly effective when hypertension results from excess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production (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renovascular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hypertension, white &amp; young)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432" y="163870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923" y="1516380"/>
            <a:ext cx="22764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s-media-cache-ak0.pinimg.com/736x/4d/1d/02/4d1d025c9ef61079caee15e6c11dbc6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2520" y="2962338"/>
            <a:ext cx="345948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7152" y="4880810"/>
            <a:ext cx="56569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Food reduces their bioavailability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3640" y="4861560"/>
            <a:ext cx="5699760" cy="8991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It takes 2-4 weeks to see the full antihypertensive effect of ACEIs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240" y="1235562"/>
            <a:ext cx="44804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392" y="2122370"/>
            <a:ext cx="430056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Polar, excreted in urine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032760"/>
            <a:ext cx="49133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Have a long half-life &amp; given once daily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82672" y="2133600"/>
            <a:ext cx="37062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840" y="5896676"/>
            <a:ext cx="9159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Enalaprilat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the active metabolite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given by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i.v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route in hypertensive emergency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6672" y="3962400"/>
            <a:ext cx="85525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Rapidly absorbed from GIT after oral administration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04592" y="3048000"/>
            <a:ext cx="548928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prodrugs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416132" y="5878469"/>
            <a:ext cx="48142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3-Treatment of heart failure</a:t>
            </a:r>
            <a:endParaRPr lang="en-US" sz="2800" b="1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568" y="3904489"/>
            <a:ext cx="6751320" cy="147218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2-Hypertension in patients with</a:t>
            </a:r>
            <a:r>
              <a:rPr lang="en-US" sz="28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chronic renal disease, ischemic heart disease, diabetes</a:t>
            </a:r>
            <a:endParaRPr lang="en-US" sz="28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9452" y="2696276"/>
            <a:ext cx="66857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1-Treatment  of  essential hypertension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520" y="1227221"/>
            <a:ext cx="30327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848600" y="1859280"/>
            <a:ext cx="4145280" cy="3749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230880"/>
            <a:ext cx="7284720" cy="1082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Acute renal failure, especially in patients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with 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2244290"/>
            <a:ext cx="24443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9824" y="4679642"/>
            <a:ext cx="74125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Severe hypotension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hypovolemic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patients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9698" name="Picture 2" descr="http://image.slidesharecdn.com/20saxena-acuterenalfailure-100413012619-phpapp02/95/20-saxena-acute-renal-failure-12-728.jpg?cb=12711220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480" y="1959293"/>
            <a:ext cx="3901440" cy="3313747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365760" y="5895473"/>
            <a:ext cx="11826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renal agenesis/failure in the fetus, resulting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oligohydraminosis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47106" name="Picture 2" descr="نتيجة بحث الصور عن ‪renal agenesis causes oligohydramnios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1960" y="1981200"/>
            <a:ext cx="3855719" cy="333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" y="3965769"/>
            <a:ext cx="6766560" cy="5147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specific to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captopril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47472" y="5840930"/>
            <a:ext cx="499775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Proteinuria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neutropenia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076" y="482081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Skin rash, fever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1430" y="4895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Dysgeusia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384" y="2125418"/>
            <a:ext cx="5949536" cy="8463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edema,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swelling in the  nose , throat, tongue, larynx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9090" name="AutoShape 2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4" name="Picture 6" descr="https://o.quizlet.com/iqnWkF0H-OYEJ7mC2vCn-w_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5881" y="2393314"/>
            <a:ext cx="2971800" cy="3321686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14104" y="3100778"/>
            <a:ext cx="3785456" cy="72446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First dose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352124" y="3970421"/>
            <a:ext cx="41192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896" y="2282952"/>
            <a:ext cx="9387840" cy="142036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During the second and third trimesters of pregnancy due to the risk of : fetal hypotension,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renal failure &amp;</a:t>
            </a:r>
          </a:p>
          <a:p>
            <a:r>
              <a:rPr lang="en-US" b="1" dirty="0" smtClean="0">
                <a:solidFill>
                  <a:srgbClr val="666699"/>
                </a:solidFill>
              </a:rPr>
              <a:t> 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malformations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1342242"/>
            <a:ext cx="4660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contraindications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3192" y="4922841"/>
            <a:ext cx="509433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Potassium-sparing diuretics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81" y="5899805"/>
            <a:ext cx="22630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NSAIDs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589520" y="1859280"/>
            <a:ext cx="4312920" cy="465461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0100" y="160212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233" y="1570041"/>
            <a:ext cx="24262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232" y="2834961"/>
            <a:ext cx="64861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selective block of AT1 receptors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28" y="3836309"/>
            <a:ext cx="6626352" cy="11166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effect 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no cough, no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angioedema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224" y="5307530"/>
            <a:ext cx="6681216" cy="10323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Produce more complete inhibition of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2" descr="http://www.pharmacorama.com/en/Sections/images/Angiotensin_1_clip_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320" y="1996440"/>
            <a:ext cx="3909314" cy="427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7568184" y="2639889"/>
            <a:ext cx="33040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Orally effective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968" y="1647042"/>
            <a:ext cx="28923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losartan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0377" y="3646370"/>
            <a:ext cx="3358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328" y="3637226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half-life, taken once daily</a:t>
            </a:r>
            <a:endParaRPr lang="en-US" sz="2800" b="1" dirty="0" smtClean="0">
              <a:solidFill>
                <a:srgbClr val="6666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048" y="267101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Has a potent active metabolite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5064" y="4682850"/>
            <a:ext cx="263026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valsartan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1107" y="591312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contraindications as ACEI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6875" y="4569914"/>
            <a:ext cx="371759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active metabolites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5486400"/>
            <a:ext cx="5212080" cy="11887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ADRs, except for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4840" y="1767840"/>
            <a:ext cx="8945880" cy="46024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127760" y="601578"/>
            <a:ext cx="79857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The rule of halves of Hypertension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480" y="2011680"/>
            <a:ext cx="804672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For every 800 adults in the community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400 are hypertensive (either ↑ SBP or ↑ DBP       or both)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200 are diagnosed HT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100 are started on treatment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50 are on correct drug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in only 25 the goal B.P. is attained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Means 25 ÷ 400 = 6% only have goal BP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9822" y="2127825"/>
            <a:ext cx="6986818" cy="20174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hydrochlorthiazide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rationale for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pic>
        <p:nvPicPr>
          <p:cNvPr id="134146" name="Picture 2" descr="http://images.rxlist.com/images/rxlist/diovan_hct3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6535" y="2263457"/>
            <a:ext cx="4029075" cy="372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The following serum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values were obtained from the patient before and after drug therapy:-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612" y="5607116"/>
            <a:ext cx="5146468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 the woman has been receiving?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0384" y="2633810"/>
          <a:ext cx="5596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/>
                <a:gridCol w="1328928"/>
                <a:gridCol w="1011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Plasma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Before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</a:t>
                      </a:r>
                      <a:r>
                        <a:rPr lang="en-US" b="1" dirty="0" err="1" smtClean="0"/>
                        <a:t>mEq</a:t>
                      </a:r>
                      <a:r>
                        <a:rPr lang="en-US" b="1" dirty="0" smtClean="0"/>
                        <a:t>/l)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Angiotensin</a:t>
                      </a:r>
                      <a:r>
                        <a:rPr lang="en-US" b="1" smtClean="0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The following serum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values were obtained from the patient before and after drug therapy:-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612" y="5607116"/>
            <a:ext cx="3966892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 the woman has been receiving?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0384" y="2633810"/>
          <a:ext cx="5596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/>
                <a:gridCol w="1328928"/>
                <a:gridCol w="1011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Plasma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Before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</a:t>
                      </a:r>
                      <a:r>
                        <a:rPr lang="en-US" b="1" dirty="0" err="1" smtClean="0"/>
                        <a:t>mEq</a:t>
                      </a:r>
                      <a:r>
                        <a:rPr lang="en-US" b="1" dirty="0" smtClean="0"/>
                        <a:t>/l)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Angiotensin</a:t>
                      </a:r>
                      <a:r>
                        <a:rPr lang="en-US" b="1" smtClean="0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95560" y="5020697"/>
            <a:ext cx="1449885" cy="18373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V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ery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ice</a:t>
            </a: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313" y="4112073"/>
            <a:ext cx="6193536" cy="837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Dihydropyridine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group act mainly on smooth muscle,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Nifedipine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8" y="1616562"/>
            <a:ext cx="6443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3-Calcium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888" y="5456882"/>
            <a:ext cx="57668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intermediate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" y="2897444"/>
            <a:ext cx="6644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act more on the myocardium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81922" name="Picture 2" descr="http://www.srspharma.com/images/calcium-channel-block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615" y="1905000"/>
            <a:ext cx="4762500" cy="29644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228600"/>
            <a:ext cx="179832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93192" y="4069081"/>
            <a:ext cx="5611368" cy="143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Peripheral vasodilatation </a:t>
            </a:r>
          </a:p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Decrease cardiac contractility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088" y="2438721"/>
            <a:ext cx="10878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the influx of calcium through calcium channels resulting in:-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728" y="1418442"/>
            <a:ext cx="34867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880" y="3459480"/>
            <a:ext cx="4449129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23248" y="38212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8112" y="4340353"/>
            <a:ext cx="4693760" cy="22555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highly bound to plasma proteins (more than 90%) while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less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Bound ( 70-80%)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84" y="346140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Well absorbed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1" y="2469201"/>
            <a:ext cx="320649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Given orally or IV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368" y="1387962"/>
            <a:ext cx="50381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0272" y="3416809"/>
            <a:ext cx="5224112" cy="14325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have active metabolites,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2440" y="2426208"/>
            <a:ext cx="7589520" cy="7284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Onset 1-3 min after IV, 0.5-2hr after oral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0752" y="5266945"/>
            <a:ext cx="5029040" cy="117043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Sustained-release preparations can permit once-daily dosing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168" y="2602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07848" y="5182562"/>
            <a:ext cx="9994392" cy="99573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 release formulations are preferred for the treatment of hypertension due to the short half- life of CCBs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268" y="3595517"/>
            <a:ext cx="6508924" cy="1049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Nicardipine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can be given by I.V. route in hypertensive 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" y="2545401"/>
            <a:ext cx="6263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Treatment of chronic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960" y="1442826"/>
            <a:ext cx="36574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3364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64" y="2639889"/>
            <a:ext cx="6047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 , Flushing , Hypotension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456" y="1619610"/>
            <a:ext cx="24290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304" y="5897880"/>
            <a:ext cx="4437728" cy="774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constipation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920" y="3584448"/>
            <a:ext cx="4437728" cy="667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:-Tachycardia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" y="4422648"/>
            <a:ext cx="5684520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peripheral edema (ankle edema)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640" y="2084832"/>
            <a:ext cx="5366576" cy="44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9333778" cy="17888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hydrochlorothiazide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benefit of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did not change on standing. What is your conclusion?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040" y="3417770"/>
            <a:ext cx="7961216" cy="125481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Describe the mechanism of action , therapeutic uses &amp; common adverse effects of  each class of drugs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928" y="2123333"/>
            <a:ext cx="7863840" cy="9551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Outline the pharmacologic classes of drugs used in treatment of hypertension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200" y="116241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ILOS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481" y="2182367"/>
            <a:ext cx="3381375" cy="4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13520" y="5140933"/>
            <a:ext cx="7976456" cy="13371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an antihypertensive drug to treat a specific patient according to efficacy, safety, suitability &amp; cost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almost the same in both arms. What does that imply?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" y="1417320"/>
            <a:ext cx="8945880" cy="52120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 Use your mobile &amp;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 Due to time constrains divide yourself into 4 groups,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 You have 10 minutes to do this and 1 minute to report to the class.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310640" y="296778"/>
            <a:ext cx="65836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Task- Selection of a p-drug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2164271"/>
            <a:ext cx="2606040" cy="44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081" y="4389120"/>
            <a:ext cx="4983480" cy="21335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Once vasodilators are administered, fall in BP produced will activate the sympathetic system &amp; the RAAS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80" y="2761488"/>
            <a:ext cx="4983320" cy="1155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Classified into arterial, venous or mixed vasodilators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19" y="2143125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4960" y="16318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4- 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680" y="1813561"/>
            <a:ext cx="6486525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29416" y="18705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0793" y="1100881"/>
          <a:ext cx="10351007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96174"/>
                <a:gridCol w="1858808"/>
                <a:gridCol w="2551305"/>
                <a:gridCol w="2004596"/>
                <a:gridCol w="1640124"/>
              </a:tblGrid>
              <a:tr h="624840">
                <a:tc gridSpan="5">
                  <a:txBody>
                    <a:bodyPr/>
                    <a:lstStyle/>
                    <a:p>
                      <a:pPr algn="ctr" rtl="0"/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Hydralazine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Release of nitric oxide ( NO)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 potassium channels in smooth muscle membranes by </a:t>
                      </a:r>
                      <a:r>
                        <a:rPr lang="en-US" dirty="0" err="1" smtClean="0"/>
                        <a:t>minoxidil</a:t>
                      </a:r>
                      <a:r>
                        <a:rPr lang="en-US" dirty="0" smtClean="0"/>
                        <a:t> sulfate </a:t>
                      </a:r>
                    </a:p>
                    <a:p>
                      <a:pPr algn="l" rtl="0"/>
                      <a:r>
                        <a:rPr lang="en-US" dirty="0" smtClean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28760" y="108316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8806" y="1371600"/>
          <a:ext cx="10238234" cy="53285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85130"/>
                <a:gridCol w="208633"/>
                <a:gridCol w="2591568"/>
                <a:gridCol w="1988694"/>
                <a:gridCol w="146458"/>
                <a:gridCol w="1811379"/>
                <a:gridCol w="1706372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1.Hypertensive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–severe hypertension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-severe hypertension.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 combination with diuretic &amp; </a:t>
                      </a:r>
                      <a:r>
                        <a:rPr lang="el-GR" sz="2000" b="1" dirty="0" smtClean="0"/>
                        <a:t>β</a:t>
                      </a:r>
                      <a:r>
                        <a:rPr lang="en-US" sz="2000" b="1" dirty="0" smtClean="0"/>
                        <a:t>-blockers</a:t>
                      </a:r>
                    </a:p>
                    <a:p>
                      <a:pPr algn="ctr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2.Severe heart failure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2.Treatment of hypoglycemia due to </a:t>
                      </a:r>
                      <a:r>
                        <a:rPr lang="en-US" dirty="0" err="1" smtClean="0"/>
                        <a:t>insulinoma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 baldness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2.Hypertensive pregnant woman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1640" y="22972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255" y="1356361"/>
          <a:ext cx="10417745" cy="52075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5261"/>
                <a:gridCol w="1891944"/>
                <a:gridCol w="168708"/>
                <a:gridCol w="1831692"/>
                <a:gridCol w="210886"/>
                <a:gridCol w="2048602"/>
                <a:gridCol w="2060652"/>
              </a:tblGrid>
              <a:tr h="85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45855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Hypotension, reflex tachycardia, palpitation, angina, </a:t>
                      </a:r>
                      <a:r>
                        <a:rPr lang="en-US" baseline="0" dirty="0" smtClean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214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 smtClean="0"/>
                        <a:t>2. Cyanide toxicity</a:t>
                      </a:r>
                    </a:p>
                    <a:p>
                      <a:pPr algn="l" rtl="0"/>
                      <a:r>
                        <a:rPr lang="en-US" dirty="0" smtClean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Inhibit insulin release from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cells of the pancreas  causing hyperglycemia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Contraindicated in diabetics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Hypertrichosis.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lupus erythematosus like syndrome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5440" y="21448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29184" y="3310449"/>
            <a:ext cx="5913120" cy="12005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palpitations which disappear when infusion is stopped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440" y="4907280"/>
            <a:ext cx="7604600" cy="1508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Cyanide accumulation cause cyanide poisoning ( metabolic acidosis, arrhythmias, severe hypotension and death)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440" y="2308458"/>
            <a:ext cx="2392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11806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Sodium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nitroprusside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2087880"/>
            <a:ext cx="3352800" cy="2444496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50680" y="1840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8382" y="208210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“white coat phenomenon” be the cause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high blood pressure readings?</a:t>
            </a:r>
          </a:p>
        </p:txBody>
      </p:sp>
      <p:pic>
        <p:nvPicPr>
          <p:cNvPr id="132098" name="Picture 2" descr="https://s3.amazonaws.com/lowres.cartoonstock.com/health-beauty-doctor-gp-jester-jester_costume-costume-grin1432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5" y="2682240"/>
            <a:ext cx="3810000" cy="371856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5062" y="442906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a Turkish study involving 438 patients, 43% were found to be white coat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hypertensives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4904" y="3978281"/>
            <a:ext cx="9073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take  two weeks for optimal therapeutic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776" y="1286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-ß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200" y="269346"/>
            <a:ext cx="54710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5-Sympatholytic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" y="2200656"/>
            <a:ext cx="594360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Propranolol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atenolol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52" y="4922520"/>
            <a:ext cx="8141208" cy="9156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Evidence support the use of ß-blockers in patients with concomitant coronary artery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" y="2976773"/>
            <a:ext cx="10104120" cy="8332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should not be the primary agent for primary prevention but are effective as add-on therapy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4152" y="6124073"/>
            <a:ext cx="10411968" cy="551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When discontinued, ß- blockers should be withdrawn gradually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4892040" y="1964756"/>
            <a:ext cx="7084033" cy="464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" y="3520440"/>
            <a:ext cx="4526280" cy="3154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lower blood pressure by :  </a:t>
            </a:r>
          </a:p>
          <a:p>
            <a:pPr algn="ctr"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-Decreasing  cardiac output.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ii-Inhibiting the release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iii- Central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mechanism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vi-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presynaptic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inhibition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" y="2707746"/>
            <a:ext cx="32947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4856" y="1667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298" y="2072640"/>
            <a:ext cx="6791325" cy="44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9067801" y="1615441"/>
            <a:ext cx="3124200" cy="524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" y="792480"/>
            <a:ext cx="8740541" cy="58826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6720" y="776032"/>
            <a:ext cx="8641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Osman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 51-year-old man (95Kg weight, 176cm tall) is referred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for further evaluation of his BP. He is a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computer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engineer and has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 past history of type 2 diabetes for 5 years and high BP for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years.  His somatic complaints include fatigue and dry mouth.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He has no known history of hypertension target-organ damage,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and his medications are listed in the accompanying table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He has no remarkable family history other than hypertension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both parents.  His examination was otherwise unremarkable (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including normal heart sounds and no peripheral edema),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aside from mild arteriolar narrowing in the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fundus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 His seated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BP was 156/90 mmHg and 158/90 mmHg in the right arm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(similar to the left arm), with a regular heart rate of 70 beats/min.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His BP did not change on standing.  His urinalysis showed 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unremarkable dipstick evaluation. The patient was suspected as having drug- resistant hypertension.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28761" y="1752600"/>
          <a:ext cx="3063239" cy="4848290"/>
        </p:xfrm>
        <a:graphic>
          <a:graphicData uri="http://schemas.openxmlformats.org/drawingml/2006/table">
            <a:tbl>
              <a:tblPr/>
              <a:tblGrid>
                <a:gridCol w="1676399"/>
                <a:gridCol w="670560"/>
                <a:gridCol w="716280"/>
              </a:tblGrid>
              <a:tr h="435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Dose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Hydrochlorothiazide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Valsartan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Diltiazem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long-acting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Clonidine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Metoprolol, long 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Simvastatin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Fenofibrate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Metformin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15204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880" y="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51540" y="5061605"/>
            <a:ext cx="59663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Aggravate peripheral arterial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499" y="228327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Hypoglycemia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272" y="3060192"/>
            <a:ext cx="4572000" cy="9174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Mask the symptoms of hypoglycemia in diabetics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81866"/>
            <a:ext cx="17983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28" y="4213298"/>
            <a:ext cx="4233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Increased triglycerides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081" y="5941193"/>
            <a:ext cx="36118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Erectile dysfunction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4856" y="34137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0" name="Picture 1031" descr="Monitoring Blood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279904"/>
            <a:ext cx="3456432" cy="4267200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4442059" y="222231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Fatigue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3" grpId="0" animBg="1"/>
      <p:bldP spid="18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312740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Memory matrix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" y="2179320"/>
            <a:ext cx="11704320" cy="4191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9880" y="2898986"/>
          <a:ext cx="1166876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320"/>
                <a:gridCol w="975360"/>
                <a:gridCol w="1508760"/>
                <a:gridCol w="1341120"/>
                <a:gridCol w="1021080"/>
                <a:gridCol w="1021080"/>
                <a:gridCol w="1859280"/>
                <a:gridCol w="22707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CKD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 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Resistant 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Diuretics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ACEI/ARB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ß-blockers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Hydralazine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Clonidine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6568" y="833387"/>
            <a:ext cx="1031427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Enter + or – in the cells to indicate the presence or absence of a feature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" y="1928262"/>
            <a:ext cx="1098483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Compelling indications of antihypertensive drugs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32393" y="4627826"/>
            <a:ext cx="6586567" cy="98049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short- acting causes first dose hypotension &amp; postural hypotension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528" y="2146113"/>
            <a:ext cx="7312152" cy="7799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receptors in arterioles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venules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584" y="3102864"/>
            <a:ext cx="6071456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Reduce blood pressure by decreasing both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afterload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preload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0112" y="2541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976" y="1225296"/>
            <a:ext cx="5739224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ii-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5850956"/>
            <a:ext cx="64494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Doxazosin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preferred, long half- life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37" y="1950720"/>
            <a:ext cx="46493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243840" y="5412927"/>
            <a:ext cx="6973824" cy="12317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Useful in the treatment of hypertension complicated by renal disease and resistant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136" y="4345244"/>
            <a:ext cx="6133057" cy="9125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Does not decrease renal blood flow 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glomerular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filtration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12503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" y="2090928"/>
            <a:ext cx="6812280" cy="9875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α2-agonist, diminishes central adrenergic outflow &amp;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↑ parasympathetic outflow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536" y="1961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Iii- 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6720" y="1885950"/>
            <a:ext cx="3932873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7046" y="3307081"/>
            <a:ext cx="6419890" cy="883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Abrupt withdrawal may lead to rebound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152" y="3029712"/>
            <a:ext cx="6973824" cy="144507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- 2 agonist, is converted to methyl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noradrenaline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centrally to diminish the adrenergic outflow from the C.N.S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816" y="461956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Lead to reduced total peripheral resistance, and a decreased in blood pressure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206" y="2130873"/>
            <a:ext cx="346333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B-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methyldopa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072" y="28763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736" y="11867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9392" y="570160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-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Methyldopa is the first line treatment of hypertension in pregnancy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942" y="2066865"/>
            <a:ext cx="6986818" cy="14535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Is the concomitant prescribing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to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wise?</a:t>
            </a:r>
          </a:p>
        </p:txBody>
      </p:sp>
      <p:pic>
        <p:nvPicPr>
          <p:cNvPr id="12" name="Picture 11" descr="http://www.downloadheart.us/images/Six/Hypertension-and-How-it-Can-Affect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440" y="272796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2662" y="2066865"/>
            <a:ext cx="642293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BP be due to secondary drug – induced effects?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902" y="3895665"/>
            <a:ext cx="643817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drugs elevate blood pressure?</a:t>
            </a:r>
          </a:p>
        </p:txBody>
      </p:sp>
      <p:pic>
        <p:nvPicPr>
          <p:cNvPr id="130051" name="Picture 3" descr="http://image.slidesharecdn.com/jnc-7ce2hours-130824134624-phpapp01-140811022805-phpapp01/95/management-of-hypertensionguide-line-35-638.jpg?cb=1407724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560" y="2005012"/>
            <a:ext cx="483044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902" y="2036385"/>
            <a:ext cx="700205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be misdiagnosed? And the high BP is due to secondary disease causes?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2662" y="3667065"/>
            <a:ext cx="698681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secondary diseases cause elevation of BP?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208" y="1993583"/>
            <a:ext cx="4238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1615441"/>
            <a:ext cx="6986818" cy="14782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control of BP be due to the use of inappropriate combinations of drugs?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60" y="2194560"/>
            <a:ext cx="4466844" cy="3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t="8418"/>
          <a:stretch>
            <a:fillRect/>
          </a:stretch>
        </p:blipFill>
        <p:spPr bwMode="auto">
          <a:xfrm>
            <a:off x="7546848" y="2261616"/>
            <a:ext cx="4294632" cy="312724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179320"/>
            <a:ext cx="405384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2880" y="33375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combinations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→↓ individual dose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ADRs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258" y="45567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 that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ADR of another, e.g.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versus ACEI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96" y="579120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drugs that act by different 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6240" y="3773745"/>
            <a:ext cx="5532120" cy="2718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somatic complaints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(fatigue and dry mouth)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indicate the adherence of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patient to medication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regimen and which drugs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these symptoms?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7680" y="1691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attributed to non adherence?</a:t>
            </a:r>
          </a:p>
        </p:txBody>
      </p:sp>
      <p:pic>
        <p:nvPicPr>
          <p:cNvPr id="135170" name="Picture 2" descr="http://www.acpm.org/resource/resmgr/timetools-images/figure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3681" y="2286000"/>
            <a:ext cx="5363844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576072" y="2548129"/>
            <a:ext cx="8740541" cy="21092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List as many reasons as you can, why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Osman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failed to respond to antihypertensive therapy?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3136" y="46329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080" y="2609088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640080" y="3215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suggestions do you have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Osnman’s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treatment modification in order to attain BP goals? </a:t>
            </a:r>
          </a:p>
        </p:txBody>
      </p:sp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3142" y="1356360"/>
            <a:ext cx="6575338" cy="1447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seated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156/90, what are the target BP values for treatment of hypertensive patients?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382" y="2950785"/>
            <a:ext cx="664544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stage of hypertension is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1742" y="6124073"/>
            <a:ext cx="651437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diabetic, what are the target BP values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18" y="3769995"/>
            <a:ext cx="7934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160" y="6062663"/>
            <a:ext cx="382524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1" y="2146934"/>
            <a:ext cx="3992880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mm.edu/health/medical/reports/articles/~/media/ADAM/Images/en/18166.ash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615" y="2256472"/>
            <a:ext cx="3810000" cy="3534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2" name="Rounded Rectangle 11"/>
          <p:cNvSpPr/>
          <p:nvPr/>
        </p:nvSpPr>
        <p:spPr>
          <a:xfrm>
            <a:off x="441960" y="1584960"/>
            <a:ext cx="6797040" cy="1691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 history of hypertension- target organ damage. What are organs affected adversely by persistent high BP?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822" y="4947225"/>
            <a:ext cx="651437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to reduce his weight, what other lifestyle modifications should he do?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782" y="3596641"/>
            <a:ext cx="6514378" cy="9262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95kg big. Is this weight proper for his length(176cm)?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1848" y="24384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19812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 descr="http://cdn.slidemodel.com/wp-content/uploads/6338-02-bmi-cha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320" y="2164080"/>
            <a:ext cx="4678680" cy="4221480"/>
          </a:xfrm>
          <a:prstGeom prst="rect">
            <a:avLst/>
          </a:prstGeom>
          <a:noFill/>
        </p:spPr>
      </p:pic>
      <p:pic>
        <p:nvPicPr>
          <p:cNvPr id="98311" name="Picture 7" descr="http://img.medscape.com/fullsize/migrated/568/047/ashp568047.tab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8080" y="2301240"/>
            <a:ext cx="449580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72088" y="3424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888" y="6124073"/>
            <a:ext cx="7662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5-Drugs acting on sympathetic nervous system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392" y="3261361"/>
            <a:ext cx="6937248" cy="84862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renin-angiotensin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02" y="2469201"/>
            <a:ext cx="2827421" cy="6245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1-Diuretics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320" y="5135880"/>
            <a:ext cx="2827421" cy="7806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4-Vasodilators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360" y="4283402"/>
            <a:ext cx="49741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3-Calcium channel blockers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" y="1479403"/>
            <a:ext cx="4130040" cy="6846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classification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36" y="2742077"/>
            <a:ext cx="57926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Hydrochlorothiazide 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furosemide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466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9360" y="1813560"/>
            <a:ext cx="5882640" cy="5044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656" y="1161288"/>
            <a:ext cx="1295400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26950" y="2042160"/>
            <a:ext cx="5765050" cy="4572000"/>
            <a:chOff x="1331912" y="44450"/>
            <a:chExt cx="6264276" cy="6048376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331913" y="1628775"/>
              <a:ext cx="2662238" cy="503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Tahoma" pitchFamily="34" charset="0"/>
                </a:rPr>
                <a:t>Na</a:t>
              </a:r>
              <a:r>
                <a:rPr lang="en-US" altLang="zh-CN" sz="1400" b="1" baseline="30000" dirty="0">
                  <a:latin typeface="Tahoma" pitchFamily="34" charset="0"/>
                </a:rPr>
                <a:t>+ </a:t>
              </a:r>
              <a:r>
                <a:rPr lang="en-US" altLang="zh-CN" sz="1400" b="1" dirty="0">
                  <a:latin typeface="Tahoma" pitchFamily="34" charset="0"/>
                </a:rPr>
                <a:t>in vessel wall </a:t>
              </a: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1331912" y="44450"/>
              <a:ext cx="6264276" cy="6048376"/>
              <a:chOff x="1331912" y="44450"/>
              <a:chExt cx="6264276" cy="6048376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5724941" y="1557338"/>
                <a:ext cx="1871247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  sodium,  water</a:t>
                </a:r>
              </a:p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retention</a:t>
                </a: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940426" y="1770063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659563" y="2273300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5867401" y="2852738"/>
                <a:ext cx="1655763" cy="576263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     blood volume</a:t>
                </a:r>
                <a:r>
                  <a:rPr lang="en-US" altLang="zh-CN" b="1"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659563" y="3497263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5940426" y="4005263"/>
                <a:ext cx="1584325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Cardiac</a:t>
                </a:r>
              </a:p>
              <a:p>
                <a:pPr algn="ctr"/>
                <a:r>
                  <a:rPr lang="en-US" altLang="zh-CN" sz="1600" b="1">
                    <a:latin typeface="Tahoma" pitchFamily="34" charset="0"/>
                  </a:rPr>
                  <a:t>outrput</a:t>
                </a: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011863" y="2994025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6156326" y="4146550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>
                <a:off x="1331913" y="4292600"/>
                <a:ext cx="2879725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Peripheral resistance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547813" y="4364038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 rot="16200000">
                <a:off x="4500563" y="2997200"/>
                <a:ext cx="647700" cy="4246563"/>
              </a:xfrm>
              <a:prstGeom prst="leftBrace">
                <a:avLst>
                  <a:gd name="adj1" fmla="val 54636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3779838" y="5516563"/>
                <a:ext cx="2016125" cy="57626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Tahoma" pitchFamily="34" charset="0"/>
                  </a:rPr>
                  <a:t>Decrease in BP</a:t>
                </a: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2975972" y="44450"/>
                <a:ext cx="2532655" cy="936625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b="1" dirty="0" err="1">
                    <a:latin typeface="Tahoma" pitchFamily="34" charset="0"/>
                  </a:rPr>
                  <a:t>Thiazide</a:t>
                </a:r>
                <a:r>
                  <a:rPr lang="en-US" altLang="zh-CN" b="1" dirty="0">
                    <a:latin typeface="Tahoma" pitchFamily="34" charset="0"/>
                  </a:rPr>
                  <a:t> diuretics </a:t>
                </a: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1331913" y="2563813"/>
                <a:ext cx="2736850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Na</a:t>
                </a:r>
                <a:r>
                  <a:rPr lang="en-US" altLang="zh-CN" sz="1400" b="1" baseline="30000">
                    <a:latin typeface="Tahoma" pitchFamily="34" charset="0"/>
                  </a:rPr>
                  <a:t>+</a:t>
                </a:r>
                <a:r>
                  <a:rPr lang="en-US" altLang="zh-CN" sz="1400" b="1">
                    <a:latin typeface="Tahoma" pitchFamily="34" charset="0"/>
                  </a:rPr>
                  <a:t>-Ca</a:t>
                </a:r>
                <a:r>
                  <a:rPr lang="en-US" altLang="zh-CN" sz="1400" b="1" baseline="30000">
                    <a:latin typeface="Tahoma" pitchFamily="34" charset="0"/>
                  </a:rPr>
                  <a:t>2+ </a:t>
                </a:r>
                <a:r>
                  <a:rPr lang="en-US" altLang="zh-CN" sz="1400" b="1">
                    <a:latin typeface="Tahoma" pitchFamily="34" charset="0"/>
                  </a:rPr>
                  <a:t>exchange </a:t>
                </a: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331912" y="3429001"/>
                <a:ext cx="2952333" cy="50323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 dirty="0">
                    <a:latin typeface="Tahoma" pitchFamily="34" charset="0"/>
                  </a:rPr>
                  <a:t>  Ca</a:t>
                </a:r>
                <a:r>
                  <a:rPr lang="en-US" altLang="zh-CN" sz="1400" b="1" baseline="30000" dirty="0">
                    <a:latin typeface="Tahoma" pitchFamily="34" charset="0"/>
                  </a:rPr>
                  <a:t>2+</a:t>
                </a:r>
                <a:r>
                  <a:rPr lang="en-US" altLang="zh-CN" sz="1400" b="1" dirty="0">
                    <a:latin typeface="Tahoma" pitchFamily="34" charset="0"/>
                  </a:rPr>
                  <a:t> in smooth muscle cell </a:t>
                </a:r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476376" y="3500438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484438" y="213201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2843213" y="979488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2843213" y="981075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85000"/>
                    <a:lumOff val="1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5219701" y="908050"/>
                <a:ext cx="1152525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2411413" y="3068638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2411413" y="392906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547813" y="2708275"/>
                <a:ext cx="0" cy="287338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547813" y="1700213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 rot="1810267">
                <a:off x="5576888" y="779361"/>
                <a:ext cx="1150938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initial</a:t>
                </a:r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 rot="19727688">
                <a:off x="1982446" y="616494"/>
                <a:ext cx="2419434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Tahoma" pitchFamily="34" charset="0"/>
                  </a:rPr>
                  <a:t>Long- term</a:t>
                </a:r>
                <a:endParaRPr lang="en-US" altLang="zh-CN" sz="1600" b="1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49" name="Rounded Rectangle 48"/>
          <p:cNvSpPr/>
          <p:nvPr/>
        </p:nvSpPr>
        <p:spPr>
          <a:xfrm>
            <a:off x="259080" y="39879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 of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actiontion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7902" y="5197161"/>
            <a:ext cx="5752378" cy="14322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initial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lasts 4-6 weeks and then replaced by a decrease in PVR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 animBg="1"/>
      <p:bldP spid="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24867</TotalTime>
  <Words>2328</Words>
  <Application>Microsoft Office PowerPoint</Application>
  <PresentationFormat>Custom</PresentationFormat>
  <Paragraphs>445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1071</cp:revision>
  <dcterms:created xsi:type="dcterms:W3CDTF">2015-12-03T14:01:37Z</dcterms:created>
  <dcterms:modified xsi:type="dcterms:W3CDTF">2019-02-21T04:51:37Z</dcterms:modified>
</cp:coreProperties>
</file>