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sldIdLst>
    <p:sldId r:id="rId5" id="256"/>
    <p:sldId r:id="rId6" id="257"/>
    <p:sldId r:id="rId7" id="258"/>
    <p:sldId r:id="rId8" id="259"/>
    <p:sldId r:id="rId9" id="260"/>
    <p:sldId r:id="rId10" id="261"/>
    <p:sldId r:id="rId11" id="262"/>
    <p:sldId r:id="rId12" id="263"/>
    <p:sldId r:id="rId13" id="264"/>
    <p:sldId r:id="rId14" id="265"/>
    <p:sldId r:id="rId15" id="266"/>
    <p:sldId r:id="rId16" id="267"/>
    <p:sldId r:id="rId17" id="268"/>
    <p:sldId r:id="rId18" id="269"/>
    <p:sldId r:id="rId19" id="270"/>
    <p:sldId r:id="rId20" id="271"/>
    <p:sldId r:id="rId21" id="272"/>
    <p:sldId r:id="rId22" id="273"/>
    <p:sldId r:id="rId23" id="274"/>
    <p:sldId r:id="rId24" id="275"/>
    <p:sldId r:id="rId25" id="276"/>
    <p:sldId r:id="rId26" id="277"/>
  </p:sldIdLst>
  <p:sldSz cx="9144000" cy="6858000" type="screen4x3"/>
  <p:notesSz xmlns:c="http://schemas.openxmlformats.org/drawingml/2006/chart" xmlns:pic="http://schemas.openxmlformats.org/drawingml/2006/picture" xmlns:dgm="http://schemas.openxmlformats.org/drawingml/2006/diagram" cx="6858000" cy="9144000"/>
  <p:defaultTextStyle xmlns:c="http://schemas.openxmlformats.org/drawingml/2006/chart" xmlns:pic="http://schemas.openxmlformats.org/drawingml/2006/picture" xmlns:dgm="http://schemas.openxmlformats.org/drawingml/2006/diagram">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sz="15620"/>
    <p:restoredTop sz="94660"/>
  </p:normalViewPr>
  <p:slideViewPr>
    <p:cSldViewPr>
      <p:cViewPr varScale="1">
        <p:scale xmlns:c="http://schemas.openxmlformats.org/drawingml/2006/chart" xmlns:pic="http://schemas.openxmlformats.org/drawingml/2006/picture" xmlns:dgm="http://schemas.openxmlformats.org/drawingml/2006/diagram">
          <a:sx d="100" n="63"/>
          <a:sy d="100" n="63"/>
        </p:scale>
        <p:origin xmlns:c="http://schemas.openxmlformats.org/drawingml/2006/chart" xmlns:pic="http://schemas.openxmlformats.org/drawingml/2006/picture" xmlns:dgm="http://schemas.openxmlformats.org/drawingml/2006/diagram" x="1374" y="66"/>
      </p:cViewPr>
      <p:guideLst>
        <p:guide orient="horz" pos="2160"/>
        <p:guide pos="2880"/>
      </p:guideLst>
    </p:cSldViewPr>
  </p:slideViewPr>
  <p:notesTextViewPr>
    <p:cViewPr>
      <p:scale xmlns:c="http://schemas.openxmlformats.org/drawingml/2006/chart" xmlns:pic="http://schemas.openxmlformats.org/drawingml/2006/picture" xmlns:dgm="http://schemas.openxmlformats.org/drawingml/2006/diagram">
        <a:sx d="100" n="100"/>
        <a:sy d="100" n="100"/>
      </p:scale>
      <p:origin xmlns:c="http://schemas.openxmlformats.org/drawingml/2006/chart" xmlns:pic="http://schemas.openxmlformats.org/drawingml/2006/picture" xmlns:dgm="http://schemas.openxmlformats.org/drawingml/2006/diagram" x="0" y="0"/>
    </p:cViewPr>
  </p:notesTextViewPr>
  <p:sorterViewPr>
    <p:cViewPr>
      <p:scale xmlns:c="http://schemas.openxmlformats.org/drawingml/2006/chart" xmlns:pic="http://schemas.openxmlformats.org/drawingml/2006/picture" xmlns:dgm="http://schemas.openxmlformats.org/drawingml/2006/diagram">
        <a:sx d="100" n="66"/>
        <a:sy d="100" n="66"/>
      </p:scale>
      <p:origin xmlns:c="http://schemas.openxmlformats.org/drawingml/2006/chart" xmlns:pic="http://schemas.openxmlformats.org/drawingml/2006/picture" xmlns:dgm="http://schemas.openxmlformats.org/drawingml/2006/diagram" x="0" y="0"/>
    </p:cViewPr>
  </p:sorterViewPr>
  <p:gridSpacing xmlns:c="http://schemas.openxmlformats.org/drawingml/2006/chart" xmlns:pic="http://schemas.openxmlformats.org/drawingml/2006/picture" xmlns:dgm="http://schemas.openxmlformats.org/drawingml/2006/diagram"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slides/slide1.xml" Type="http://schemas.openxmlformats.org/officeDocument/2006/relationships/slide"></Relationship><Relationship Id="rId6" Target="slides/slide2.xml" Type="http://schemas.openxmlformats.org/officeDocument/2006/relationships/slide"></Relationship><Relationship Id="rId7" Target="slides/slide3.xml" Type="http://schemas.openxmlformats.org/officeDocument/2006/relationships/slide"></Relationship><Relationship Id="rId8" Target="slides/slide4.xml" Type="http://schemas.openxmlformats.org/officeDocument/2006/relationships/slide"></Relationship><Relationship Id="rId9" Target="slides/slide5.xml" Type="http://schemas.openxmlformats.org/officeDocument/2006/relationships/slide"></Relationship><Relationship Id="rId10" Target="slides/slide6.xml" Type="http://schemas.openxmlformats.org/officeDocument/2006/relationships/slide"></Relationship><Relationship Id="rId11" Target="slides/slide7.xml" Type="http://schemas.openxmlformats.org/officeDocument/2006/relationships/slide"></Relationship><Relationship Id="rId12" Target="slides/slide8.xml" Type="http://schemas.openxmlformats.org/officeDocument/2006/relationships/slide"></Relationship><Relationship Id="rId13" Target="slides/slide9.xml" Type="http://schemas.openxmlformats.org/officeDocument/2006/relationships/slide"></Relationship><Relationship Id="rId14" Target="slides/slide10.xml" Type="http://schemas.openxmlformats.org/officeDocument/2006/relationships/slide"></Relationship><Relationship Id="rId15" Target="slides/slide11.xml" Type="http://schemas.openxmlformats.org/officeDocument/2006/relationships/slide"></Relationship><Relationship Id="rId16" Target="slides/slide12.xml" Type="http://schemas.openxmlformats.org/officeDocument/2006/relationships/slide"></Relationship><Relationship Id="rId17" Target="slides/slide13.xml" Type="http://schemas.openxmlformats.org/officeDocument/2006/relationships/slide"></Relationship><Relationship Id="rId18" Target="slides/slide14.xml" Type="http://schemas.openxmlformats.org/officeDocument/2006/relationships/slide"></Relationship><Relationship Id="rId19" Target="slides/slide15.xml" Type="http://schemas.openxmlformats.org/officeDocument/2006/relationships/slide"></Relationship><Relationship Id="rId20" Target="slides/slide16.xml" Type="http://schemas.openxmlformats.org/officeDocument/2006/relationships/slide"></Relationship><Relationship Id="rId21" Target="slides/slide17.xml" Type="http://schemas.openxmlformats.org/officeDocument/2006/relationships/slide"></Relationship><Relationship Id="rId22" Target="slides/slide18.xml" Type="http://schemas.openxmlformats.org/officeDocument/2006/relationships/slide"></Relationship><Relationship Id="rId23" Target="slides/slide19.xml" Type="http://schemas.openxmlformats.org/officeDocument/2006/relationships/slide"></Relationship><Relationship Id="rId24" Target="slides/slide20.xml" Type="http://schemas.openxmlformats.org/officeDocument/2006/relationships/slide"></Relationship><Relationship Id="rId25" Target="slides/slide21.xml" Type="http://schemas.openxmlformats.org/officeDocument/2006/relationships/slide"></Relationship><Relationship Id="rId26" Target="slides/slide22.xml" Type="http://schemas.openxmlformats.org/officeDocument/2006/relationships/slide"></Relationship><Relationship Id="rId27" Target="theme/theme1.xml" Type="http://schemas.openxmlformats.org/officeDocument/2006/relationships/theme"></Relationship></Relationship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itle">
  <p:cSld name="Title Slid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 name="Straight Connector 6"/>
          <p:cNvSpPr xmlns:c="http://schemas.openxmlformats.org/drawingml/2006/chart" xmlns:pic="http://schemas.openxmlformats.org/drawingml/2006/picture" xmlns:dgm="http://schemas.openxmlformats.org/drawingml/2006/diagram">
            <a:spLocks noChangeShapeType="1"/>
          </p:cNvSpPr>
          <p:nvPr/>
        </p:nvSpPr>
        <p:spPr xmlns:c="http://schemas.openxmlformats.org/drawingml/2006/chart" xmlns:pic="http://schemas.openxmlformats.org/drawingml/2006/picture" xmlns:dgm="http://schemas.openxmlformats.org/drawingml/2006/diagram" bwMode="auto">
          <a:xfrm>
            <a:off x="514350" y="5349902"/>
            <a:ext cx="8629650" cy="2381"/>
          </a:xfrm>
          <a:prstGeom prst="line">
            <a:avLst/>
          </a:prstGeom>
          <a:noFill/>
          <a:ln algn="ctr" cap="flat" cmpd="sng" w="9525">
            <a:gradFill flip="none" rotWithShape="1">
              <a:gsLst>
                <a:gs pos="0">
                  <a:schemeClr val="accent1">
                    <a:alpha val="0"/>
                  </a:schemeClr>
                </a:gs>
                <a:gs pos="17000">
                  <a:schemeClr val="accent1"/>
                </a:gs>
                <a:gs pos="100000">
                  <a:schemeClr val="accent1"/>
                </a:gs>
              </a:gsLst>
              <a:lin ang="0" scaled="1"/>
              <a:tileRect/>
            </a:gradFill>
            <a:prstDash val="solid"/>
            <a:round/>
            <a:headEnd len="med" type="none" w="med"/>
            <a:tailEnd len="med" type="none" w="med"/>
          </a:ln>
          <a:effectLst/>
        </p:spPr>
        <p:txBody xmlns:c="http://schemas.openxmlformats.org/drawingml/2006/chart" xmlns:pic="http://schemas.openxmlformats.org/drawingml/2006/picture" xmlns:dgm="http://schemas.openxmlformats.org/drawingml/2006/diagram">
          <a:bodyPr anchor="t" bIns="45720" compatLnSpc="1" lIns="91440" rIns="91440" tIns="45720" vert="horz" wrap="square"/>
          <a:lstStyle/>
          <a:p>
            <a:endParaRPr kumimoji="0" lang="en-US">
              <a:uFillTx/>
            </a:endParaRPr>
          </a:p>
        </p:txBody>
      </p:sp>
      <p:sp>
        <p:nvSpPr>
          <p:cNvPr xmlns:c="http://schemas.openxmlformats.org/drawingml/2006/chart" xmlns:pic="http://schemas.openxmlformats.org/drawingml/2006/picture" xmlns:dgm="http://schemas.openxmlformats.org/drawingml/2006/diagram" id="29" name="Title 28"/>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381000" y="4853411"/>
            <a:ext cx="8458200" cy="1222375"/>
          </a:xfrm>
        </p:spPr>
        <p:txBody xmlns:c="http://schemas.openxmlformats.org/drawingml/2006/chart" xmlns:pic="http://schemas.openxmlformats.org/drawingml/2006/picture" xmlns:dgm="http://schemas.openxmlformats.org/drawingml/2006/diagram">
          <a:bodyPr anchor="t"/>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9" name="Subtitle 8"/>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381000" y="3886200"/>
            <a:ext cx="8458200" cy="914400"/>
          </a:xfrm>
        </p:spPr>
        <p:txBody xmlns:c="http://schemas.openxmlformats.org/drawingml/2006/chart" xmlns:pic="http://schemas.openxmlformats.org/drawingml/2006/picture" xmlns:dgm="http://schemas.openxmlformats.org/drawingml/2006/diagram">
          <a:bodyPr anchor="b"/>
          <a:lstStyle>
            <a:lvl1pPr algn="l" indent="0" marL="0">
              <a:buNone/>
              <a:defRPr sz="2400">
                <a:solidFill>
                  <a:schemeClr val="tx2">
                    <a:shade val="75000"/>
                  </a:schemeClr>
                </a:solidFill>
                <a:uFillTx/>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uFillTx/>
              </a:rPr>
              <a:t>Click to edit Master subtitle style</a:t>
            </a:r>
            <a:endParaRPr kumimoji="0" lang="en-US">
              <a:uFillTx/>
            </a:endParaRPr>
          </a:p>
        </p:txBody>
      </p:sp>
      <p:sp>
        <p:nvSpPr>
          <p:cNvPr xmlns:c="http://schemas.openxmlformats.org/drawingml/2006/chart" xmlns:pic="http://schemas.openxmlformats.org/drawingml/2006/picture" xmlns:dgm="http://schemas.openxmlformats.org/drawingml/2006/diagram" id="16" name="Date Placeholder 15"/>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2" name="Footer Placeholder 1"/>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15" name="Slide Number Placeholder 1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a:xfrm>
            <a:off x="8229600" y="6473952"/>
            <a:ext cx="758952" cy="246888"/>
          </a:xfrm>
        </p:spPr>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vert="eaVert"/>
          <a:lstStyle/>
          <a:p>
            <a:pPr eaLnBrk="1" hangingPunct="1" latinLnBrk="0" lvl="0"/>
            <a:r>
              <a:rPr lang="en-US" smtClean="0">
                <a:uFillTx/>
              </a:rPr>
              <a:t>Click to edit Master text styles</a:t>
            </a:r>
          </a:p>
          <a:p>
            <a:pPr eaLnBrk="1" hangingPunct="1" latinLnBrk="0" lvl="1"/>
            <a:r>
              <a:rPr lang="en-US" smtClean="0">
                <a:uFillTx/>
              </a:rPr>
              <a:t>Second level</a:t>
            </a:r>
          </a:p>
          <a:p>
            <a:pPr eaLnBrk="1" hangingPunct="1" latinLnBrk="0" lvl="2"/>
            <a:r>
              <a:rPr lang="en-US" smtClean="0">
                <a:uFillTx/>
              </a:rPr>
              <a:t>Third level</a:t>
            </a:r>
          </a:p>
          <a:p>
            <a:pPr eaLnBrk="1" hangingPunct="1" latinLnBrk="0" lvl="3"/>
            <a:r>
              <a:rPr lang="en-US" smtClean="0">
                <a:uFillTx/>
              </a:rPr>
              <a:t>Fourth level</a:t>
            </a:r>
          </a:p>
          <a:p>
            <a:pPr eaLnBrk="1" hangingPunct="1" latinLnBrk="0" lvl="4"/>
            <a:r>
              <a:rPr lang="en-US" smtClean="0">
                <a:uFillTx/>
              </a:rPr>
              <a:t>Fifth level</a:t>
            </a:r>
            <a:endParaRPr kumimoji="0"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vertTitleAndTx">
  <p:cSld name="Vertical Title and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Vertical Title 1"/>
          <p:cNvSpPr xmlns:c="http://schemas.openxmlformats.org/drawingml/2006/chart" xmlns:pic="http://schemas.openxmlformats.org/drawingml/2006/picture" xmlns:dgm="http://schemas.openxmlformats.org/drawingml/2006/diagram">
            <a:spLocks noGrp="1"/>
          </p:cNvSpPr>
          <p:nvPr>
            <p:ph orient="vert" type="title"/>
          </p:nvPr>
        </p:nvSpPr>
        <p:spPr xmlns:c="http://schemas.openxmlformats.org/drawingml/2006/chart" xmlns:pic="http://schemas.openxmlformats.org/drawingml/2006/picture" xmlns:dgm="http://schemas.openxmlformats.org/drawingml/2006/diagram">
          <a:xfrm>
            <a:off x="6858000" y="549276"/>
            <a:ext cx="1828800" cy="5851525"/>
          </a:xfrm>
        </p:spPr>
        <p:txBody xmlns:c="http://schemas.openxmlformats.org/drawingml/2006/chart" xmlns:pic="http://schemas.openxmlformats.org/drawingml/2006/picture" xmlns:dgm="http://schemas.openxmlformats.org/drawingml/2006/diagram">
          <a:bodyPr vert="eaVert"/>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a:xfrm>
            <a:off x="457200" y="549276"/>
            <a:ext cx="6248400" cy="5851525"/>
          </a:xfrm>
        </p:spPr>
        <p:txBody xmlns:c="http://schemas.openxmlformats.org/drawingml/2006/chart" xmlns:pic="http://schemas.openxmlformats.org/drawingml/2006/picture" xmlns:dgm="http://schemas.openxmlformats.org/drawingml/2006/diagram">
          <a:bodyPr vert="eaVert"/>
          <a:lstStyle/>
          <a:p>
            <a:pPr eaLnBrk="1" hangingPunct="1" latinLnBrk="0" lvl="0"/>
            <a:r>
              <a:rPr lang="en-US" smtClean="0">
                <a:uFillTx/>
              </a:rPr>
              <a:t>Click to edit Master text styles</a:t>
            </a:r>
          </a:p>
          <a:p>
            <a:pPr eaLnBrk="1" hangingPunct="1" latinLnBrk="0" lvl="1"/>
            <a:r>
              <a:rPr lang="en-US" smtClean="0">
                <a:uFillTx/>
              </a:rPr>
              <a:t>Second level</a:t>
            </a:r>
          </a:p>
          <a:p>
            <a:pPr eaLnBrk="1" hangingPunct="1" latinLnBrk="0" lvl="2"/>
            <a:r>
              <a:rPr lang="en-US" smtClean="0">
                <a:uFillTx/>
              </a:rPr>
              <a:t>Third level</a:t>
            </a:r>
          </a:p>
          <a:p>
            <a:pPr eaLnBrk="1" hangingPunct="1" latinLnBrk="0" lvl="3"/>
            <a:r>
              <a:rPr lang="en-US" smtClean="0">
                <a:uFillTx/>
              </a:rPr>
              <a:t>Fourth level</a:t>
            </a:r>
          </a:p>
          <a:p>
            <a:pPr eaLnBrk="1" hangingPunct="1" latinLnBrk="0" lvl="4"/>
            <a:r>
              <a:rPr lang="en-US" smtClean="0">
                <a:uFillTx/>
              </a:rPr>
              <a:t>Fifth level</a:t>
            </a:r>
            <a:endParaRPr kumimoji="0"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2" name="Title 2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27" name="Content Placeholder 26"/>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eaLnBrk="1" hangingPunct="1" latinLnBrk="0" lvl="0"/>
            <a:r>
              <a:rPr lang="en-US" smtClean="0">
                <a:uFillTx/>
              </a:rPr>
              <a:t>Click to edit Master text styles</a:t>
            </a:r>
          </a:p>
          <a:p>
            <a:pPr eaLnBrk="1" hangingPunct="1" latinLnBrk="0" lvl="1"/>
            <a:r>
              <a:rPr lang="en-US" smtClean="0">
                <a:uFillTx/>
              </a:rPr>
              <a:t>Second level</a:t>
            </a:r>
          </a:p>
          <a:p>
            <a:pPr eaLnBrk="1" hangingPunct="1" latinLnBrk="0" lvl="2"/>
            <a:r>
              <a:rPr lang="en-US" smtClean="0">
                <a:uFillTx/>
              </a:rPr>
              <a:t>Third level</a:t>
            </a:r>
          </a:p>
          <a:p>
            <a:pPr eaLnBrk="1" hangingPunct="1" latinLnBrk="0" lvl="3"/>
            <a:r>
              <a:rPr lang="en-US" smtClean="0">
                <a:uFillTx/>
              </a:rPr>
              <a:t>Fourth level</a:t>
            </a:r>
          </a:p>
          <a:p>
            <a:pPr eaLnBrk="1" hangingPunct="1" latinLnBrk="0" lvl="4"/>
            <a:r>
              <a:rPr lang="en-US" smtClean="0">
                <a:uFillTx/>
              </a:rPr>
              <a:t>Fifth level</a:t>
            </a:r>
            <a:endParaRPr kumimoji="0" lang="en-US">
              <a:uFillTx/>
            </a:endParaRPr>
          </a:p>
        </p:txBody>
      </p:sp>
      <p:sp>
        <p:nvSpPr>
          <p:cNvPr xmlns:c="http://schemas.openxmlformats.org/drawingml/2006/chart" xmlns:pic="http://schemas.openxmlformats.org/drawingml/2006/picture" xmlns:dgm="http://schemas.openxmlformats.org/drawingml/2006/diagram" id="25" name="Date Placeholder 2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19" name="Footer Placeholder 18"/>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a:xfrm>
            <a:off x="3581400" y="76200"/>
            <a:ext cx="2895600" cy="288925"/>
          </a:xfrm>
        </p:spPr>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16" name="Slide Number Placeholder 1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a:xfrm>
            <a:off x="8229600" y="6473952"/>
            <a:ext cx="758952" cy="246888"/>
          </a:xfrm>
        </p:spPr>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secHead">
  <p:cSld name="Section Header">
    <p:bg>
      <p:bgRef xmlns:c="http://schemas.openxmlformats.org/drawingml/2006/chart" xmlns:pic="http://schemas.openxmlformats.org/drawingml/2006/picture" xmlns:dgm="http://schemas.openxmlformats.org/drawingml/2006/diagram" idx="1003">
        <a:schemeClr val="bg2"/>
      </p:bgRef>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 name="Straight Connector 6"/>
          <p:cNvSpPr xmlns:c="http://schemas.openxmlformats.org/drawingml/2006/chart" xmlns:pic="http://schemas.openxmlformats.org/drawingml/2006/picture" xmlns:dgm="http://schemas.openxmlformats.org/drawingml/2006/diagram">
            <a:spLocks noChangeShapeType="1"/>
          </p:cNvSpPr>
          <p:nvPr/>
        </p:nvSpPr>
        <p:spPr xmlns:c="http://schemas.openxmlformats.org/drawingml/2006/chart" xmlns:pic="http://schemas.openxmlformats.org/drawingml/2006/picture" xmlns:dgm="http://schemas.openxmlformats.org/drawingml/2006/diagram" bwMode="auto">
          <a:xfrm>
            <a:off x="514350" y="3444902"/>
            <a:ext cx="8629650" cy="2381"/>
          </a:xfrm>
          <a:prstGeom prst="line">
            <a:avLst/>
          </a:prstGeom>
          <a:noFill/>
          <a:ln algn="ctr" cap="flat" cmpd="sng" w="9525">
            <a:gradFill flip="none" rotWithShape="1">
              <a:gsLst>
                <a:gs pos="0">
                  <a:schemeClr val="accent1">
                    <a:alpha val="0"/>
                  </a:schemeClr>
                </a:gs>
                <a:gs pos="17000">
                  <a:schemeClr val="accent1"/>
                </a:gs>
                <a:gs pos="100000">
                  <a:schemeClr val="accent1"/>
                </a:gs>
              </a:gsLst>
              <a:lin ang="0" scaled="1"/>
              <a:tileRect/>
            </a:gradFill>
            <a:prstDash val="solid"/>
            <a:round/>
            <a:headEnd len="med" type="none" w="med"/>
            <a:tailEnd len="med" type="none" w="med"/>
          </a:ln>
          <a:effectLst/>
        </p:spPr>
        <p:txBody xmlns:c="http://schemas.openxmlformats.org/drawingml/2006/chart" xmlns:pic="http://schemas.openxmlformats.org/drawingml/2006/picture" xmlns:dgm="http://schemas.openxmlformats.org/drawingml/2006/diagram">
          <a:bodyPr anchor="t" bIns="45720" compatLnSpc="1" lIns="91440" rIns="91440" tIns="45720" vert="horz" wrap="square"/>
          <a:lstStyle/>
          <a:p>
            <a:endParaRPr kumimoji="0" lang="en-US">
              <a:uFillTx/>
            </a:endParaRPr>
          </a:p>
        </p:txBody>
      </p:sp>
      <p:sp>
        <p:nvSpPr>
          <p:cNvPr xmlns:c="http://schemas.openxmlformats.org/drawingml/2006/chart" xmlns:pic="http://schemas.openxmlformats.org/drawingml/2006/picture" xmlns:dgm="http://schemas.openxmlformats.org/drawingml/2006/diagram" id="6" name="Text Placeholder 5"/>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381000" y="1676400"/>
            <a:ext cx="8458200" cy="1219200"/>
          </a:xfrm>
        </p:spPr>
        <p:txBody xmlns:c="http://schemas.openxmlformats.org/drawingml/2006/chart" xmlns:pic="http://schemas.openxmlformats.org/drawingml/2006/picture" xmlns:dgm="http://schemas.openxmlformats.org/drawingml/2006/diagram">
          <a:bodyPr anchor="b"/>
          <a:lstStyle>
            <a:lvl1pPr algn="r" indent="0" marL="0">
              <a:buNone/>
              <a:defRPr sz="2000">
                <a:solidFill>
                  <a:schemeClr val="tx2">
                    <a:shade val="75000"/>
                  </a:schemeClr>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eaLnBrk="1" hangingPunct="1" latinLnBrk="0" lvl="0"/>
            <a:r>
              <a:rPr kumimoji="0" lang="en-US" smtClean="0">
                <a:uFillTx/>
              </a:rPr>
              <a:t>Click to edit Master text styles</a:t>
            </a:r>
          </a:p>
        </p:txBody>
      </p:sp>
      <p:sp>
        <p:nvSpPr>
          <p:cNvPr xmlns:c="http://schemas.openxmlformats.org/drawingml/2006/chart" xmlns:pic="http://schemas.openxmlformats.org/drawingml/2006/picture" xmlns:dgm="http://schemas.openxmlformats.org/drawingml/2006/diagram" id="19" name="Date Placeholder 18"/>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11" name="Footer Placeholder 10"/>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16" name="Slide Number Placeholder 1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
        <p:nvSpPr>
          <p:cNvPr xmlns:c="http://schemas.openxmlformats.org/drawingml/2006/chart" xmlns:pic="http://schemas.openxmlformats.org/drawingml/2006/picture" xmlns:dgm="http://schemas.openxmlformats.org/drawingml/2006/diagram" id="8" name="Title 7"/>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180475" y="2947085"/>
            <a:ext cx="8686800" cy="1184825"/>
          </a:xfrm>
        </p:spPr>
        <p:txBody xmlns:c="http://schemas.openxmlformats.org/drawingml/2006/chart" xmlns:pic="http://schemas.openxmlformats.org/drawingml/2006/picture" xmlns:dgm="http://schemas.openxmlformats.org/drawingml/2006/diagram">
          <a:bodyPr anchor="t" rtlCol="0"/>
          <a:lstStyle>
            <a:lvl1pPr algn="r">
              <a:defRPr>
                <a:uFillTx/>
              </a:defRPr>
            </a:lvl1pPr>
          </a:lstStyle>
          <a:p>
            <a:r>
              <a:rPr kumimoji="0" lang="en-US" smtClean="0">
                <a:uFillTx/>
              </a:rPr>
              <a:t>Click to edit Master title style</a:t>
            </a:r>
            <a:endParaRPr kumimoji="0" lang="en-US">
              <a:uFillTx/>
            </a:endParaRPr>
          </a:p>
        </p:txBody>
      </p:sp>
    </p:spTree>
  </p:cSld>
  <p:clrMapOvr xmlns:c="http://schemas.openxmlformats.org/drawingml/2006/chart" xmlns:pic="http://schemas.openxmlformats.org/drawingml/2006/picture" xmlns:dgm="http://schemas.openxmlformats.org/drawingml/2006/diagram">
    <a:overrideClrMapping accent1="accent1" accent2="accent2" accent3="accent3" accent4="accent4" accent5="accent5" accent6="accent6" bg1="dk1" bg2="dk2" folHlink="folHlink" hlink="hlink" tx1="lt1" tx2="lt2"/>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 name="Title 19"/>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01752" y="457200"/>
            <a:ext cx="8686800" cy="841248"/>
          </a:xfrm>
        </p:spPr>
        <p:txBody xmlns:c="http://schemas.openxmlformats.org/drawingml/2006/chart" xmlns:pic="http://schemas.openxmlformats.org/drawingml/2006/picture" xmlns:dgm="http://schemas.openxmlformats.org/drawingml/2006/diagram">
          <a:bodyPr/>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14" name="Content Placeholder 13"/>
          <p:cNvSpPr xmlns:c="http://schemas.openxmlformats.org/drawingml/2006/chart" xmlns:pic="http://schemas.openxmlformats.org/drawingml/2006/picture" xmlns:dgm="http://schemas.openxmlformats.org/drawingml/2006/diagram">
            <a:spLocks noGrp="1"/>
          </p:cNvSpPr>
          <p:nvPr>
            <p:ph idx="1" sz="half"/>
          </p:nvPr>
        </p:nvSpPr>
        <p:spPr xmlns:c="http://schemas.openxmlformats.org/drawingml/2006/chart" xmlns:pic="http://schemas.openxmlformats.org/drawingml/2006/picture" xmlns:dgm="http://schemas.openxmlformats.org/drawingml/2006/diagram">
          <a:xfrm>
            <a:off x="304800" y="1600200"/>
            <a:ext cx="4191000" cy="4724400"/>
          </a:xfrm>
        </p:spPr>
        <p:txBody xmlns:c="http://schemas.openxmlformats.org/drawingml/2006/chart" xmlns:pic="http://schemas.openxmlformats.org/drawingml/2006/picture" xmlns:dgm="http://schemas.openxmlformats.org/drawingml/2006/diagram">
          <a:bodyPr/>
          <a:lstStyle>
            <a:lvl1pPr>
              <a:defRPr sz="2800">
                <a:uFillTx/>
              </a:defRPr>
            </a:lvl1pPr>
            <a:lvl2pPr>
              <a:defRPr sz="2400">
                <a:uFillTx/>
              </a:defRPr>
            </a:lvl2pPr>
            <a:lvl3pPr>
              <a:defRPr sz="2000">
                <a:uFillTx/>
              </a:defRPr>
            </a:lvl3pPr>
            <a:lvl4pPr>
              <a:defRPr sz="1800">
                <a:uFillTx/>
              </a:defRPr>
            </a:lvl4pPr>
            <a:lvl5pPr>
              <a:defRPr sz="1800">
                <a:uFillTx/>
              </a:defRPr>
            </a:lvl5pPr>
          </a:lstStyle>
          <a:p>
            <a:pPr eaLnBrk="1" hangingPunct="1" latinLnBrk="0" lvl="0"/>
            <a:r>
              <a:rPr lang="en-US" smtClean="0">
                <a:uFillTx/>
              </a:rPr>
              <a:t>Click to edit Master text styles</a:t>
            </a:r>
          </a:p>
          <a:p>
            <a:pPr eaLnBrk="1" hangingPunct="1" latinLnBrk="0" lvl="1"/>
            <a:r>
              <a:rPr lang="en-US" smtClean="0">
                <a:uFillTx/>
              </a:rPr>
              <a:t>Second level</a:t>
            </a:r>
          </a:p>
          <a:p>
            <a:pPr eaLnBrk="1" hangingPunct="1" latinLnBrk="0" lvl="2"/>
            <a:r>
              <a:rPr lang="en-US" smtClean="0">
                <a:uFillTx/>
              </a:rPr>
              <a:t>Third level</a:t>
            </a:r>
          </a:p>
          <a:p>
            <a:pPr eaLnBrk="1" hangingPunct="1" latinLnBrk="0" lvl="3"/>
            <a:r>
              <a:rPr lang="en-US" smtClean="0">
                <a:uFillTx/>
              </a:rPr>
              <a:t>Fourth level</a:t>
            </a:r>
          </a:p>
          <a:p>
            <a:pPr eaLnBrk="1" hangingPunct="1" latinLnBrk="0" lvl="4"/>
            <a:r>
              <a:rPr lang="en-US" smtClean="0">
                <a:uFillTx/>
              </a:rPr>
              <a:t>Fifth level</a:t>
            </a:r>
            <a:endParaRPr kumimoji="0" lang="en-US">
              <a:uFillTx/>
            </a:endParaRPr>
          </a:p>
        </p:txBody>
      </p:sp>
      <p:sp>
        <p:nvSpPr>
          <p:cNvPr xmlns:c="http://schemas.openxmlformats.org/drawingml/2006/chart" xmlns:pic="http://schemas.openxmlformats.org/drawingml/2006/picture" xmlns:dgm="http://schemas.openxmlformats.org/drawingml/2006/diagram" id="13" name="Content Placeholder 12"/>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4648200" y="1600200"/>
            <a:ext cx="4343400" cy="4724400"/>
          </a:xfrm>
        </p:spPr>
        <p:txBody xmlns:c="http://schemas.openxmlformats.org/drawingml/2006/chart" xmlns:pic="http://schemas.openxmlformats.org/drawingml/2006/picture" xmlns:dgm="http://schemas.openxmlformats.org/drawingml/2006/diagram">
          <a:bodyPr/>
          <a:lstStyle>
            <a:lvl1pPr>
              <a:defRPr sz="2800">
                <a:uFillTx/>
              </a:defRPr>
            </a:lvl1pPr>
            <a:lvl2pPr>
              <a:defRPr sz="2400">
                <a:uFillTx/>
              </a:defRPr>
            </a:lvl2pPr>
            <a:lvl3pPr>
              <a:defRPr sz="2000">
                <a:uFillTx/>
              </a:defRPr>
            </a:lvl3pPr>
            <a:lvl4pPr>
              <a:defRPr sz="1800">
                <a:uFillTx/>
              </a:defRPr>
            </a:lvl4pPr>
            <a:lvl5pPr>
              <a:defRPr sz="1800">
                <a:uFillTx/>
              </a:defRPr>
            </a:lvl5pPr>
          </a:lstStyle>
          <a:p>
            <a:pPr eaLnBrk="1" hangingPunct="1" latinLnBrk="0" lvl="0"/>
            <a:r>
              <a:rPr lang="en-US" smtClean="0">
                <a:uFillTx/>
              </a:rPr>
              <a:t>Click to edit Master text styles</a:t>
            </a:r>
          </a:p>
          <a:p>
            <a:pPr eaLnBrk="1" hangingPunct="1" latinLnBrk="0" lvl="1"/>
            <a:r>
              <a:rPr lang="en-US" smtClean="0">
                <a:uFillTx/>
              </a:rPr>
              <a:t>Second level</a:t>
            </a:r>
          </a:p>
          <a:p>
            <a:pPr eaLnBrk="1" hangingPunct="1" latinLnBrk="0" lvl="2"/>
            <a:r>
              <a:rPr lang="en-US" smtClean="0">
                <a:uFillTx/>
              </a:rPr>
              <a:t>Third level</a:t>
            </a:r>
          </a:p>
          <a:p>
            <a:pPr eaLnBrk="1" hangingPunct="1" latinLnBrk="0" lvl="3"/>
            <a:r>
              <a:rPr lang="en-US" smtClean="0">
                <a:uFillTx/>
              </a:rPr>
              <a:t>Fourth level</a:t>
            </a:r>
          </a:p>
          <a:p>
            <a:pPr eaLnBrk="1" hangingPunct="1" latinLnBrk="0" lvl="4"/>
            <a:r>
              <a:rPr lang="en-US" smtClean="0">
                <a:uFillTx/>
              </a:rPr>
              <a:t>Fifth level</a:t>
            </a:r>
            <a:endParaRPr kumimoji="0" lang="en-US">
              <a:uFillTx/>
            </a:endParaRPr>
          </a:p>
        </p:txBody>
      </p:sp>
      <p:sp>
        <p:nvSpPr>
          <p:cNvPr xmlns:c="http://schemas.openxmlformats.org/drawingml/2006/chart" xmlns:pic="http://schemas.openxmlformats.org/drawingml/2006/picture" xmlns:dgm="http://schemas.openxmlformats.org/drawingml/2006/diagram" id="21" name="Date Placeholder 20"/>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10" name="Footer Placeholder 9"/>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31" name="Slide Number Placeholder 30"/>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woTxTwoObj">
  <p:cSld name="Comparis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9" name="Title 28"/>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04800" y="5410200"/>
            <a:ext cx="8610600" cy="882650"/>
          </a:xfrm>
        </p:spPr>
        <p:txBody xmlns:c="http://schemas.openxmlformats.org/drawingml/2006/chart" xmlns:pic="http://schemas.openxmlformats.org/drawingml/2006/picture" xmlns:dgm="http://schemas.openxmlformats.org/drawingml/2006/diagram">
          <a:bodyPr anchor="ctr"/>
          <a:lstStyle>
            <a:lvl1pPr>
              <a:defRPr>
                <a:uFillTx/>
              </a:defRPr>
            </a:lvl1pPr>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13" name="Text Placeholder 1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281444" y="666750"/>
            <a:ext cx="4290556" cy="639762"/>
          </a:xfrm>
        </p:spPr>
        <p:txBody xmlns:c="http://schemas.openxmlformats.org/drawingml/2006/chart" xmlns:pic="http://schemas.openxmlformats.org/drawingml/2006/picture" xmlns:dgm="http://schemas.openxmlformats.org/drawingml/2006/diagram">
          <a:bodyPr anchor="ctr"/>
          <a:lstStyle>
            <a:lvl1pPr indent="0" marL="0">
              <a:buNone/>
              <a:defRPr b="0" baseline="0" cap="all" sz="1800">
                <a:solidFill>
                  <a:schemeClr val="accent1">
                    <a:shade val="50000"/>
                  </a:schemeClr>
                </a:solidFill>
                <a:uFillTx/>
                <a:latin typeface="+mj-lt"/>
                <a:ea typeface="+mj-ea"/>
                <a:cs typeface="+mj-cs"/>
              </a:defRPr>
            </a:lvl1pPr>
            <a:lvl2pPr>
              <a:buNone/>
              <a:defRPr b="1" sz="2000">
                <a:uFillTx/>
              </a:defRPr>
            </a:lvl2pPr>
            <a:lvl3pPr>
              <a:buNone/>
              <a:defRPr b="1" sz="1800">
                <a:uFillTx/>
              </a:defRPr>
            </a:lvl3pPr>
            <a:lvl4pPr>
              <a:buNone/>
              <a:defRPr b="1" sz="1600">
                <a:uFillTx/>
              </a:defRPr>
            </a:lvl4pPr>
            <a:lvl5pPr>
              <a:buNone/>
              <a:defRPr b="1" sz="1600">
                <a:uFillTx/>
              </a:defRPr>
            </a:lvl5pPr>
          </a:lstStyle>
          <a:p>
            <a:pPr eaLnBrk="1" hangingPunct="1" latinLnBrk="0" lvl="0"/>
            <a:r>
              <a:rPr kumimoji="0" lang="en-US" smtClean="0">
                <a:uFillTx/>
              </a:rPr>
              <a:t>Click to edit Master text styles</a:t>
            </a:r>
          </a:p>
        </p:txBody>
      </p:sp>
      <p:sp>
        <p:nvSpPr>
          <p:cNvPr xmlns:c="http://schemas.openxmlformats.org/drawingml/2006/chart" xmlns:pic="http://schemas.openxmlformats.org/drawingml/2006/picture" xmlns:dgm="http://schemas.openxmlformats.org/drawingml/2006/diagram" id="25" name="Text Placeholder 24"/>
          <p:cNvSpPr xmlns:c="http://schemas.openxmlformats.org/drawingml/2006/chart" xmlns:pic="http://schemas.openxmlformats.org/drawingml/2006/picture" xmlns:dgm="http://schemas.openxmlformats.org/drawingml/2006/diagram">
            <a:spLocks noGrp="1"/>
          </p:cNvSpPr>
          <p:nvPr>
            <p:ph idx="3" sz="half" type="body"/>
          </p:nvPr>
        </p:nvSpPr>
        <p:spPr xmlns:c="http://schemas.openxmlformats.org/drawingml/2006/chart" xmlns:pic="http://schemas.openxmlformats.org/drawingml/2006/picture" xmlns:dgm="http://schemas.openxmlformats.org/drawingml/2006/diagram">
          <a:xfrm>
            <a:off x="4645025" y="666750"/>
            <a:ext cx="4292241" cy="639762"/>
          </a:xfrm>
        </p:spPr>
        <p:txBody xmlns:c="http://schemas.openxmlformats.org/drawingml/2006/chart" xmlns:pic="http://schemas.openxmlformats.org/drawingml/2006/picture" xmlns:dgm="http://schemas.openxmlformats.org/drawingml/2006/diagram">
          <a:bodyPr anchor="ctr"/>
          <a:lstStyle>
            <a:lvl1pPr indent="0" marL="0">
              <a:buNone/>
              <a:defRPr b="0" baseline="0" cap="all" sz="1800">
                <a:solidFill>
                  <a:schemeClr val="accent1">
                    <a:shade val="50000"/>
                  </a:schemeClr>
                </a:solidFill>
                <a:uFillTx/>
                <a:latin typeface="+mj-lt"/>
                <a:ea typeface="+mj-ea"/>
                <a:cs typeface="+mj-cs"/>
              </a:defRPr>
            </a:lvl1pPr>
            <a:lvl2pPr>
              <a:buNone/>
              <a:defRPr b="1" sz="2000">
                <a:uFillTx/>
              </a:defRPr>
            </a:lvl2pPr>
            <a:lvl3pPr>
              <a:buNone/>
              <a:defRPr b="1" sz="1800">
                <a:uFillTx/>
              </a:defRPr>
            </a:lvl3pPr>
            <a:lvl4pPr>
              <a:buNone/>
              <a:defRPr b="1" sz="1600">
                <a:uFillTx/>
              </a:defRPr>
            </a:lvl4pPr>
            <a:lvl5pPr>
              <a:buNone/>
              <a:defRPr b="1" sz="1600">
                <a:uFillTx/>
              </a:defRPr>
            </a:lvl5pPr>
          </a:lstStyle>
          <a:p>
            <a:pPr eaLnBrk="1" hangingPunct="1" latinLnBrk="0" lvl="0"/>
            <a:r>
              <a:rPr kumimoji="0" lang="en-US" smtClean="0">
                <a:uFillTx/>
              </a:rPr>
              <a:t>Click to edit Master text styles</a:t>
            </a:r>
          </a:p>
        </p:txBody>
      </p:sp>
      <p:sp>
        <p:nvSpPr>
          <p:cNvPr xmlns:c="http://schemas.openxmlformats.org/drawingml/2006/chart" xmlns:pic="http://schemas.openxmlformats.org/drawingml/2006/picture" xmlns:dgm="http://schemas.openxmlformats.org/drawingml/2006/diagram" id="4" name="Content Placeholder 3"/>
          <p:cNvSpPr xmlns:c="http://schemas.openxmlformats.org/drawingml/2006/chart" xmlns:pic="http://schemas.openxmlformats.org/drawingml/2006/picture" xmlns:dgm="http://schemas.openxmlformats.org/drawingml/2006/diagram">
            <a:spLocks noGrp="1"/>
          </p:cNvSpPr>
          <p:nvPr>
            <p:ph idx="2" sz="quarter"/>
          </p:nvPr>
        </p:nvSpPr>
        <p:spPr xmlns:c="http://schemas.openxmlformats.org/drawingml/2006/chart" xmlns:pic="http://schemas.openxmlformats.org/drawingml/2006/picture" xmlns:dgm="http://schemas.openxmlformats.org/drawingml/2006/diagram">
          <a:xfrm>
            <a:off x="281444" y="1316037"/>
            <a:ext cx="4290556" cy="3941763"/>
          </a:xfrm>
        </p:spPr>
        <p:txBody xmlns:c="http://schemas.openxmlformats.org/drawingml/2006/chart" xmlns:pic="http://schemas.openxmlformats.org/drawingml/2006/picture" xmlns:dgm="http://schemas.openxmlformats.org/drawingml/2006/diagram">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eaLnBrk="1" hangingPunct="1" latinLnBrk="0" lvl="0"/>
            <a:r>
              <a:rPr lang="en-US" smtClean="0">
                <a:uFillTx/>
              </a:rPr>
              <a:t>Click to edit Master text styles</a:t>
            </a:r>
          </a:p>
          <a:p>
            <a:pPr eaLnBrk="1" hangingPunct="1" latinLnBrk="0" lvl="1"/>
            <a:r>
              <a:rPr lang="en-US" smtClean="0">
                <a:uFillTx/>
              </a:rPr>
              <a:t>Second level</a:t>
            </a:r>
          </a:p>
          <a:p>
            <a:pPr eaLnBrk="1" hangingPunct="1" latinLnBrk="0" lvl="2"/>
            <a:r>
              <a:rPr lang="en-US" smtClean="0">
                <a:uFillTx/>
              </a:rPr>
              <a:t>Third level</a:t>
            </a:r>
          </a:p>
          <a:p>
            <a:pPr eaLnBrk="1" hangingPunct="1" latinLnBrk="0" lvl="3"/>
            <a:r>
              <a:rPr lang="en-US" smtClean="0">
                <a:uFillTx/>
              </a:rPr>
              <a:t>Fourth level</a:t>
            </a:r>
          </a:p>
          <a:p>
            <a:pPr eaLnBrk="1" hangingPunct="1" latinLnBrk="0" lvl="4"/>
            <a:r>
              <a:rPr lang="en-US" smtClean="0">
                <a:uFillTx/>
              </a:rPr>
              <a:t>Fifth level</a:t>
            </a:r>
            <a:endParaRPr kumimoji="0" lang="en-US">
              <a:uFillTx/>
            </a:endParaRPr>
          </a:p>
        </p:txBody>
      </p:sp>
      <p:sp>
        <p:nvSpPr>
          <p:cNvPr xmlns:c="http://schemas.openxmlformats.org/drawingml/2006/chart" xmlns:pic="http://schemas.openxmlformats.org/drawingml/2006/picture" xmlns:dgm="http://schemas.openxmlformats.org/drawingml/2006/diagram" id="28" name="Content Placeholder 27"/>
          <p:cNvSpPr xmlns:c="http://schemas.openxmlformats.org/drawingml/2006/chart" xmlns:pic="http://schemas.openxmlformats.org/drawingml/2006/picture" xmlns:dgm="http://schemas.openxmlformats.org/drawingml/2006/diagram">
            <a:spLocks noGrp="1"/>
          </p:cNvSpPr>
          <p:nvPr>
            <p:ph idx="4" sz="quarter"/>
          </p:nvPr>
        </p:nvSpPr>
        <p:spPr xmlns:c="http://schemas.openxmlformats.org/drawingml/2006/chart" xmlns:pic="http://schemas.openxmlformats.org/drawingml/2006/picture" xmlns:dgm="http://schemas.openxmlformats.org/drawingml/2006/diagram">
          <a:xfrm>
            <a:off x="4648730" y="1316037"/>
            <a:ext cx="4288536" cy="3941763"/>
          </a:xfrm>
        </p:spPr>
        <p:txBody xmlns:c="http://schemas.openxmlformats.org/drawingml/2006/chart" xmlns:pic="http://schemas.openxmlformats.org/drawingml/2006/picture" xmlns:dgm="http://schemas.openxmlformats.org/drawingml/2006/diagram">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eaLnBrk="1" hangingPunct="1" latinLnBrk="0" lvl="0"/>
            <a:r>
              <a:rPr lang="en-US" smtClean="0">
                <a:uFillTx/>
              </a:rPr>
              <a:t>Click to edit Master text styles</a:t>
            </a:r>
          </a:p>
          <a:p>
            <a:pPr eaLnBrk="1" hangingPunct="1" latinLnBrk="0" lvl="1"/>
            <a:r>
              <a:rPr lang="en-US" smtClean="0">
                <a:uFillTx/>
              </a:rPr>
              <a:t>Second level</a:t>
            </a:r>
          </a:p>
          <a:p>
            <a:pPr eaLnBrk="1" hangingPunct="1" latinLnBrk="0" lvl="2"/>
            <a:r>
              <a:rPr lang="en-US" smtClean="0">
                <a:uFillTx/>
              </a:rPr>
              <a:t>Third level</a:t>
            </a:r>
          </a:p>
          <a:p>
            <a:pPr eaLnBrk="1" hangingPunct="1" latinLnBrk="0" lvl="3"/>
            <a:r>
              <a:rPr lang="en-US" smtClean="0">
                <a:uFillTx/>
              </a:rPr>
              <a:t>Fourth level</a:t>
            </a:r>
          </a:p>
          <a:p>
            <a:pPr eaLnBrk="1" hangingPunct="1" latinLnBrk="0" lvl="4"/>
            <a:r>
              <a:rPr lang="en-US" smtClean="0">
                <a:uFillTx/>
              </a:rPr>
              <a:t>Fifth level</a:t>
            </a:r>
            <a:endParaRPr kumimoji="0" lang="en-US">
              <a:uFillTx/>
            </a:endParaRPr>
          </a:p>
        </p:txBody>
      </p:sp>
      <p:sp>
        <p:nvSpPr>
          <p:cNvPr xmlns:c="http://schemas.openxmlformats.org/drawingml/2006/chart" xmlns:pic="http://schemas.openxmlformats.org/drawingml/2006/picture" xmlns:dgm="http://schemas.openxmlformats.org/drawingml/2006/diagram" id="10" name="Date Placeholder 9"/>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a:xfrm>
            <a:off x="8229600" y="6477000"/>
            <a:ext cx="762000" cy="246888"/>
          </a:xfrm>
        </p:spPr>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
        <p:nvSpPr>
          <p:cNvPr xmlns:c="http://schemas.openxmlformats.org/drawingml/2006/chart" xmlns:pic="http://schemas.openxmlformats.org/drawingml/2006/picture" xmlns:dgm="http://schemas.openxmlformats.org/drawingml/2006/diagram" id="11" name="Straight Connector 10"/>
          <p:cNvSpPr xmlns:c="http://schemas.openxmlformats.org/drawingml/2006/chart" xmlns:pic="http://schemas.openxmlformats.org/drawingml/2006/picture" xmlns:dgm="http://schemas.openxmlformats.org/drawingml/2006/diagram">
            <a:spLocks noChangeShapeType="1"/>
          </p:cNvSpPr>
          <p:nvPr/>
        </p:nvSpPr>
        <p:spPr xmlns:c="http://schemas.openxmlformats.org/drawingml/2006/chart" xmlns:pic="http://schemas.openxmlformats.org/drawingml/2006/picture" xmlns:dgm="http://schemas.openxmlformats.org/drawingml/2006/diagram" bwMode="auto">
          <a:xfrm>
            <a:off x="514350" y="6019800"/>
            <a:ext cx="8629650" cy="2381"/>
          </a:xfrm>
          <a:prstGeom prst="line">
            <a:avLst/>
          </a:prstGeom>
          <a:noFill/>
          <a:ln algn="ctr" cap="flat" cmpd="sng" w="9525">
            <a:gradFill flip="none" rotWithShape="1">
              <a:gsLst>
                <a:gs pos="0">
                  <a:schemeClr val="accent1">
                    <a:alpha val="0"/>
                  </a:schemeClr>
                </a:gs>
                <a:gs pos="17000">
                  <a:schemeClr val="accent1"/>
                </a:gs>
                <a:gs pos="100000">
                  <a:schemeClr val="accent1"/>
                </a:gs>
              </a:gsLst>
              <a:lin ang="0" scaled="1"/>
              <a:tileRect/>
            </a:gradFill>
            <a:prstDash val="solid"/>
            <a:round/>
            <a:headEnd len="med" type="none" w="med"/>
            <a:tailEnd len="med" type="none" w="med"/>
          </a:ln>
          <a:effectLst/>
        </p:spPr>
        <p:txBody xmlns:c="http://schemas.openxmlformats.org/drawingml/2006/chart" xmlns:pic="http://schemas.openxmlformats.org/drawingml/2006/picture" xmlns:dgm="http://schemas.openxmlformats.org/drawingml/2006/diagram">
          <a:bodyPr anchor="t" bIns="45720" compatLnSpc="1" lIns="91440" rIns="91440" tIns="45720" vert="horz" wrap="square"/>
          <a:lstStyle/>
          <a:p>
            <a:endParaRPr kumimoji="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0" name="Title 29"/>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01752" y="457200"/>
            <a:ext cx="8686800" cy="841248"/>
          </a:xfrm>
        </p:spPr>
        <p:txBody xmlns:c="http://schemas.openxmlformats.org/drawingml/2006/chart" xmlns:pic="http://schemas.openxmlformats.org/drawingml/2006/picture" xmlns:dgm="http://schemas.openxmlformats.org/drawingml/2006/diagram">
          <a:bodyPr/>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12" name="Date Placeholder 1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21" name="Footer Placeholder 20"/>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blank">
  <p:cSld name="Blank">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24" name="Footer Placeholder 2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objTx">
  <p:cSld name="Content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 name="Straight Connector 7"/>
          <p:cNvSpPr xmlns:c="http://schemas.openxmlformats.org/drawingml/2006/chart" xmlns:pic="http://schemas.openxmlformats.org/drawingml/2006/picture" xmlns:dgm="http://schemas.openxmlformats.org/drawingml/2006/diagram">
            <a:spLocks noChangeShapeType="1"/>
          </p:cNvSpPr>
          <p:nvPr/>
        </p:nvSpPr>
        <p:spPr xmlns:c="http://schemas.openxmlformats.org/drawingml/2006/chart" xmlns:pic="http://schemas.openxmlformats.org/drawingml/2006/picture" xmlns:dgm="http://schemas.openxmlformats.org/drawingml/2006/diagram" bwMode="auto">
          <a:xfrm>
            <a:off x="514350" y="5849117"/>
            <a:ext cx="8629650" cy="2381"/>
          </a:xfrm>
          <a:prstGeom prst="line">
            <a:avLst/>
          </a:prstGeom>
          <a:noFill/>
          <a:ln algn="ctr" cap="flat" cmpd="sng" w="9525">
            <a:gradFill flip="none" rotWithShape="1">
              <a:gsLst>
                <a:gs pos="0">
                  <a:schemeClr val="accent1">
                    <a:alpha val="0"/>
                  </a:schemeClr>
                </a:gs>
                <a:gs pos="17000">
                  <a:schemeClr val="accent1"/>
                </a:gs>
                <a:gs pos="100000">
                  <a:schemeClr val="accent1"/>
                </a:gs>
              </a:gsLst>
              <a:lin ang="0" scaled="1"/>
              <a:tileRect/>
            </a:gradFill>
            <a:prstDash val="solid"/>
            <a:round/>
            <a:headEnd len="med" type="none" w="med"/>
            <a:tailEnd len="med" type="none" w="med"/>
          </a:ln>
          <a:effectLst/>
        </p:spPr>
        <p:txBody xmlns:c="http://schemas.openxmlformats.org/drawingml/2006/chart" xmlns:pic="http://schemas.openxmlformats.org/drawingml/2006/picture" xmlns:dgm="http://schemas.openxmlformats.org/drawingml/2006/diagram">
          <a:bodyPr anchor="t" bIns="45720" compatLnSpc="1" lIns="91440" rIns="91440" tIns="45720" vert="horz" wrap="square"/>
          <a:lstStyle/>
          <a:p>
            <a:endParaRPr kumimoji="0" lang="en-US">
              <a:uFillTx/>
            </a:endParaRPr>
          </a:p>
        </p:txBody>
      </p:sp>
      <p:sp>
        <p:nvSpPr>
          <p:cNvPr xmlns:c="http://schemas.openxmlformats.org/drawingml/2006/chart" xmlns:pic="http://schemas.openxmlformats.org/drawingml/2006/picture" xmlns:dgm="http://schemas.openxmlformats.org/drawingml/2006/diagram" id="12" name="Title 1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5486400"/>
            <a:ext cx="8458200" cy="520700"/>
          </a:xfrm>
        </p:spPr>
        <p:txBody xmlns:c="http://schemas.openxmlformats.org/drawingml/2006/chart" xmlns:pic="http://schemas.openxmlformats.org/drawingml/2006/picture" xmlns:dgm="http://schemas.openxmlformats.org/drawingml/2006/diagram">
          <a:bodyPr anchor="ctr"/>
          <a:lstStyle>
            <a:lvl1pPr algn="l">
              <a:buNone/>
              <a:defRPr b="1" sz="2000">
                <a:uFillTx/>
              </a:defRPr>
            </a:lvl1pPr>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26" name="Text Placeholder 25"/>
          <p:cNvSpPr xmlns:c="http://schemas.openxmlformats.org/drawingml/2006/chart" xmlns:pic="http://schemas.openxmlformats.org/drawingml/2006/picture" xmlns:dgm="http://schemas.openxmlformats.org/drawingml/2006/diagram">
            <a:spLocks noGrp="1"/>
          </p:cNvSpPr>
          <p:nvPr>
            <p:ph idx="2" type="body"/>
          </p:nvPr>
        </p:nvSpPr>
        <p:spPr xmlns:c="http://schemas.openxmlformats.org/drawingml/2006/chart" xmlns:pic="http://schemas.openxmlformats.org/drawingml/2006/picture" xmlns:dgm="http://schemas.openxmlformats.org/drawingml/2006/diagram">
          <a:xfrm>
            <a:off x="457200" y="609600"/>
            <a:ext cx="3008313" cy="4800600"/>
          </a:xfrm>
        </p:spPr>
        <p:txBody xmlns:c="http://schemas.openxmlformats.org/drawingml/2006/chart" xmlns:pic="http://schemas.openxmlformats.org/drawingml/2006/picture" xmlns:dgm="http://schemas.openxmlformats.org/drawingml/2006/diagram">
          <a:bodyPr/>
          <a:lstStyle>
            <a:lvl1pPr indent="0" marL="0">
              <a:buNone/>
              <a:defRPr sz="1400">
                <a:uFillTx/>
              </a:defRPr>
            </a:lvl1pPr>
            <a:lvl2pPr>
              <a:buNone/>
              <a:defRPr sz="1200">
                <a:uFillTx/>
              </a:defRPr>
            </a:lvl2pPr>
            <a:lvl3pPr>
              <a:buNone/>
              <a:defRPr sz="1000">
                <a:uFillTx/>
              </a:defRPr>
            </a:lvl3pPr>
            <a:lvl4pPr>
              <a:buNone/>
              <a:defRPr sz="900">
                <a:uFillTx/>
              </a:defRPr>
            </a:lvl4pPr>
            <a:lvl5pPr>
              <a:buNone/>
              <a:defRPr sz="900">
                <a:uFillTx/>
              </a:defRPr>
            </a:lvl5pPr>
          </a:lstStyle>
          <a:p>
            <a:pPr eaLnBrk="1" hangingPunct="1" latinLnBrk="0" lvl="0"/>
            <a:r>
              <a:rPr kumimoji="0" lang="en-US" smtClean="0">
                <a:uFillTx/>
              </a:rPr>
              <a:t>Click to edit Master text styles</a:t>
            </a:r>
          </a:p>
        </p:txBody>
      </p:sp>
      <p:sp>
        <p:nvSpPr>
          <p:cNvPr xmlns:c="http://schemas.openxmlformats.org/drawingml/2006/chart" xmlns:pic="http://schemas.openxmlformats.org/drawingml/2006/picture" xmlns:dgm="http://schemas.openxmlformats.org/drawingml/2006/diagram" id="14" name="Content Placeholder 13"/>
          <p:cNvSpPr xmlns:c="http://schemas.openxmlformats.org/drawingml/2006/chart" xmlns:pic="http://schemas.openxmlformats.org/drawingml/2006/picture" xmlns:dgm="http://schemas.openxmlformats.org/drawingml/2006/diagram">
            <a:spLocks noGrp="1"/>
          </p:cNvSpPr>
          <p:nvPr>
            <p:ph idx="1" sz="half"/>
          </p:nvPr>
        </p:nvSpPr>
        <p:spPr xmlns:c="http://schemas.openxmlformats.org/drawingml/2006/chart" xmlns:pic="http://schemas.openxmlformats.org/drawingml/2006/picture" xmlns:dgm="http://schemas.openxmlformats.org/drawingml/2006/diagram">
          <a:xfrm>
            <a:off x="3575050" y="609600"/>
            <a:ext cx="5340350" cy="4800600"/>
          </a:xfrm>
        </p:spPr>
        <p:txBody xmlns:c="http://schemas.openxmlformats.org/drawingml/2006/chart" xmlns:pic="http://schemas.openxmlformats.org/drawingml/2006/picture" xmlns:dgm="http://schemas.openxmlformats.org/drawingml/2006/diagram">
          <a:bodyPr/>
          <a:lstStyle>
            <a:lvl1pPr>
              <a:defRPr sz="3200">
                <a:uFillTx/>
              </a:defRPr>
            </a:lvl1pPr>
            <a:lvl2pPr>
              <a:defRPr sz="2800">
                <a:uFillTx/>
              </a:defRPr>
            </a:lvl2pPr>
            <a:lvl3pPr>
              <a:defRPr sz="2400">
                <a:uFillTx/>
              </a:defRPr>
            </a:lvl3pPr>
            <a:lvl4pPr>
              <a:defRPr sz="2000">
                <a:uFillTx/>
              </a:defRPr>
            </a:lvl4pPr>
            <a:lvl5pPr>
              <a:defRPr sz="2000">
                <a:uFillTx/>
              </a:defRPr>
            </a:lvl5pPr>
          </a:lstStyle>
          <a:p>
            <a:pPr eaLnBrk="1" hangingPunct="1" latinLnBrk="0" lvl="0"/>
            <a:r>
              <a:rPr lang="en-US" smtClean="0">
                <a:uFillTx/>
              </a:rPr>
              <a:t>Click to edit Master text styles</a:t>
            </a:r>
          </a:p>
          <a:p>
            <a:pPr eaLnBrk="1" hangingPunct="1" latinLnBrk="0" lvl="1"/>
            <a:r>
              <a:rPr lang="en-US" smtClean="0">
                <a:uFillTx/>
              </a:rPr>
              <a:t>Second level</a:t>
            </a:r>
          </a:p>
          <a:p>
            <a:pPr eaLnBrk="1" hangingPunct="1" latinLnBrk="0" lvl="2"/>
            <a:r>
              <a:rPr lang="en-US" smtClean="0">
                <a:uFillTx/>
              </a:rPr>
              <a:t>Third level</a:t>
            </a:r>
          </a:p>
          <a:p>
            <a:pPr eaLnBrk="1" hangingPunct="1" latinLnBrk="0" lvl="3"/>
            <a:r>
              <a:rPr lang="en-US" smtClean="0">
                <a:uFillTx/>
              </a:rPr>
              <a:t>Fourth level</a:t>
            </a:r>
          </a:p>
          <a:p>
            <a:pPr eaLnBrk="1" hangingPunct="1" latinLnBrk="0" lvl="4"/>
            <a:r>
              <a:rPr lang="en-US" smtClean="0">
                <a:uFillTx/>
              </a:rPr>
              <a:t>Fifth level</a:t>
            </a:r>
            <a:endParaRPr kumimoji="0" lang="en-US">
              <a:uFillTx/>
            </a:endParaRPr>
          </a:p>
        </p:txBody>
      </p:sp>
      <p:sp>
        <p:nvSpPr>
          <p:cNvPr xmlns:c="http://schemas.openxmlformats.org/drawingml/2006/chart" xmlns:pic="http://schemas.openxmlformats.org/drawingml/2006/picture" xmlns:dgm="http://schemas.openxmlformats.org/drawingml/2006/diagram" id="25" name="Date Placeholder 2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29" name="Footer Placeholder 28"/>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picTx">
  <p:cSld name="Picture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3" name="Picture Placeholder 12"/>
          <p:cNvSpPr xmlns:c="http://schemas.openxmlformats.org/drawingml/2006/chart" xmlns:pic="http://schemas.openxmlformats.org/drawingml/2006/picture" xmlns:dgm="http://schemas.openxmlformats.org/drawingml/2006/diagram">
            <a:spLocks noGrp="1"/>
          </p:cNvSpPr>
          <p:nvPr>
            <p:ph idx="1" type="pic"/>
          </p:nvPr>
        </p:nvSpPr>
        <p:spPr xmlns:c="http://schemas.openxmlformats.org/drawingml/2006/chart" xmlns:pic="http://schemas.openxmlformats.org/drawingml/2006/picture" xmlns:dgm="http://schemas.openxmlformats.org/drawingml/2006/diagram">
          <a:xfrm>
            <a:off x="3505200" y="616634"/>
            <a:ext cx="5029200" cy="3657600"/>
          </a:xfrm>
          <a:solidFill>
            <a:schemeClr val="bg1"/>
          </a:solidFill>
          <a:ln w="6350">
            <a:solidFill>
              <a:schemeClr val="accent1"/>
            </a:solidFill>
          </a:ln>
          <a:effectLst>
            <a:reflection algn="bl" blurRad="1000" dir="5400000" dist="900" endA="500" endPos="10000" rotWithShape="0" stA="49000" sy="-90000"/>
          </a:effectLst>
        </p:spPr>
        <p:txBody xmlns:c="http://schemas.openxmlformats.org/drawingml/2006/chart" xmlns:pic="http://schemas.openxmlformats.org/drawingml/2006/picture" xmlns:dgm="http://schemas.openxmlformats.org/drawingml/2006/diagram">
          <a:bodyPr/>
          <a:lstStyle>
            <a:lvl1pPr indent="0" marL="0">
              <a:buNone/>
              <a:defRPr sz="3200">
                <a:uFillTx/>
              </a:defRPr>
            </a:lvl1pPr>
          </a:lstStyle>
          <a:p>
            <a:r>
              <a:rPr kumimoji="0" lang="en-US" smtClean="0">
                <a:uFillTx/>
              </a:rPr>
              <a:t>Click icon to add picture</a:t>
            </a:r>
            <a:endParaRPr dirty="0" kumimoji="0" lang="en-US">
              <a:uFillTx/>
            </a:endParaRPr>
          </a:p>
        </p:txBody>
      </p:sp>
      <p:sp>
        <p:nvSpPr>
          <p:cNvPr xmlns:c="http://schemas.openxmlformats.org/drawingml/2006/chart" xmlns:pic="http://schemas.openxmlformats.org/drawingml/2006/picture" xmlns:dgm="http://schemas.openxmlformats.org/drawingml/2006/diagram" id="7" name="Date Placeholder 6"/>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31" name="Slide Number Placeholder 30"/>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FE0A1E4-D218-466C-84DA-F3EC80400989}" type="slidenum">
              <a:rPr lang="en-US" smtClean="0">
                <a:uFillTx/>
              </a:rPr>
              <a:pPr/>
              <a:t>‹#›</a:t>
            </a:fld>
            <a:endParaRPr lang="en-US">
              <a:uFillTx/>
            </a:endParaRPr>
          </a:p>
        </p:txBody>
      </p:sp>
      <p:sp>
        <p:nvSpPr>
          <p:cNvPr xmlns:c="http://schemas.openxmlformats.org/drawingml/2006/chart" xmlns:pic="http://schemas.openxmlformats.org/drawingml/2006/picture" xmlns:dgm="http://schemas.openxmlformats.org/drawingml/2006/diagram" id="17" name="Title 16"/>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81000" y="4993760"/>
            <a:ext cx="5867400" cy="522288"/>
          </a:xfrm>
        </p:spPr>
        <p:txBody xmlns:c="http://schemas.openxmlformats.org/drawingml/2006/chart" xmlns:pic="http://schemas.openxmlformats.org/drawingml/2006/picture" xmlns:dgm="http://schemas.openxmlformats.org/drawingml/2006/diagram">
          <a:bodyPr anchor="ctr"/>
          <a:lstStyle>
            <a:lvl1pPr algn="l">
              <a:buNone/>
              <a:defRPr b="1" sz="2000">
                <a:uFillTx/>
              </a:defRPr>
            </a:lvl1pPr>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26" name="Text Placeholder 25"/>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381000" y="5533218"/>
            <a:ext cx="5867400" cy="768350"/>
          </a:xfrm>
        </p:spPr>
        <p:txBody xmlns:c="http://schemas.openxmlformats.org/drawingml/2006/chart" xmlns:pic="http://schemas.openxmlformats.org/drawingml/2006/picture" xmlns:dgm="http://schemas.openxmlformats.org/drawingml/2006/diagram">
          <a:bodyPr lIns="109728" tIns="0"/>
          <a:lstStyle>
            <a:lvl1pPr indent="0" marL="0">
              <a:buNone/>
              <a:defRPr sz="1400">
                <a:uFillTx/>
              </a:defRPr>
            </a:lvl1pPr>
            <a:lvl2pPr>
              <a:defRPr sz="1200">
                <a:uFillTx/>
              </a:defRPr>
            </a:lvl2pPr>
            <a:lvl3pPr>
              <a:defRPr sz="1000">
                <a:uFillTx/>
              </a:defRPr>
            </a:lvl3pPr>
            <a:lvl4pPr>
              <a:defRPr sz="900">
                <a:uFillTx/>
              </a:defRPr>
            </a:lvl4pPr>
            <a:lvl5pPr>
              <a:defRPr sz="900">
                <a:uFillTx/>
              </a:defRPr>
            </a:lvl5pPr>
          </a:lstStyle>
          <a:p>
            <a:pPr eaLnBrk="1" hangingPunct="1" latinLnBrk="0" lvl="0"/>
            <a:r>
              <a:rPr kumimoji="0" lang="en-US" smtClean="0">
                <a:uFillTx/>
              </a:rPr>
              <a:t>Click to edit Master text styles</a:t>
            </a:r>
          </a:p>
        </p:txBody>
      </p:sp>
    </p:spTree>
  </p:cSld>
  <p:clrMapOvr xmlns:c="http://schemas.openxmlformats.org/drawingml/2006/chart" xmlns:pic="http://schemas.openxmlformats.org/drawingml/2006/picture" xmlns:dgm="http://schemas.openxmlformats.org/drawingml/2006/diagram">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pic="http://schemas.openxmlformats.org/drawingml/2006/picture" xmlns:dgm="http://schemas.openxmlformats.org/drawingml/2006/diagram" idx="1003">
        <a:schemeClr val="bg2"/>
      </p:bgRef>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 name="Straight Connector 6"/>
          <p:cNvSpPr xmlns:c="http://schemas.openxmlformats.org/drawingml/2006/chart" xmlns:pic="http://schemas.openxmlformats.org/drawingml/2006/picture" xmlns:dgm="http://schemas.openxmlformats.org/drawingml/2006/diagram">
            <a:spLocks noChangeShapeType="1"/>
          </p:cNvSpPr>
          <p:nvPr/>
        </p:nvSpPr>
        <p:spPr xmlns:c="http://schemas.openxmlformats.org/drawingml/2006/chart" xmlns:pic="http://schemas.openxmlformats.org/drawingml/2006/picture" xmlns:dgm="http://schemas.openxmlformats.org/drawingml/2006/diagram" bwMode="auto">
          <a:xfrm>
            <a:off x="514350" y="1050898"/>
            <a:ext cx="8629650" cy="2381"/>
          </a:xfrm>
          <a:prstGeom prst="line">
            <a:avLst/>
          </a:prstGeom>
          <a:noFill/>
          <a:ln algn="ctr" cap="flat" cmpd="sng" w="9525">
            <a:gradFill flip="none" rotWithShape="1">
              <a:gsLst>
                <a:gs pos="0">
                  <a:schemeClr val="accent1">
                    <a:alpha val="0"/>
                  </a:schemeClr>
                </a:gs>
                <a:gs pos="17000">
                  <a:schemeClr val="accent1"/>
                </a:gs>
                <a:gs pos="100000">
                  <a:schemeClr val="accent1"/>
                </a:gs>
              </a:gsLst>
              <a:lin ang="0" scaled="1"/>
              <a:tileRect/>
            </a:gradFill>
            <a:prstDash val="solid"/>
            <a:round/>
            <a:headEnd len="med" type="none" w="med"/>
            <a:tailEnd len="med" type="none" w="med"/>
          </a:ln>
          <a:effectLst/>
        </p:spPr>
        <p:txBody xmlns:c="http://schemas.openxmlformats.org/drawingml/2006/chart" xmlns:pic="http://schemas.openxmlformats.org/drawingml/2006/picture" xmlns:dgm="http://schemas.openxmlformats.org/drawingml/2006/diagram">
          <a:bodyPr anchor="t" bIns="45720" compatLnSpc="1" lIns="91440" rIns="91440" tIns="45720" vert="horz" wrap="square"/>
          <a:lstStyle/>
          <a:p>
            <a:endParaRPr kumimoji="0" lang="en-US">
              <a:uFillTx/>
            </a:endParaRPr>
          </a:p>
        </p:txBody>
      </p:sp>
      <p:sp>
        <p:nvSpPr>
          <p:cNvPr xmlns:c="http://schemas.openxmlformats.org/drawingml/2006/chart" xmlns:pic="http://schemas.openxmlformats.org/drawingml/2006/picture" xmlns:dgm="http://schemas.openxmlformats.org/drawingml/2006/diagram" id="8" name="Text Placeholder 7"/>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304800" y="1554162"/>
            <a:ext cx="8686800" cy="4525963"/>
          </a:xfrm>
          <a:prstGeom prst="rect">
            <a:avLst/>
          </a:prstGeom>
        </p:spPr>
        <p:txBody xmlns:c="http://schemas.openxmlformats.org/drawingml/2006/chart" xmlns:pic="http://schemas.openxmlformats.org/drawingml/2006/picture" xmlns:dgm="http://schemas.openxmlformats.org/drawingml/2006/diagram">
          <a:bodyPr vert="horz">
            <a:normAutofit/>
          </a:bodyPr>
          <a:lstStyle/>
          <a:p>
            <a:pPr eaLnBrk="1" hangingPunct="1" latinLnBrk="0" lvl="0"/>
            <a:r>
              <a:rPr kumimoji="0" lang="en-US" smtClean="0">
                <a:uFillTx/>
              </a:rPr>
              <a:t>Click to edit Master text styles</a:t>
            </a:r>
          </a:p>
          <a:p>
            <a:pPr eaLnBrk="1" hangingPunct="1" latinLnBrk="0" lvl="1"/>
            <a:r>
              <a:rPr kumimoji="0" lang="en-US" smtClean="0">
                <a:uFillTx/>
              </a:rPr>
              <a:t>Second level</a:t>
            </a:r>
          </a:p>
          <a:p>
            <a:pPr eaLnBrk="1" hangingPunct="1" latinLnBrk="0" lvl="2"/>
            <a:r>
              <a:rPr kumimoji="0" lang="en-US" smtClean="0">
                <a:uFillTx/>
              </a:rPr>
              <a:t>Third level</a:t>
            </a:r>
          </a:p>
          <a:p>
            <a:pPr eaLnBrk="1" hangingPunct="1" latinLnBrk="0" lvl="3"/>
            <a:r>
              <a:rPr kumimoji="0" lang="en-US" smtClean="0">
                <a:uFillTx/>
              </a:rPr>
              <a:t>Fourth level</a:t>
            </a:r>
          </a:p>
          <a:p>
            <a:pPr eaLnBrk="1" hangingPunct="1" latinLnBrk="0" lvl="4"/>
            <a:r>
              <a:rPr kumimoji="0" lang="en-US" smtClean="0">
                <a:uFillTx/>
              </a:rPr>
              <a:t>Fifth level</a:t>
            </a:r>
            <a:endParaRPr kumimoji="0" lang="en-US">
              <a:uFillTx/>
            </a:endParaRPr>
          </a:p>
        </p:txBody>
      </p:sp>
      <p:sp>
        <p:nvSpPr>
          <p:cNvPr xmlns:c="http://schemas.openxmlformats.org/drawingml/2006/chart" xmlns:pic="http://schemas.openxmlformats.org/drawingml/2006/picture" xmlns:dgm="http://schemas.openxmlformats.org/drawingml/2006/diagram" id="11" name="Date Placeholder 10"/>
          <p:cNvSpPr xmlns:c="http://schemas.openxmlformats.org/drawingml/2006/chart" xmlns:pic="http://schemas.openxmlformats.org/drawingml/2006/picture" xmlns:dgm="http://schemas.openxmlformats.org/drawingml/2006/diagram">
            <a:spLocks noGrp="1"/>
          </p:cNvSpPr>
          <p:nvPr>
            <p:ph idx="2" sz="half" type="dt"/>
          </p:nvPr>
        </p:nvSpPr>
        <p:spPr xmlns:c="http://schemas.openxmlformats.org/drawingml/2006/chart" xmlns:pic="http://schemas.openxmlformats.org/drawingml/2006/picture" xmlns:dgm="http://schemas.openxmlformats.org/drawingml/2006/diagram">
          <a:xfrm>
            <a:off x="6477000" y="76200"/>
            <a:ext cx="2514600" cy="288925"/>
          </a:xfrm>
          <a:prstGeom prst="rect">
            <a:avLst/>
          </a:prstGeom>
        </p:spPr>
        <p:txBody xmlns:c="http://schemas.openxmlformats.org/drawingml/2006/chart" xmlns:pic="http://schemas.openxmlformats.org/drawingml/2006/picture" xmlns:dgm="http://schemas.openxmlformats.org/drawingml/2006/diagram">
          <a:bodyPr vert="horz"/>
          <a:lstStyle>
            <a:lvl1pPr algn="l" eaLnBrk="1" hangingPunct="1" latinLnBrk="0">
              <a:defRPr kumimoji="0" sz="1200">
                <a:solidFill>
                  <a:schemeClr val="accent1">
                    <a:shade val="75000"/>
                  </a:schemeClr>
                </a:solidFill>
                <a:uFillTx/>
              </a:defRPr>
            </a:lvl1pPr>
          </a:lstStyle>
          <a:p>
            <a:fld id="{C109CC69-228E-4AE6-A11B-69F7E189CADE}" type="datetimeFigureOut">
              <a:rPr lang="en-US" smtClean="0">
                <a:uFillTx/>
              </a:rPr>
              <a:pPr/>
              <a:t>2/25/2019</a:t>
            </a:fld>
            <a:endParaRPr lang="en-US">
              <a:uFillTx/>
            </a:endParaRPr>
          </a:p>
        </p:txBody>
      </p:sp>
      <p:sp>
        <p:nvSpPr>
          <p:cNvPr xmlns:c="http://schemas.openxmlformats.org/drawingml/2006/chart" xmlns:pic="http://schemas.openxmlformats.org/drawingml/2006/picture" xmlns:dgm="http://schemas.openxmlformats.org/drawingml/2006/diagram" id="28" name="Footer Placeholder 27"/>
          <p:cNvSpPr xmlns:c="http://schemas.openxmlformats.org/drawingml/2006/chart" xmlns:pic="http://schemas.openxmlformats.org/drawingml/2006/picture" xmlns:dgm="http://schemas.openxmlformats.org/drawingml/2006/diagram">
            <a:spLocks noGrp="1"/>
          </p:cNvSpPr>
          <p:nvPr>
            <p:ph idx="3" sz="quarter" type="ftr"/>
          </p:nvPr>
        </p:nvSpPr>
        <p:spPr xmlns:c="http://schemas.openxmlformats.org/drawingml/2006/chart" xmlns:pic="http://schemas.openxmlformats.org/drawingml/2006/picture" xmlns:dgm="http://schemas.openxmlformats.org/drawingml/2006/diagram">
          <a:xfrm>
            <a:off x="3124200" y="76200"/>
            <a:ext cx="3352800" cy="288925"/>
          </a:xfrm>
          <a:prstGeom prst="rect">
            <a:avLst/>
          </a:prstGeom>
        </p:spPr>
        <p:txBody xmlns:c="http://schemas.openxmlformats.org/drawingml/2006/chart" xmlns:pic="http://schemas.openxmlformats.org/drawingml/2006/picture" xmlns:dgm="http://schemas.openxmlformats.org/drawingml/2006/diagram">
          <a:bodyPr vert="horz"/>
          <a:lstStyle>
            <a:lvl1pPr algn="r" eaLnBrk="1" hangingPunct="1" latinLnBrk="0">
              <a:defRPr kumimoji="0" sz="1200">
                <a:solidFill>
                  <a:schemeClr val="accent1">
                    <a:shade val="75000"/>
                  </a:schemeClr>
                </a:solidFill>
                <a:uFillTx/>
              </a:defRPr>
            </a:lvl1pPr>
          </a:lstStyle>
          <a:p>
            <a:endParaRPr lang="en-US">
              <a:uFillTx/>
            </a:endParaRPr>
          </a:p>
        </p:txBody>
      </p:sp>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4" sz="quarter" type="sldNum"/>
          </p:nvPr>
        </p:nvSpPr>
        <p:spPr xmlns:c="http://schemas.openxmlformats.org/drawingml/2006/chart" xmlns:pic="http://schemas.openxmlformats.org/drawingml/2006/picture" xmlns:dgm="http://schemas.openxmlformats.org/drawingml/2006/diagram">
          <a:xfrm>
            <a:off x="8229600" y="6477000"/>
            <a:ext cx="762000" cy="244475"/>
          </a:xfrm>
          <a:prstGeom prst="rect">
            <a:avLst/>
          </a:prstGeom>
        </p:spPr>
        <p:txBody xmlns:c="http://schemas.openxmlformats.org/drawingml/2006/chart" xmlns:pic="http://schemas.openxmlformats.org/drawingml/2006/picture" xmlns:dgm="http://schemas.openxmlformats.org/drawingml/2006/diagram">
          <a:bodyPr vert="horz"/>
          <a:lstStyle>
            <a:lvl1pPr algn="r" eaLnBrk="1" hangingPunct="1" latinLnBrk="0">
              <a:defRPr kumimoji="0" sz="1200">
                <a:solidFill>
                  <a:schemeClr val="accent1">
                    <a:shade val="75000"/>
                  </a:schemeClr>
                </a:solidFill>
                <a:uFillTx/>
              </a:defRPr>
            </a:lvl1pPr>
          </a:lstStyle>
          <a:p>
            <a:fld id="{AFE0A1E4-D218-466C-84DA-F3EC80400989}" type="slidenum">
              <a:rPr lang="en-US" smtClean="0">
                <a:uFillTx/>
              </a:rPr>
              <a:pPr/>
              <a:t>‹#›</a:t>
            </a:fld>
            <a:endParaRPr lang="en-US">
              <a:uFillTx/>
            </a:endParaRPr>
          </a:p>
        </p:txBody>
      </p:sp>
      <p:sp>
        <p:nvSpPr>
          <p:cNvPr xmlns:c="http://schemas.openxmlformats.org/drawingml/2006/chart" xmlns:pic="http://schemas.openxmlformats.org/drawingml/2006/picture" xmlns:dgm="http://schemas.openxmlformats.org/drawingml/2006/diagram" id="10" name="Title Placeholder 9"/>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04800" y="457200"/>
            <a:ext cx="8686800" cy="838200"/>
          </a:xfrm>
          <a:prstGeom prst="rect">
            <a:avLst/>
          </a:prstGeom>
        </p:spPr>
        <p:txBody xmlns:c="http://schemas.openxmlformats.org/drawingml/2006/chart" xmlns:pic="http://schemas.openxmlformats.org/drawingml/2006/picture" xmlns:dgm="http://schemas.openxmlformats.org/drawingml/2006/diagram">
          <a:bodyPr anchor="ctr" vert="horz">
            <a:normAutofit/>
          </a:bodyPr>
          <a:lstStyle/>
          <a:p>
            <a:r>
              <a:rPr kumimoji="0" lang="en-US" smtClean="0">
                <a:uFillTx/>
              </a:rPr>
              <a:t>Click to edit Master title style</a:t>
            </a:r>
            <a:endParaRPr kumimoji="0" lang="en-US">
              <a:uFillTx/>
            </a:endParaRPr>
          </a:p>
        </p:txBody>
      </p:sp>
      <p:sp>
        <p:nvSpPr>
          <p:cNvPr xmlns:c="http://schemas.openxmlformats.org/drawingml/2006/chart" xmlns:pic="http://schemas.openxmlformats.org/drawingml/2006/picture" xmlns:dgm="http://schemas.openxmlformats.org/drawingml/2006/diagram" id="9" name="Straight Connector 8"/>
          <p:cNvSpPr xmlns:c="http://schemas.openxmlformats.org/drawingml/2006/chart" xmlns:pic="http://schemas.openxmlformats.org/drawingml/2006/picture" xmlns:dgm="http://schemas.openxmlformats.org/drawingml/2006/diagram">
            <a:spLocks noChangeShapeType="1"/>
          </p:cNvSpPr>
          <p:nvPr/>
        </p:nvSpPr>
        <p:spPr xmlns:c="http://schemas.openxmlformats.org/drawingml/2006/chart" xmlns:pic="http://schemas.openxmlformats.org/drawingml/2006/picture" xmlns:dgm="http://schemas.openxmlformats.org/drawingml/2006/diagram" bwMode="auto">
          <a:xfrm>
            <a:off x="514350" y="1050898"/>
            <a:ext cx="8629650" cy="2381"/>
          </a:xfrm>
          <a:prstGeom prst="line">
            <a:avLst/>
          </a:prstGeom>
          <a:noFill/>
          <a:ln algn="ctr" cap="flat" cmpd="sng" w="9525">
            <a:gradFill flip="none" rotWithShape="1">
              <a:gsLst>
                <a:gs pos="0">
                  <a:schemeClr val="accent1">
                    <a:alpha val="0"/>
                  </a:schemeClr>
                </a:gs>
                <a:gs pos="17000">
                  <a:schemeClr val="accent1"/>
                </a:gs>
                <a:gs pos="100000">
                  <a:schemeClr val="accent1"/>
                </a:gs>
              </a:gsLst>
              <a:lin ang="0" scaled="1"/>
              <a:tileRect/>
            </a:gradFill>
            <a:prstDash val="solid"/>
            <a:round/>
            <a:headEnd len="med" type="none" w="med"/>
            <a:tailEnd len="med" type="none" w="med"/>
          </a:ln>
          <a:effectLst/>
        </p:spPr>
        <p:txBody xmlns:c="http://schemas.openxmlformats.org/drawingml/2006/chart" xmlns:pic="http://schemas.openxmlformats.org/drawingml/2006/picture" xmlns:dgm="http://schemas.openxmlformats.org/drawingml/2006/diagram">
          <a:bodyPr anchor="t" bIns="45720" compatLnSpc="1" lIns="91440" rIns="91440" tIns="45720" vert="horz" wrap="square"/>
          <a:lstStyle/>
          <a:p>
            <a:endParaRPr kumimoji="0" lang="en-US">
              <a:uFillTx/>
            </a:endParaRPr>
          </a:p>
        </p:txBody>
      </p:sp>
      <p:sp>
        <p:nvSpPr>
          <p:cNvPr xmlns:c="http://schemas.openxmlformats.org/drawingml/2006/chart" xmlns:pic="http://schemas.openxmlformats.org/drawingml/2006/picture" xmlns:dgm="http://schemas.openxmlformats.org/drawingml/2006/diagram" id="12" name="Straight Connector 11"/>
          <p:cNvSpPr xmlns:c="http://schemas.openxmlformats.org/drawingml/2006/chart" xmlns:pic="http://schemas.openxmlformats.org/drawingml/2006/picture" xmlns:dgm="http://schemas.openxmlformats.org/drawingml/2006/diagram">
            <a:spLocks noChangeShapeType="1"/>
          </p:cNvSpPr>
          <p:nvPr/>
        </p:nvSpPr>
        <p:spPr xmlns:c="http://schemas.openxmlformats.org/drawingml/2006/chart" xmlns:pic="http://schemas.openxmlformats.org/drawingml/2006/picture" xmlns:dgm="http://schemas.openxmlformats.org/drawingml/2006/diagram" bwMode="auto">
          <a:xfrm>
            <a:off x="514350" y="1057986"/>
            <a:ext cx="8629650" cy="2381"/>
          </a:xfrm>
          <a:prstGeom prst="line">
            <a:avLst/>
          </a:prstGeom>
          <a:noFill/>
          <a:ln algn="ctr" cap="flat" cmpd="sng" w="9525">
            <a:gradFill flip="none" rotWithShape="1">
              <a:gsLst>
                <a:gs pos="0">
                  <a:schemeClr val="accent1">
                    <a:alpha val="0"/>
                  </a:schemeClr>
                </a:gs>
                <a:gs pos="17000">
                  <a:schemeClr val="accent1"/>
                </a:gs>
                <a:gs pos="100000">
                  <a:schemeClr val="accent1"/>
                </a:gs>
              </a:gsLst>
              <a:lin ang="0" scaled="1"/>
              <a:tileRect/>
            </a:gradFill>
            <a:prstDash val="solid"/>
            <a:round/>
            <a:headEnd len="med" type="none" w="med"/>
            <a:tailEnd len="med" type="none" w="med"/>
          </a:ln>
          <a:effectLst/>
        </p:spPr>
        <p:txBody xmlns:c="http://schemas.openxmlformats.org/drawingml/2006/chart" xmlns:pic="http://schemas.openxmlformats.org/drawingml/2006/picture" xmlns:dgm="http://schemas.openxmlformats.org/drawingml/2006/diagram">
          <a:bodyPr anchor="t" bIns="45720" compatLnSpc="1" lIns="91440" rIns="91440" tIns="45720" vert="horz" wrap="square"/>
          <a:lstStyle/>
          <a:p>
            <a:endParaRPr kumimoji="0" lang="en-US">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txStyles>
    <p:titleStyle xmlns:c="http://schemas.openxmlformats.org/drawingml/2006/chart" xmlns:pic="http://schemas.openxmlformats.org/drawingml/2006/picture" xmlns:dgm="http://schemas.openxmlformats.org/drawingml/2006/diagram">
      <a:lvl1pPr algn="l" eaLnBrk="1" hangingPunct="1" latinLnBrk="0" rtl="0">
        <a:spcBef>
          <a:spcPct val="0"/>
        </a:spcBef>
        <a:buNone/>
        <a:defRPr baseline="0" cap="all" kern="1200" kumimoji="0" sz="3600">
          <a:solidFill>
            <a:schemeClr val="tx2"/>
          </a:solidFill>
          <a:effectLst>
            <a:reflection algn="bl" blurRad="12700" dir="5400000" endA="300" endPos="55000" rotWithShape="0" stA="48000" sy="-90000"/>
          </a:effectLst>
          <a:uFillTx/>
          <a:latin typeface="+mj-lt"/>
          <a:ea typeface="+mj-ea"/>
          <a:cs typeface="+mj-cs"/>
        </a:defRPr>
      </a:lvl1pPr>
    </p:titleStyle>
    <p:bodyStyle xmlns:c="http://schemas.openxmlformats.org/drawingml/2006/chart" xmlns:pic="http://schemas.openxmlformats.org/drawingml/2006/picture" xmlns:dgm="http://schemas.openxmlformats.org/drawingml/2006/diagram">
      <a:lvl1pPr algn="l" eaLnBrk="1" hangingPunct="1" indent="-342900" latinLnBrk="0" marL="342900" rtl="0">
        <a:spcBef>
          <a:spcPct val="20000"/>
        </a:spcBef>
        <a:buClr>
          <a:schemeClr val="accent1"/>
        </a:buClr>
        <a:buSzPct val="70000"/>
        <a:buFont typeface="Wingdings 2"/>
        <a:buChar char=""/>
        <a:defRPr kern="1200" kumimoji="0" sz="3200">
          <a:solidFill>
            <a:schemeClr val="tx2"/>
          </a:solidFill>
          <a:uFillTx/>
          <a:latin typeface="+mn-lt"/>
          <a:ea typeface="+mn-ea"/>
          <a:cs typeface="+mn-cs"/>
        </a:defRPr>
      </a:lvl1pPr>
      <a:lvl2pPr algn="l" eaLnBrk="1" hangingPunct="1" indent="-285750" latinLnBrk="0" marL="742950" rtl="0">
        <a:spcBef>
          <a:spcPct val="20000"/>
        </a:spcBef>
        <a:buClr>
          <a:schemeClr val="accent1"/>
        </a:buClr>
        <a:buSzPct val="70000"/>
        <a:buFont typeface="Wingdings 2"/>
        <a:buChar char=""/>
        <a:defRPr kern="1200" kumimoji="0" sz="2800">
          <a:solidFill>
            <a:schemeClr val="tx2"/>
          </a:solidFill>
          <a:uFillTx/>
          <a:latin typeface="+mn-lt"/>
          <a:ea typeface="+mn-ea"/>
          <a:cs typeface="+mn-cs"/>
        </a:defRPr>
      </a:lvl2pPr>
      <a:lvl3pPr algn="l" eaLnBrk="1" hangingPunct="1" indent="-228600" latinLnBrk="0" marL="1143000" rtl="0">
        <a:spcBef>
          <a:spcPct val="20000"/>
        </a:spcBef>
        <a:buClr>
          <a:schemeClr val="accent1"/>
        </a:buClr>
        <a:buSzPct val="70000"/>
        <a:buFont typeface="Wingdings 2"/>
        <a:buChar char=""/>
        <a:defRPr kern="1200" kumimoji="0" sz="2400">
          <a:solidFill>
            <a:schemeClr val="tx2"/>
          </a:solidFill>
          <a:uFillTx/>
          <a:latin typeface="+mn-lt"/>
          <a:ea typeface="+mn-ea"/>
          <a:cs typeface="+mn-cs"/>
        </a:defRPr>
      </a:lvl3pPr>
      <a:lvl4pPr algn="l" eaLnBrk="1" hangingPunct="1" indent="-228600" latinLnBrk="0" marL="1600200" rtl="0">
        <a:spcBef>
          <a:spcPct val="20000"/>
        </a:spcBef>
        <a:buClr>
          <a:schemeClr val="accent1"/>
        </a:buClr>
        <a:buSzPct val="70000"/>
        <a:buFont typeface="Wingdings 2"/>
        <a:buChar char=""/>
        <a:defRPr kern="1200" kumimoji="0" sz="2000">
          <a:solidFill>
            <a:schemeClr val="tx2"/>
          </a:solidFill>
          <a:uFillTx/>
          <a:latin typeface="+mn-lt"/>
          <a:ea typeface="+mn-ea"/>
          <a:cs typeface="+mn-cs"/>
        </a:defRPr>
      </a:lvl4pPr>
      <a:lvl5pPr algn="l" eaLnBrk="1" hangingPunct="1" indent="-228600" latinLnBrk="0" marL="2057400" rtl="0">
        <a:spcBef>
          <a:spcPct val="20000"/>
        </a:spcBef>
        <a:buClr>
          <a:schemeClr val="accent1"/>
        </a:buClr>
        <a:buSzPct val="60000"/>
        <a:buFont typeface="Wingdings 2"/>
        <a:buChar char=""/>
        <a:defRPr kern="1200" kumimoji="0" sz="1800">
          <a:solidFill>
            <a:schemeClr val="tx2"/>
          </a:solidFill>
          <a:uFillTx/>
          <a:latin typeface="+mn-lt"/>
          <a:ea typeface="+mn-ea"/>
          <a:cs typeface="+mn-cs"/>
        </a:defRPr>
      </a:lvl5pPr>
      <a:lvl6pPr algn="l" eaLnBrk="1" hangingPunct="1" indent="-228600" latinLnBrk="0" marL="2514600" rtl="0">
        <a:spcBef>
          <a:spcPct val="20000"/>
        </a:spcBef>
        <a:buClr>
          <a:schemeClr val="accent1"/>
        </a:buClr>
        <a:buSzPct val="60000"/>
        <a:buFont typeface="Wingdings 2"/>
        <a:buChar char=""/>
        <a:defRPr kern="1200" kumimoji="0" sz="1800">
          <a:solidFill>
            <a:schemeClr val="tx2"/>
          </a:solidFill>
          <a:uFillTx/>
          <a:latin typeface="+mn-lt"/>
          <a:ea typeface="+mn-ea"/>
          <a:cs typeface="+mn-cs"/>
        </a:defRPr>
      </a:lvl6pPr>
      <a:lvl7pPr algn="l" eaLnBrk="1" hangingPunct="1" indent="-228600" latinLnBrk="0" marL="2971800" rtl="0">
        <a:spcBef>
          <a:spcPct val="20000"/>
        </a:spcBef>
        <a:buClr>
          <a:schemeClr val="accent1"/>
        </a:buClr>
        <a:buSzPct val="60000"/>
        <a:buFont typeface="Wingdings 2"/>
        <a:buChar char=""/>
        <a:defRPr kern="1200" kumimoji="0" sz="1600">
          <a:solidFill>
            <a:schemeClr val="tx2"/>
          </a:solidFill>
          <a:uFillTx/>
          <a:latin typeface="+mn-lt"/>
          <a:ea typeface="+mn-ea"/>
          <a:cs typeface="+mn-cs"/>
        </a:defRPr>
      </a:lvl7pPr>
      <a:lvl8pPr algn="l" eaLnBrk="1" hangingPunct="1" indent="-228600" latinLnBrk="0" marL="3429000" rtl="0">
        <a:spcBef>
          <a:spcPct val="20000"/>
        </a:spcBef>
        <a:buClr>
          <a:schemeClr val="accent1"/>
        </a:buClr>
        <a:buSzPct val="60000"/>
        <a:buFont typeface="Wingdings 2"/>
        <a:buChar char=""/>
        <a:defRPr baseline="0" kern="1200" kumimoji="0" sz="1600">
          <a:solidFill>
            <a:schemeClr val="tx2"/>
          </a:solidFill>
          <a:uFillTx/>
          <a:latin typeface="+mn-lt"/>
          <a:ea typeface="+mn-ea"/>
          <a:cs typeface="+mn-cs"/>
        </a:defRPr>
      </a:lvl8pPr>
      <a:lvl9pPr algn="l" eaLnBrk="1" hangingPunct="1" indent="-228600" latinLnBrk="0" marL="3886200" rtl="0">
        <a:spcBef>
          <a:spcPct val="20000"/>
        </a:spcBef>
        <a:buClr>
          <a:schemeClr val="accent1"/>
        </a:buClr>
        <a:buSzPct val="60000"/>
        <a:buFont typeface="Wingdings 2"/>
        <a:buChar char=""/>
        <a:defRPr baseline="0" kern="1200" kumimoji="0" sz="1400">
          <a:solidFill>
            <a:schemeClr val="tx2"/>
          </a:solidFill>
          <a:uFillTx/>
          <a:latin typeface="+mn-lt"/>
          <a:ea typeface="+mn-ea"/>
          <a:cs typeface="+mn-cs"/>
        </a:defRPr>
      </a:lvl9pPr>
    </p:bodyStyle>
    <p:otherStyle xmlns:c="http://schemas.openxmlformats.org/drawingml/2006/chart" xmlns:pic="http://schemas.openxmlformats.org/drawingml/2006/picture" xmlns:dgm="http://schemas.openxmlformats.org/drawingml/2006/diagram">
      <a:lvl1pPr algn="l" eaLnBrk="1" hangingPunct="1" latinLnBrk="0" marL="0" rtl="0">
        <a:defRPr kern="1200" kumimoji="0">
          <a:solidFill>
            <a:schemeClr val="tx1"/>
          </a:solidFill>
          <a:uFillTx/>
          <a:latin typeface="+mn-lt"/>
          <a:ea typeface="+mn-ea"/>
          <a:cs typeface="+mn-cs"/>
        </a:defRPr>
      </a:lvl1pPr>
      <a:lvl2pPr algn="l" eaLnBrk="1" hangingPunct="1" latinLnBrk="0" marL="457200" rtl="0">
        <a:defRPr kern="1200" kumimoji="0">
          <a:solidFill>
            <a:schemeClr val="tx1"/>
          </a:solidFill>
          <a:uFillTx/>
          <a:latin typeface="+mn-lt"/>
          <a:ea typeface="+mn-ea"/>
          <a:cs typeface="+mn-cs"/>
        </a:defRPr>
      </a:lvl2pPr>
      <a:lvl3pPr algn="l" eaLnBrk="1" hangingPunct="1" latinLnBrk="0" marL="914400" rtl="0">
        <a:defRPr kern="1200" kumimoji="0">
          <a:solidFill>
            <a:schemeClr val="tx1"/>
          </a:solidFill>
          <a:uFillTx/>
          <a:latin typeface="+mn-lt"/>
          <a:ea typeface="+mn-ea"/>
          <a:cs typeface="+mn-cs"/>
        </a:defRPr>
      </a:lvl3pPr>
      <a:lvl4pPr algn="l" eaLnBrk="1" hangingPunct="1" latinLnBrk="0" marL="1371600" rtl="0">
        <a:defRPr kern="1200" kumimoji="0">
          <a:solidFill>
            <a:schemeClr val="tx1"/>
          </a:solidFill>
          <a:uFillTx/>
          <a:latin typeface="+mn-lt"/>
          <a:ea typeface="+mn-ea"/>
          <a:cs typeface="+mn-cs"/>
        </a:defRPr>
      </a:lvl4pPr>
      <a:lvl5pPr algn="l" eaLnBrk="1" hangingPunct="1" latinLnBrk="0" marL="1828800" rtl="0">
        <a:defRPr kern="1200" kumimoji="0">
          <a:solidFill>
            <a:schemeClr val="tx1"/>
          </a:solidFill>
          <a:uFillTx/>
          <a:latin typeface="+mn-lt"/>
          <a:ea typeface="+mn-ea"/>
          <a:cs typeface="+mn-cs"/>
        </a:defRPr>
      </a:lvl5pPr>
      <a:lvl6pPr algn="l" eaLnBrk="1" hangingPunct="1" latinLnBrk="0" marL="2286000" rtl="0">
        <a:defRPr kern="1200" kumimoji="0">
          <a:solidFill>
            <a:schemeClr val="tx1"/>
          </a:solidFill>
          <a:uFillTx/>
          <a:latin typeface="+mn-lt"/>
          <a:ea typeface="+mn-ea"/>
          <a:cs typeface="+mn-cs"/>
        </a:defRPr>
      </a:lvl6pPr>
      <a:lvl7pPr algn="l" eaLnBrk="1" hangingPunct="1" latinLnBrk="0" marL="2743200" rtl="0">
        <a:defRPr kern="1200" kumimoji="0">
          <a:solidFill>
            <a:schemeClr val="tx1"/>
          </a:solidFill>
          <a:uFillTx/>
          <a:latin typeface="+mn-lt"/>
          <a:ea typeface="+mn-ea"/>
          <a:cs typeface="+mn-cs"/>
        </a:defRPr>
      </a:lvl7pPr>
      <a:lvl8pPr algn="l" eaLnBrk="1" hangingPunct="1" latinLnBrk="0" marL="3200400" rtl="0">
        <a:defRPr kern="1200" kumimoji="0">
          <a:solidFill>
            <a:schemeClr val="tx1"/>
          </a:solidFill>
          <a:uFillTx/>
          <a:latin typeface="+mn-lt"/>
          <a:ea typeface="+mn-ea"/>
          <a:cs typeface="+mn-cs"/>
        </a:defRPr>
      </a:lvl8pPr>
      <a:lvl9pPr algn="l" eaLnBrk="1" hangingPunct="1" latinLnBrk="0" marL="3657600" rtl="0">
        <a:defRPr kern="1200" kumimoji="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3.jpe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7.xml" Type="http://schemas.openxmlformats.org/officeDocument/2006/relationships/slideLayout"></Relationship><Relationship Id="rId2"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 Type="http://schemas.openxmlformats.org/officeDocument/2006/relationships/hyperlink"></Relationship><Relationship Id="rId3" Target="../media/image6.jpe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7.xml" Type="http://schemas.openxmlformats.org/officeDocument/2006/relationships/slideLayout"></Relationship><Relationship Id="rId2"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 Type="http://schemas.openxmlformats.org/officeDocument/2006/relationships/hyperlink"></Relationship><Relationship Id="rId3" Target="../media/image6.jpe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7.png" Type="http://schemas.openxmlformats.org/officeDocument/2006/relationships/image"></Relationship><Relationship Id="rId3" Target="../media/image8.pn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14.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15.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16.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9.pn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18.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10.png" Type="http://schemas.openxmlformats.org/officeDocument/2006/relationships/image"></Relationship><Relationship Id="rId3" Target="../media/image11.png" Type="http://schemas.openxmlformats.org/officeDocument/2006/relationships/image"></Relationship><Relationship Id="rId4" Target="../media/image12.pn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7.xml" Type="http://schemas.openxmlformats.org/officeDocument/2006/relationships/slideLayout"></Relationship><Relationship Id="rId2"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 Type="http://schemas.openxmlformats.org/officeDocument/2006/relationships/hyperlink"></Relationship><Relationship Id="rId3" Target="../media/image6.jpe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20.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13.png" Type="http://schemas.openxmlformats.org/officeDocument/2006/relationships/image"></Relationship><Relationship Id="rId3" Target="../media/image14.png" Type="http://schemas.openxmlformats.org/officeDocument/2006/relationships/image"></Relationship><Relationship Id="rId4" Target="http://www.google.com.eg/url?sa=i&amp;rct=j&amp;q=&amp;esrc=s&amp;source=images&amp;cd=&amp;ved=0ahUKEwiZ7eP7zozTAhVGkRQKHY72B6YQjRwIBw&amp;url=http://www.fondations.net/luminous-phenomena-in-the-night-sky-at-a-glance/&amp;psig=AFQjCNGfXWYaSy6CRgsNyvysEo_DiY1O2Q&amp;ust=1491457594048883" TargetMode="External" Type="http://schemas.openxmlformats.org/officeDocument/2006/relationships/hyperlink"></Relationship><Relationship Id="rId5" Target="../media/image15.jpeg" Type="http://schemas.openxmlformats.org/officeDocument/2006/relationships/image"></Relationship><Relationship Id="rId6" Target="../media/image16.pn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22.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3.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4.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5.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6.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5.pn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8.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9.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Resistance vessels Page1" id="5"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b="44943" l="29214" r="12691" t="10112"/>
          <a:stretch>
            <a:fillRect/>
          </a:stretch>
        </p:blipFill>
        <p:spPr xmlns:c="http://schemas.openxmlformats.org/drawingml/2006/chart" xmlns:pic="http://schemas.openxmlformats.org/drawingml/2006/picture" xmlns:dgm="http://schemas.openxmlformats.org/drawingml/2006/diagram">
          <a:xfrm>
            <a:off x="5486400" y="914400"/>
            <a:ext cx="3505200" cy="5638800"/>
          </a:xfrm>
          <a:prstGeom prst="rect">
            <a:avLst/>
          </a:prstGeom>
          <a:noFill/>
          <a:ln>
            <a:solidFill>
              <a:schemeClr val="accent1"/>
            </a:solidFill>
          </a:ln>
        </p:spPr>
      </p:pic>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762000"/>
            <a:ext cx="4343400" cy="584775"/>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3200">
                <a:uFillTx/>
                <a:latin charset="0" pitchFamily="82" typeface="Algerian"/>
              </a:rPr>
              <a:t>Antianginal</a:t>
            </a:r>
            <a:r>
              <a:rPr dirty="0" lang="en-US" smtClean="0" sz="3200">
                <a:uFillTx/>
                <a:latin charset="0" pitchFamily="82" typeface="Algerian"/>
              </a:rPr>
              <a:t> Drugs</a:t>
            </a:r>
            <a:endParaRPr dirty="0" lang="en-US" sz="3200">
              <a:uFillTx/>
              <a:latin charset="0" pitchFamily="82" typeface="Algerian"/>
            </a:endParaRPr>
          </a:p>
        </p:txBody>
      </p:sp>
      <p:sp>
        <p:nvSpPr>
          <p:cNvPr xmlns:c="http://schemas.openxmlformats.org/drawingml/2006/chart" xmlns:pic="http://schemas.openxmlformats.org/drawingml/2006/picture" xmlns:dgm="http://schemas.openxmlformats.org/drawingml/2006/diagram" id="7" name="TextBox 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600200"/>
            <a:ext cx="4343400" cy="584775"/>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3200">
                <a:uFillTx/>
                <a:latin charset="0" pitchFamily="82" typeface="Algerian"/>
              </a:rPr>
              <a:t>Learning outcomes</a:t>
            </a:r>
            <a:endParaRPr dirty="0" lang="en-US" sz="3200">
              <a:uFillTx/>
              <a:latin charset="0" pitchFamily="82" typeface="Algerian"/>
            </a:endParaRPr>
          </a:p>
        </p:txBody>
      </p:sp>
      <p:sp>
        <p:nvSpPr>
          <p:cNvPr xmlns:c="http://schemas.openxmlformats.org/drawingml/2006/chart" xmlns:pic="http://schemas.openxmlformats.org/drawingml/2006/picture" xmlns:dgm="http://schemas.openxmlformats.org/drawingml/2006/diagram" id="8" name="TextBox 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52400" y="2590800"/>
            <a:ext cx="5105400" cy="822276"/>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274320">
              <a:lnSpc>
                <a:spcPts val="3000"/>
              </a:lnSpc>
            </a:pPr>
            <a:r>
              <a:rPr b="1" dirty="0" lang="en-US" smtClean="0" sz="2000">
                <a:uFillTx/>
                <a:latin charset="0" pitchFamily="34" typeface="Arial Narrow"/>
              </a:rPr>
              <a:t>Recognize variables contributing to a balanced myocardial supply versus demand</a:t>
            </a:r>
          </a:p>
        </p:txBody>
      </p:sp>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52400" y="3810000"/>
            <a:ext cx="5257800" cy="1218282"/>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274320">
              <a:lnSpc>
                <a:spcPts val="3000"/>
              </a:lnSpc>
            </a:pPr>
            <a:r>
              <a:rPr b="1" dirty="0" lang="en-US" smtClean="0" sz="2000">
                <a:uFillTx/>
                <a:latin charset="0" pitchFamily="34" typeface="Arial Narrow"/>
              </a:rPr>
              <a:t>Expand on the drugs used to alleviate acute </a:t>
            </a:r>
            <a:r>
              <a:rPr b="1" dirty="0" err="1" lang="en-US" smtClean="0" sz="2000">
                <a:uFillTx/>
                <a:latin charset="0" pitchFamily="34" typeface="Arial Narrow"/>
              </a:rPr>
              <a:t>anginal</a:t>
            </a:r>
            <a:r>
              <a:rPr b="1" dirty="0" lang="en-US" smtClean="0" sz="2000">
                <a:uFillTx/>
                <a:latin charset="0" pitchFamily="34" typeface="Arial Narrow"/>
              </a:rPr>
              <a:t> attacks versus those meant for prophylaxis &amp; improvement of survival </a:t>
            </a:r>
          </a:p>
        </p:txBody>
      </p:sp>
      <p:sp>
        <p:nvSpPr>
          <p:cNvPr xmlns:c="http://schemas.openxmlformats.org/drawingml/2006/chart" xmlns:pic="http://schemas.openxmlformats.org/drawingml/2006/picture" xmlns:dgm="http://schemas.openxmlformats.org/drawingml/2006/diagram" id="11" name="TextBox 1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52400" y="5334000"/>
            <a:ext cx="5257800" cy="1246495"/>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274320">
              <a:lnSpc>
                <a:spcPts val="3000"/>
              </a:lnSpc>
            </a:pPr>
            <a:r>
              <a:rPr b="1" dirty="0" lang="en-US" smtClean="0" sz="2000">
                <a:uFillTx/>
                <a:latin charset="0" pitchFamily="34" typeface="Arial Narrow"/>
              </a:rPr>
              <a:t>Detail the pharmacology of nitrates, other vasodilators, and other drugs used as </a:t>
            </a:r>
            <a:r>
              <a:rPr b="1" dirty="0" err="1" lang="en-US" smtClean="0" sz="2000">
                <a:uFillTx/>
                <a:latin charset="0" pitchFamily="34" typeface="Arial Narrow"/>
              </a:rPr>
              <a:t>antianginal</a:t>
            </a:r>
            <a:r>
              <a:rPr b="1" dirty="0" lang="en-US" smtClean="0" sz="2000">
                <a:uFillTx/>
                <a:latin charset="0" pitchFamily="34" typeface="Arial Narrow"/>
              </a:rPr>
              <a:t> therapy </a:t>
            </a: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blinds(horizontal)" transition="in">
                                      <p:cBhvr>
                                        <p:cTn dur="5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9"/>
                                        </p:tgtEl>
                                        <p:attrNameLst>
                                          <p:attrName>style.visibility</p:attrName>
                                        </p:attrNameLst>
                                      </p:cBhvr>
                                      <p:to>
                                        <p:strVal val="visible"/>
                                      </p:to>
                                    </p:set>
                                    <p:animEffect filter="blinds(horizontal)" transition="in">
                                      <p:cBhvr>
                                        <p:cTn dur="500" id="12"/>
                                        <p:tgtEl>
                                          <p:spTgt spid="9"/>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 presetSubtype="10">
                                  <p:stCondLst>
                                    <p:cond delay="0"/>
                                  </p:stCondLst>
                                  <p:childTnLst>
                                    <p:set>
                                      <p:cBhvr>
                                        <p:cTn dur="1" fill="hold" id="16">
                                          <p:stCondLst>
                                            <p:cond delay="0"/>
                                          </p:stCondLst>
                                        </p:cTn>
                                        <p:tgtEl>
                                          <p:spTgt spid="11"/>
                                        </p:tgtEl>
                                        <p:attrNameLst>
                                          <p:attrName>style.visibility</p:attrName>
                                        </p:attrNameLst>
                                      </p:cBhvr>
                                      <p:to>
                                        <p:strVal val="visible"/>
                                      </p:to>
                                    </p:set>
                                    <p:animEffect filter="blinds(horizontal)"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8"/>
      <p:bldP advAuto="4294967295" animBg="1" grpId="0" spid="9"/>
      <p:bldP advAuto="4294967295" animBg="1" grpId="0" spid="11"/>
    </p:bld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3200">
                <a:uFillTx/>
              </a:rPr>
              <a:t>Which </a:t>
            </a:r>
            <a:r>
              <a:rPr dirty="0" err="1" lang="en-US" smtClean="0" sz="3200">
                <a:uFillTx/>
              </a:rPr>
              <a:t>antianginal</a:t>
            </a:r>
            <a:r>
              <a:rPr dirty="0" lang="en-US" smtClean="0" sz="3200">
                <a:uFillTx/>
              </a:rPr>
              <a:t> drug is the best choice for the case of </a:t>
            </a:r>
            <a:r>
              <a:rPr dirty="0" err="1" lang="en-US" smtClean="0" sz="3200">
                <a:uFillTx/>
              </a:rPr>
              <a:t>Helmi</a:t>
            </a:r>
            <a:r>
              <a:rPr dirty="0" lang="en-US" smtClean="0" sz="3200">
                <a:uFillTx/>
              </a:rPr>
              <a:t>? And Why? </a:t>
            </a:r>
            <a:endParaRPr dirty="0" lang="en-US" sz="3200">
              <a:uFillTx/>
              <a:latin charset="0" pitchFamily="82" typeface="Algerian"/>
            </a:endParaRPr>
          </a:p>
        </p:txBody>
      </p:sp>
      <p:pic>
        <p:nvPicPr>
          <p:cNvPr xmlns:c="http://schemas.openxmlformats.org/drawingml/2006/chart" xmlns:pic="http://schemas.openxmlformats.org/drawingml/2006/picture" xmlns:dgm="http://schemas.openxmlformats.org/drawingml/2006/diagram" descr="http://exchanges.wiley.com/blog/wp-content/uploads/2013/06/stethoscope.jpg" id="15362" name="Picture 2">
            <a:hlinkClick r:id="rId2"/>
          </p:cNvPr>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6019800" y="762000"/>
            <a:ext cx="2590800" cy="1371600"/>
          </a:xfrm>
          <a:prstGeom prst="rect">
            <a:avLst/>
          </a:prstGeom>
          <a:noFill/>
        </p:spPr>
      </p:pic>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3200">
                <a:uFillTx/>
                <a:latin charset="0" pitchFamily="82" typeface="Algerian"/>
              </a:rPr>
              <a:t>Minicase</a:t>
            </a:r>
            <a:endParaRPr dirty="0" lang="en-US" sz="3200">
              <a:uFillTx/>
              <a:latin charset="0" pitchFamily="82" typeface="Algerian"/>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lvl="0"/>
            <a:r>
              <a:rPr dirty="0" lang="en-US" smtClean="0" sz="3200">
                <a:uFillTx/>
              </a:rPr>
              <a:t>If </a:t>
            </a:r>
            <a:r>
              <a:rPr dirty="0" err="1" lang="en-US" smtClean="0" sz="3200">
                <a:uFillTx/>
              </a:rPr>
              <a:t>Helmi</a:t>
            </a:r>
            <a:r>
              <a:rPr dirty="0" lang="en-US" smtClean="0" sz="3200">
                <a:uFillTx/>
              </a:rPr>
              <a:t> does not respond to </a:t>
            </a:r>
            <a:r>
              <a:rPr dirty="0" err="1" lang="en-US" smtClean="0" sz="3200">
                <a:uFillTx/>
              </a:rPr>
              <a:t>monotherapy</a:t>
            </a:r>
            <a:r>
              <a:rPr dirty="0" lang="en-US" smtClean="0" sz="3200">
                <a:uFillTx/>
              </a:rPr>
              <a:t>, what other drug should be added to his regimen?</a:t>
            </a:r>
            <a:endParaRPr dirty="0" lang="en-US" sz="3200">
              <a:uFillTx/>
            </a:endParaRPr>
          </a:p>
        </p:txBody>
      </p:sp>
      <p:pic>
        <p:nvPicPr>
          <p:cNvPr xmlns:c="http://schemas.openxmlformats.org/drawingml/2006/chart" xmlns:pic="http://schemas.openxmlformats.org/drawingml/2006/picture" xmlns:dgm="http://schemas.openxmlformats.org/drawingml/2006/diagram" descr="http://exchanges.wiley.com/blog/wp-content/uploads/2013/06/stethoscope.jpg" id="15362" name="Picture 2">
            <a:hlinkClick r:id="rId2"/>
          </p:cNvPr>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6019800" y="762000"/>
            <a:ext cx="2590800" cy="1371600"/>
          </a:xfrm>
          <a:prstGeom prst="rect">
            <a:avLst/>
          </a:prstGeom>
          <a:noFill/>
        </p:spPr>
      </p:pic>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3200">
                <a:uFillTx/>
                <a:latin charset="0" pitchFamily="82" typeface="Algerian"/>
              </a:rPr>
              <a:t>Minicase</a:t>
            </a:r>
            <a:endParaRPr dirty="0" lang="en-US" sz="3200">
              <a:uFillTx/>
              <a:latin charset="0" pitchFamily="82" typeface="Algerian"/>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Potassium channel </a:t>
            </a:r>
            <a:r>
              <a:rPr dirty="0" err="1" lang="en-US" smtClean="0" sz="2800">
                <a:uFillTx/>
                <a:latin charset="-79" pitchFamily="2" typeface="Aharoni"/>
                <a:cs charset="-79" pitchFamily="2" typeface="Aharoni"/>
              </a:rPr>
              <a:t>openners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2819400"/>
            <a:ext cx="2438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Mechanism</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17526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2800">
                <a:uFillTx/>
                <a:latin charset="-79" pitchFamily="2" typeface="Aharoni"/>
                <a:cs charset="-79" pitchFamily="2" typeface="Aharoni"/>
              </a:rPr>
              <a:t>Nicorandil</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04800" y="4572000"/>
            <a:ext cx="4267200" cy="2246769"/>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lvl="0">
              <a:lnSpc>
                <a:spcPts val="2400"/>
              </a:lnSpc>
            </a:pPr>
            <a:r>
              <a:rPr b="1" dirty="0" lang="en-US" smtClean="0" sz="2800">
                <a:uFillTx/>
                <a:latin charset="0" pitchFamily="34" typeface="Arial Narrow"/>
              </a:rPr>
              <a:t>It has dual mechanism of action;</a:t>
            </a:r>
          </a:p>
          <a:p>
            <a:pPr lvl="0">
              <a:lnSpc>
                <a:spcPts val="2400"/>
              </a:lnSpc>
            </a:pPr>
            <a:r>
              <a:rPr b="1" dirty="0" lang="en-US" smtClean="0" sz="2800">
                <a:uFillTx/>
                <a:latin charset="0" pitchFamily="34" typeface="Arial Narrow"/>
              </a:rPr>
              <a:t>1. Opens K</a:t>
            </a:r>
            <a:r>
              <a:rPr b="1" baseline="-25000" dirty="0" lang="en-US" smtClean="0" sz="2800">
                <a:uFillTx/>
                <a:latin charset="0" pitchFamily="34" typeface="Arial Narrow"/>
              </a:rPr>
              <a:t>ATP</a:t>
            </a:r>
            <a:r>
              <a:rPr b="1" dirty="0" lang="en-US" smtClean="0" sz="2800">
                <a:uFillTx/>
                <a:latin charset="0" pitchFamily="34" typeface="Arial Narrow"/>
              </a:rPr>
              <a:t> channels (&gt; arteriolar dilator) </a:t>
            </a:r>
          </a:p>
          <a:p>
            <a:pPr lvl="0">
              <a:lnSpc>
                <a:spcPts val="2400"/>
              </a:lnSpc>
            </a:pPr>
            <a:r>
              <a:rPr b="1" dirty="0" lang="en-US" smtClean="0" sz="2800">
                <a:uFillTx/>
                <a:latin charset="0" pitchFamily="34" typeface="Arial Narrow"/>
              </a:rPr>
              <a:t>2. NO </a:t>
            </a:r>
            <a:r>
              <a:rPr b="1" dirty="0" err="1" lang="en-US" smtClean="0" sz="2800">
                <a:uFillTx/>
                <a:latin charset="0" pitchFamily="34" typeface="Arial Narrow"/>
              </a:rPr>
              <a:t>donner</a:t>
            </a:r>
            <a:r>
              <a:rPr b="1" dirty="0" lang="en-US" smtClean="0" sz="2800">
                <a:uFillTx/>
                <a:latin charset="0" pitchFamily="34" typeface="Arial Narrow"/>
              </a:rPr>
              <a:t> as it has a nitrate moiety (&gt; </a:t>
            </a:r>
            <a:r>
              <a:rPr b="1" dirty="0" err="1" lang="en-US" smtClean="0" sz="2800">
                <a:uFillTx/>
                <a:latin charset="0" pitchFamily="34" typeface="Arial Narrow"/>
              </a:rPr>
              <a:t>venular</a:t>
            </a:r>
            <a:r>
              <a:rPr b="1" dirty="0" lang="en-US" smtClean="0" sz="2800">
                <a:uFillTx/>
                <a:latin charset="0" pitchFamily="34" typeface="Arial Narrow"/>
              </a:rPr>
              <a:t> dilator</a:t>
            </a:r>
            <a:endParaRPr dirty="0" lang="en-US" sz="2800">
              <a:uFillTx/>
              <a:latin charset="-79" pitchFamily="2" typeface="Aharoni"/>
              <a:cs charset="-79" pitchFamily="2" typeface="Aharoni"/>
            </a:endParaRPr>
          </a:p>
        </p:txBody>
      </p:sp>
      <p:grpSp>
        <p:nvGrpSpPr>
          <p:cNvPr xmlns:c="http://schemas.openxmlformats.org/drawingml/2006/chart" xmlns:pic="http://schemas.openxmlformats.org/drawingml/2006/picture" xmlns:dgm="http://schemas.openxmlformats.org/drawingml/2006/diagram" id="7" name="Group 4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4648200" y="4114800"/>
            <a:ext cx="4267200" cy="2590800"/>
            <a:chOff x="152400" y="3352800"/>
            <a:chExt cx="4800600" cy="3276600"/>
          </a:xfrm>
        </p:grpSpPr>
        <p:grpSp>
          <p:nvGrpSpPr>
            <p:cNvPr xmlns:c="http://schemas.openxmlformats.org/drawingml/2006/chart" xmlns:pic="http://schemas.openxmlformats.org/drawingml/2006/picture" xmlns:dgm="http://schemas.openxmlformats.org/drawingml/2006/diagram" id="8" name="Group 3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52400" y="3352800"/>
              <a:ext cx="4800600" cy="3276600"/>
              <a:chOff x="152400" y="3352800"/>
              <a:chExt cx="4800600" cy="3276600"/>
            </a:xfrm>
          </p:grpSpPr>
          <p:pic>
            <p:nvPicPr>
              <p:cNvPr xmlns:c="http://schemas.openxmlformats.org/drawingml/2006/chart" xmlns:pic="http://schemas.openxmlformats.org/drawingml/2006/picture" xmlns:dgm="http://schemas.openxmlformats.org/drawingml/2006/diagram" descr="C:\Users\Administrator\Pictures\K channel.png" id="10" name="Picture 5"/>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b="2222" r="5408" t="4444"/>
              <a:stretch>
                <a:fillRect/>
              </a:stretch>
            </p:blipFill>
            <p:spPr xmlns:c="http://schemas.openxmlformats.org/drawingml/2006/chart" xmlns:pic="http://schemas.openxmlformats.org/drawingml/2006/picture" xmlns:dgm="http://schemas.openxmlformats.org/drawingml/2006/diagram" bwMode="auto">
              <a:xfrm>
                <a:off x="152400" y="3352800"/>
                <a:ext cx="4800600" cy="3276600"/>
              </a:xfrm>
              <a:prstGeom prst="rect">
                <a:avLst/>
              </a:prstGeom>
              <a:noFill/>
            </p:spPr>
          </p:pic>
          <p:sp>
            <p:nvSpPr>
              <p:cNvPr xmlns:c="http://schemas.openxmlformats.org/drawingml/2006/chart" xmlns:pic="http://schemas.openxmlformats.org/drawingml/2006/picture" xmlns:dgm="http://schemas.openxmlformats.org/drawingml/2006/diagram" id="11" name="TextBox 1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107842" y="3657600"/>
                <a:ext cx="609600" cy="369332"/>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dirty="0" lang="en-US" smtClean="0">
                    <a:uFillTx/>
                    <a:latin charset="0" pitchFamily="18" typeface="Bernard MT Condensed"/>
                  </a:rPr>
                  <a:t>L</a:t>
                </a:r>
                <a:endParaRPr dirty="0" lang="en-US">
                  <a:uFillTx/>
                  <a:latin charset="0" pitchFamily="18" typeface="Bernard MT Condensed"/>
                </a:endParaRPr>
              </a:p>
            </p:txBody>
          </p:sp>
        </p:grpSp>
        <p:cxnSp>
          <p:nvCxnSpPr>
            <p:cNvPr xmlns:c="http://schemas.openxmlformats.org/drawingml/2006/chart" xmlns:pic="http://schemas.openxmlformats.org/drawingml/2006/picture" xmlns:dgm="http://schemas.openxmlformats.org/drawingml/2006/diagram" id="9" name="Straight Arrow Connector 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rot="10800000">
              <a:off x="2591874" y="5461716"/>
              <a:ext cx="381000" cy="1588"/>
            </a:xfrm>
            <a:prstGeom prst="straightConnector1">
              <a:avLst/>
            </a:prstGeom>
            <a:ln w="57150">
              <a:solidFill>
                <a:srgbClr val="FF0000"/>
              </a:solidFill>
              <a:tailEnd type="arrow"/>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grpSp>
      <p:pic>
        <p:nvPicPr>
          <p:cNvPr xmlns:c="http://schemas.openxmlformats.org/drawingml/2006/chart" xmlns:pic="http://schemas.openxmlformats.org/drawingml/2006/picture" xmlns:dgm="http://schemas.openxmlformats.org/drawingml/2006/diagram"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2971800" y="1524000"/>
            <a:ext cx="6019800" cy="2362200"/>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blinds(horizontal)" transition="in">
                                      <p:cBhvr>
                                        <p:cTn dur="500" id="7"/>
                                        <p:tgtEl>
                                          <p:spTgt spid="4"/>
                                        </p:tgtEl>
                                      </p:cBhvr>
                                    </p:animEffect>
                                  </p:childTnLst>
                                </p:cTn>
                              </p:par>
                              <p:par>
                                <p:cTn fill="hold" id="8" nodeType="withEffect" presetClass="entr" presetID="25" presetSubtype="0">
                                  <p:stCondLst>
                                    <p:cond delay="0"/>
                                  </p:stCondLst>
                                  <p:childTnLst>
                                    <p:set>
                                      <p:cBhvr>
                                        <p:cTn dur="1" fill="hold" id="9">
                                          <p:stCondLst>
                                            <p:cond delay="0"/>
                                          </p:stCondLst>
                                        </p:cTn>
                                        <p:tgtEl>
                                          <p:spTgt spid="1026"/>
                                        </p:tgtEl>
                                        <p:attrNameLst>
                                          <p:attrName>style.visibility</p:attrName>
                                        </p:attrNameLst>
                                      </p:cBhvr>
                                      <p:to>
                                        <p:strVal val="visible"/>
                                      </p:to>
                                    </p:set>
                                    <p:anim calcmode="lin" valueType="num">
                                      <p:cBhvr>
                                        <p:cTn decel="50000" dur="500" fill="hold" id="10">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decel="50000" dur="500" fill="hold" id="11">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accel="50000" dur="500" fill="hold" id="12">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dur="1000" fill="hold" id="13"/>
                                        <p:tgtEl>
                                          <p:spTgt spid="1026"/>
                                        </p:tgtEl>
                                        <p:attrNameLst>
                                          <p:attrName>ppt_h</p:attrName>
                                        </p:attrNameLst>
                                      </p:cBhvr>
                                      <p:tavLst>
                                        <p:tav tm="0">
                                          <p:val>
                                            <p:strVal val="#ppt_h"/>
                                          </p:val>
                                        </p:tav>
                                        <p:tav tm="100000">
                                          <p:val>
                                            <p:strVal val="#ppt_h"/>
                                          </p:val>
                                        </p:tav>
                                      </p:tavLst>
                                    </p:anim>
                                    <p:anim calcmode="lin" valueType="num">
                                      <p:cBhvr>
                                        <p:cTn decel="50000" dur="500" fill="hold" id="14">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decel="50000" dur="500" fill="hold" id="15">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accel="50000" dur="500" fill="hold" id="16">
                                          <p:stCondLst>
                                            <p:cond delay="500"/>
                                          </p:stCondLst>
                                        </p:cTn>
                                        <p:tgtEl>
                                          <p:spTgt spid="1026"/>
                                        </p:tgtEl>
                                        <p:attrNameLst>
                                          <p:attrName>ppt_y</p:attrName>
                                        </p:attrNameLst>
                                      </p:cBhvr>
                                      <p:tavLst>
                                        <p:tav tm="0">
                                          <p:val>
                                            <p:strVal val="#ppt_y+.1"/>
                                          </p:val>
                                        </p:tav>
                                        <p:tav tm="100000">
                                          <p:val>
                                            <p:strVal val="#ppt_y"/>
                                          </p:val>
                                        </p:tav>
                                      </p:tavLst>
                                    </p:anim>
                                    <p:animEffect filter="fade" transition="in">
                                      <p:cBhvr>
                                        <p:cTn decel="50000" dur="1000" id="17">
                                          <p:stCondLst>
                                            <p:cond delay="0"/>
                                          </p:stCondLst>
                                        </p:cTn>
                                        <p:tgtEl>
                                          <p:spTgt spid="1026"/>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3" presetSubtype="10">
                                  <p:stCondLst>
                                    <p:cond delay="0"/>
                                  </p:stCondLst>
                                  <p:childTnLst>
                                    <p:set>
                                      <p:cBhvr>
                                        <p:cTn dur="1" fill="hold" id="21">
                                          <p:stCondLst>
                                            <p:cond delay="0"/>
                                          </p:stCondLst>
                                        </p:cTn>
                                        <p:tgtEl>
                                          <p:spTgt spid="3"/>
                                        </p:tgtEl>
                                        <p:attrNameLst>
                                          <p:attrName>style.visibility</p:attrName>
                                        </p:attrNameLst>
                                      </p:cBhvr>
                                      <p:to>
                                        <p:strVal val="visible"/>
                                      </p:to>
                                    </p:set>
                                    <p:animEffect filter="blinds(horizontal)" transition="in">
                                      <p:cBhvr>
                                        <p:cTn dur="500" id="22"/>
                                        <p:tgtEl>
                                          <p:spTgt spid="3"/>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3" presetSubtype="10">
                                  <p:stCondLst>
                                    <p:cond delay="0"/>
                                  </p:stCondLst>
                                  <p:childTnLst>
                                    <p:set>
                                      <p:cBhvr>
                                        <p:cTn dur="1" fill="hold" id="26">
                                          <p:stCondLst>
                                            <p:cond delay="0"/>
                                          </p:stCondLst>
                                        </p:cTn>
                                        <p:tgtEl>
                                          <p:spTgt spid="5"/>
                                        </p:tgtEl>
                                        <p:attrNameLst>
                                          <p:attrName>style.visibility</p:attrName>
                                        </p:attrNameLst>
                                      </p:cBhvr>
                                      <p:to>
                                        <p:strVal val="visible"/>
                                      </p:to>
                                    </p:set>
                                    <p:animEffect filter="blinds(horizontal)" transition="in">
                                      <p:cBhvr>
                                        <p:cTn dur="500" id="27"/>
                                        <p:tgtEl>
                                          <p:spTgt spid="5"/>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3" presetSubtype="10">
                                  <p:stCondLst>
                                    <p:cond delay="0"/>
                                  </p:stCondLst>
                                  <p:childTnLst>
                                    <p:set>
                                      <p:cBhvr>
                                        <p:cTn dur="1" fill="hold" id="31">
                                          <p:stCondLst>
                                            <p:cond delay="0"/>
                                          </p:stCondLst>
                                        </p:cTn>
                                        <p:tgtEl>
                                          <p:spTgt spid="7"/>
                                        </p:tgtEl>
                                        <p:attrNameLst>
                                          <p:attrName>style.visibility</p:attrName>
                                        </p:attrNameLst>
                                      </p:cBhvr>
                                      <p:to>
                                        <p:strVal val="visible"/>
                                      </p:to>
                                    </p:set>
                                    <p:animEffect filter="blinds(horizontal)" transition="in">
                                      <p:cBhvr>
                                        <p:cTn dur="500" id="3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3"/>
      <p:bldP advAuto="4294967295" animBg="1" grpId="0" spid="4"/>
      <p:bldP advAuto="4294967295" animBg="1" grpId="0" spid="5"/>
    </p:bld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2800">
                <a:uFillTx/>
                <a:latin charset="-79" pitchFamily="2" typeface="Aharoni"/>
                <a:cs charset="-79" pitchFamily="2" typeface="Aharoni"/>
              </a:rPr>
              <a:t>Pharmacodynamic</a:t>
            </a:r>
            <a:r>
              <a:rPr dirty="0" lang="en-US" smtClean="0" sz="2800">
                <a:uFillTx/>
                <a:latin charset="-79" pitchFamily="2" typeface="Aharoni"/>
                <a:cs charset="-79" pitchFamily="2" typeface="Aharoni"/>
              </a:rPr>
              <a:t> Effects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16002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FFC000"/>
                </a:solidFill>
                <a:uFillTx/>
                <a:latin charset="-79" pitchFamily="2" typeface="Aharoni"/>
                <a:cs charset="-79" pitchFamily="2" typeface="Aharoni"/>
              </a:rPr>
              <a:t>As K channel </a:t>
            </a:r>
            <a:r>
              <a:rPr dirty="0" err="1" lang="en-US" smtClean="0" sz="2800">
                <a:solidFill>
                  <a:srgbClr val="FFC000"/>
                </a:solidFill>
                <a:uFillTx/>
                <a:latin charset="-79" pitchFamily="2" typeface="Aharoni"/>
                <a:cs charset="-79" pitchFamily="2" typeface="Aharoni"/>
              </a:rPr>
              <a:t>openner</a:t>
            </a:r>
            <a:endParaRPr dirty="0" lang="en-US" sz="2800">
              <a:solidFill>
                <a:srgbClr val="FFC000"/>
              </a:solidFill>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25146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pc="-30" sz="2800">
                <a:uFillTx/>
                <a:latin charset="0" pitchFamily="34" typeface="Arial Narrow"/>
                <a:sym typeface="Wingdings 3"/>
              </a:rPr>
              <a:t>On vascular smooth muscles opening of K channels </a:t>
            </a:r>
            <a:r>
              <a:rPr b="1" dirty="0" err="1" lang="en-US" smtClean="0" spc="-30" sz="2800">
                <a:uFillTx/>
                <a:latin charset="0" pitchFamily="34" typeface="Arial Narrow"/>
                <a:sym typeface="Wingdings 3"/>
              </a:rPr>
              <a:t>hyperpolarization</a:t>
            </a:r>
            <a:r>
              <a:rPr b="1" dirty="0" lang="en-US" smtClean="0" spc="-30" sz="2800">
                <a:uFillTx/>
                <a:latin charset="0" pitchFamily="34" typeface="Arial Narrow"/>
                <a:sym typeface="Wingdings 3"/>
              </a:rPr>
              <a:t>  vasodilatation </a:t>
            </a:r>
            <a:endParaRPr b="1" dirty="0" lang="en-US" spc="-30" sz="2800">
              <a:uFillTx/>
              <a:latin charset="0" pitchFamily="34" typeface="Arial Narrow"/>
              <a:sym typeface="Wingdings 3"/>
            </a:endParaRPr>
          </a:p>
        </p:txBody>
      </p:sp>
      <p:sp>
        <p:nvSpPr>
          <p:cNvPr xmlns:c="http://schemas.openxmlformats.org/drawingml/2006/chart" xmlns:pic="http://schemas.openxmlformats.org/drawingml/2006/picture" xmlns:dgm="http://schemas.openxmlformats.org/drawingml/2006/diagram" id="7" name="TextBox 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38100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pc="-30" sz="2800">
                <a:uFillTx/>
                <a:latin charset="0" pitchFamily="34" typeface="Arial Narrow"/>
                <a:sym typeface="Wingdings 3"/>
              </a:rPr>
              <a:t>On </a:t>
            </a:r>
            <a:r>
              <a:rPr b="1" dirty="0" err="1" lang="en-US" smtClean="0" spc="-30" sz="2800">
                <a:uFillTx/>
                <a:latin charset="0" pitchFamily="34" typeface="Arial Narrow"/>
                <a:sym typeface="Wingdings 3"/>
              </a:rPr>
              <a:t>cardiomyocytes</a:t>
            </a:r>
            <a:r>
              <a:rPr b="1" dirty="0" lang="en-US" smtClean="0" spc="-30" sz="2800">
                <a:uFillTx/>
                <a:latin charset="0" pitchFamily="34" typeface="Arial Narrow"/>
                <a:sym typeface="Wingdings 3"/>
              </a:rPr>
              <a:t> opening of K channels </a:t>
            </a:r>
            <a:r>
              <a:rPr b="1" dirty="0" err="1" lang="en-US" smtClean="0" spc="-30" sz="2800">
                <a:uFillTx/>
                <a:latin charset="0" pitchFamily="34" typeface="Arial Narrow"/>
                <a:sym typeface="Wingdings 3"/>
              </a:rPr>
              <a:t>repolarization</a:t>
            </a:r>
            <a:r>
              <a:rPr b="1" dirty="0" lang="en-US" smtClean="0" spc="-30" sz="2800">
                <a:uFillTx/>
                <a:latin charset="0" pitchFamily="34" typeface="Arial Narrow"/>
                <a:sym typeface="Wingdings 3"/>
              </a:rPr>
              <a:t>  cardiac work</a:t>
            </a:r>
            <a:endParaRPr b="1" dirty="0" lang="en-US" spc="-30" sz="2800">
              <a:uFillTx/>
              <a:latin charset="0" pitchFamily="34" typeface="Arial Narrow"/>
              <a:sym typeface="Wingdings 3"/>
            </a:endParaRPr>
          </a:p>
        </p:txBody>
      </p:sp>
      <p:sp>
        <p:nvSpPr>
          <p:cNvPr xmlns:c="http://schemas.openxmlformats.org/drawingml/2006/chart" xmlns:pic="http://schemas.openxmlformats.org/drawingml/2006/picture" xmlns:dgm="http://schemas.openxmlformats.org/drawingml/2006/diagram" id="8" name="TextBox 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2438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FFC000"/>
                </a:solidFill>
                <a:uFillTx/>
                <a:latin charset="-79" pitchFamily="2" typeface="Aharoni"/>
                <a:cs charset="-79" pitchFamily="2" typeface="Aharoni"/>
              </a:rPr>
              <a:t>As nitric oxide donor</a:t>
            </a:r>
            <a:endParaRPr dirty="0" lang="en-US" sz="2800">
              <a:solidFill>
                <a:srgbClr val="FFC000"/>
              </a:solidFill>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35814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pc="-30" sz="2800">
                <a:uFillTx/>
                <a:latin charset="0" pitchFamily="34" typeface="Arial Narrow"/>
                <a:sym typeface="Wingdings 3"/>
              </a:rPr>
              <a:t>NO</a:t>
            </a:r>
            <a:r>
              <a:rPr b="1" dirty="0" lang="en-US" smtClean="0" sz="2800">
                <a:uFillTx/>
                <a:latin charset="0" pitchFamily="34" typeface="Arial Narrow"/>
                <a:sym typeface="Wingdings 3"/>
              </a:rPr>
              <a:t>  </a:t>
            </a:r>
            <a:r>
              <a:rPr b="1" dirty="0" err="1" lang="en-US" smtClean="0" sz="2800">
                <a:uFillTx/>
                <a:latin charset="0" pitchFamily="34" typeface="Arial Narrow"/>
                <a:sym typeface="Wingdings 3"/>
              </a:rPr>
              <a:t>cGMP</a:t>
            </a:r>
            <a:r>
              <a:rPr b="1" dirty="0" lang="en-US" smtClean="0" sz="2800">
                <a:uFillTx/>
                <a:latin charset="0" pitchFamily="34" typeface="Arial Narrow"/>
                <a:sym typeface="Wingdings 3"/>
              </a:rPr>
              <a:t>/PKG </a:t>
            </a:r>
            <a:r>
              <a:rPr b="1" dirty="0" lang="en-US" smtClean="0" spc="-30" sz="2800">
                <a:uFillTx/>
                <a:latin charset="0" pitchFamily="34" typeface="Arial Narrow"/>
                <a:sym typeface="Wingdings 3"/>
              </a:rPr>
              <a:t> </a:t>
            </a:r>
            <a:r>
              <a:rPr b="1" dirty="0" err="1" lang="en-US" smtClean="0" spc="-30" sz="2800">
                <a:uFillTx/>
                <a:latin charset="0" pitchFamily="34" typeface="Arial Narrow"/>
                <a:sym typeface="Wingdings 3"/>
              </a:rPr>
              <a:t>vasoditation</a:t>
            </a:r>
            <a:endParaRPr b="1" dirty="0" lang="en-US" spc="-30" sz="2800">
              <a:uFillTx/>
              <a:latin charset="0" pitchFamily="34" typeface="Arial Narrow"/>
              <a:sym typeface="Wingdings 3"/>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blinds(horizontal)" transition="in">
                                      <p:cBhvr>
                                        <p:cTn dur="500" id="7"/>
                                        <p:tgtEl>
                                          <p:spTgt spid="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7"/>
                                        </p:tgtEl>
                                        <p:attrNameLst>
                                          <p:attrName>style.visibility</p:attrName>
                                        </p:attrNameLst>
                                      </p:cBhvr>
                                      <p:to>
                                        <p:strVal val="visible"/>
                                      </p:to>
                                    </p:set>
                                    <p:animEffect filter="blinds(horizontal)" transition="in">
                                      <p:cBhvr>
                                        <p:cTn dur="500" id="12"/>
                                        <p:tgtEl>
                                          <p:spTgt spid="7"/>
                                        </p:tgtEl>
                                      </p:cBhvr>
                                    </p:animEffect>
                                  </p:childTnLst>
                                </p:cTn>
                              </p:par>
                            </p:childTnLst>
                          </p:cTn>
                        </p:par>
                      </p:childTnLst>
                    </p:cTn>
                  </p:par>
                  <p:par>
                    <p:cTn fill="hold" id="13">
                      <p:stCondLst>
                        <p:cond delay="indefinite"/>
                      </p:stCondLst>
                      <p:childTnLst>
                        <p:par>
                          <p:cTn fill="hold" id="14">
                            <p:stCondLst>
                              <p:cond delay="0"/>
                            </p:stCondLst>
                            <p:childTnLst>
                              <p:par>
                                <p:cTn fill="hold" grpId="1" id="15" nodeType="clickEffect" presetClass="exit" presetID="5" presetSubtype="10">
                                  <p:stCondLst>
                                    <p:cond delay="0"/>
                                  </p:stCondLst>
                                  <p:childTnLst>
                                    <p:animEffect filter="checkerboard(across)" transition="out">
                                      <p:cBhvr>
                                        <p:cTn dur="500" id="16"/>
                                        <p:tgtEl>
                                          <p:spTgt spid="6"/>
                                        </p:tgtEl>
                                      </p:cBhvr>
                                    </p:animEffect>
                                    <p:set>
                                      <p:cBhvr>
                                        <p:cTn dur="1" fill="hold" id="17">
                                          <p:stCondLst>
                                            <p:cond delay="499"/>
                                          </p:stCondLst>
                                        </p:cTn>
                                        <p:tgtEl>
                                          <p:spTgt spid="6"/>
                                        </p:tgtEl>
                                        <p:attrNameLst>
                                          <p:attrName>style.visibility</p:attrName>
                                        </p:attrNameLst>
                                      </p:cBhvr>
                                      <p:to>
                                        <p:strVal val="hidden"/>
                                      </p:to>
                                    </p:set>
                                  </p:childTnLst>
                                </p:cTn>
                              </p:par>
                              <p:par>
                                <p:cTn fill="hold" grpId="1" id="18" nodeType="withEffect" presetClass="exit" presetID="5" presetSubtype="10">
                                  <p:stCondLst>
                                    <p:cond delay="0"/>
                                  </p:stCondLst>
                                  <p:childTnLst>
                                    <p:animEffect filter="checkerboard(across)" transition="out">
                                      <p:cBhvr>
                                        <p:cTn dur="500" id="19"/>
                                        <p:tgtEl>
                                          <p:spTgt spid="7"/>
                                        </p:tgtEl>
                                      </p:cBhvr>
                                    </p:animEffect>
                                    <p:set>
                                      <p:cBhvr>
                                        <p:cTn dur="1" fill="hold" id="20">
                                          <p:stCondLst>
                                            <p:cond delay="499"/>
                                          </p:stCondLst>
                                        </p:cTn>
                                        <p:tgtEl>
                                          <p:spTgt spid="7"/>
                                        </p:tgtEl>
                                        <p:attrNameLst>
                                          <p:attrName>style.visibility</p:attrName>
                                        </p:attrNameLst>
                                      </p:cBhvr>
                                      <p:to>
                                        <p:strVal val="hidden"/>
                                      </p:to>
                                    </p:se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3" presetSubtype="10">
                                  <p:stCondLst>
                                    <p:cond delay="0"/>
                                  </p:stCondLst>
                                  <p:childTnLst>
                                    <p:set>
                                      <p:cBhvr>
                                        <p:cTn dur="1" fill="hold" id="24">
                                          <p:stCondLst>
                                            <p:cond delay="0"/>
                                          </p:stCondLst>
                                        </p:cTn>
                                        <p:tgtEl>
                                          <p:spTgt spid="8"/>
                                        </p:tgtEl>
                                        <p:attrNameLst>
                                          <p:attrName>style.visibility</p:attrName>
                                        </p:attrNameLst>
                                      </p:cBhvr>
                                      <p:to>
                                        <p:strVal val="visible"/>
                                      </p:to>
                                    </p:set>
                                    <p:animEffect filter="blinds(horizontal)" transition="in">
                                      <p:cBhvr>
                                        <p:cTn dur="500" id="25"/>
                                        <p:tgtEl>
                                          <p:spTgt spid="8"/>
                                        </p:tgtEl>
                                      </p:cBhvr>
                                    </p:animEffect>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3" presetSubtype="10">
                                  <p:stCondLst>
                                    <p:cond delay="0"/>
                                  </p:stCondLst>
                                  <p:childTnLst>
                                    <p:set>
                                      <p:cBhvr>
                                        <p:cTn dur="1" fill="hold" id="29">
                                          <p:stCondLst>
                                            <p:cond delay="0"/>
                                          </p:stCondLst>
                                        </p:cTn>
                                        <p:tgtEl>
                                          <p:spTgt spid="9"/>
                                        </p:tgtEl>
                                        <p:attrNameLst>
                                          <p:attrName>style.visibility</p:attrName>
                                        </p:attrNameLst>
                                      </p:cBhvr>
                                      <p:to>
                                        <p:strVal val="visible"/>
                                      </p:to>
                                    </p:set>
                                    <p:animEffect filter="blinds(horizontal)" transition="in">
                                      <p:cBhvr>
                                        <p:cTn dur="5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6"/>
      <p:bldP advAuto="4294967295" animBg="1" grpId="1" spid="6"/>
      <p:bldP advAuto="4294967295" animBg="1" grpId="0" spid="7"/>
      <p:bldP advAuto="4294967295" animBg="1" grpId="1" spid="7"/>
      <p:bldP advAuto="4294967295" animBg="1" grpId="0" spid="8"/>
      <p:bldP advAuto="4294967295" animBg="1" grpId="0" spid="9"/>
    </p:bld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Indications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1752600"/>
            <a:ext cx="8382000" cy="954107"/>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uFillTx/>
                <a:latin charset="0" pitchFamily="34" typeface="Arial Narrow"/>
              </a:rPr>
              <a:t>Prophylactic 2nd line therapy in stable angina &amp; refractory variant angina </a:t>
            </a: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32004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ADRs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4191000"/>
            <a:ext cx="6781800" cy="1384995"/>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uFillTx/>
                <a:latin charset="0" pitchFamily="34" typeface="Arial Narrow"/>
              </a:rPr>
              <a:t>Flushing, headache, </a:t>
            </a:r>
          </a:p>
          <a:p>
            <a:r>
              <a:rPr b="1" dirty="0" lang="en-US" smtClean="0" sz="2800">
                <a:uFillTx/>
                <a:latin charset="0" pitchFamily="34" typeface="Arial Narrow"/>
              </a:rPr>
              <a:t>Hypotension, palpitation, weakness</a:t>
            </a:r>
          </a:p>
          <a:p>
            <a:r>
              <a:rPr b="1" dirty="0" lang="en-US" smtClean="0" sz="2800">
                <a:uFillTx/>
                <a:latin charset="0" pitchFamily="34" typeface="Arial Narrow"/>
              </a:rPr>
              <a:t>Mouth &amp; </a:t>
            </a:r>
            <a:r>
              <a:rPr b="1" dirty="0" err="1" lang="en-US" smtClean="0" sz="2800">
                <a:uFillTx/>
                <a:latin charset="0" pitchFamily="34" typeface="Arial Narrow"/>
              </a:rPr>
              <a:t>peri</a:t>
            </a:r>
            <a:r>
              <a:rPr b="1" dirty="0" lang="en-US" smtClean="0" sz="2800">
                <a:uFillTx/>
                <a:latin charset="0" pitchFamily="34" typeface="Arial Narrow"/>
              </a:rPr>
              <a:t>-anal ulcers, nausea and vomiting. </a:t>
            </a: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ecel="50000" dur="500" fill="hold" id="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0"/>
                                        <p:tgtEl>
                                          <p:spTgt spid="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
                                        </p:tgtEl>
                                      </p:cBhvr>
                                    </p:animEffect>
                                  </p:childTnLst>
                                </p:cTn>
                              </p:par>
                              <p:par>
                                <p:cTn fill="hold" grpId="0" id="15" nodeType="withEffect" presetClass="entr" presetID="25"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ecel="50000" dur="500" fill="hold" id="1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20"/>
                                        <p:tgtEl>
                                          <p:spTgt spid="6"/>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400">
                <a:uFillTx/>
                <a:latin charset="0" pitchFamily="82" typeface="Algerian"/>
              </a:rPr>
              <a:t>Think-pair-share</a:t>
            </a:r>
            <a:endParaRPr dirty="0" lang="en-US" sz="2400">
              <a:uFillTx/>
              <a:latin charset="0" pitchFamily="82" typeface="Algerian"/>
            </a:endParaRPr>
          </a:p>
        </p:txBody>
      </p:sp>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524000"/>
            <a:ext cx="7162800" cy="4154984"/>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400">
                <a:uFillTx/>
              </a:rPr>
              <a:t>A 5 5 </a:t>
            </a:r>
            <a:r>
              <a:rPr lang="en-US" smtClean="0" sz="2400">
                <a:uFillTx/>
              </a:rPr>
              <a:t>- year </a:t>
            </a:r>
            <a:r>
              <a:rPr dirty="0" lang="en-US" smtClean="0" sz="2400">
                <a:uFillTx/>
              </a:rPr>
              <a:t>- old woman complained to her physician of palpitations, flushing of the face, and vertigo. The woman, suffering from diabetes mellitus, was giving herself three daily doses of insulin. She had been recently diagnosed with </a:t>
            </a:r>
            <a:r>
              <a:rPr dirty="0" err="1" lang="en-US" smtClean="0" sz="2400">
                <a:uFillTx/>
              </a:rPr>
              <a:t>exertional</a:t>
            </a:r>
            <a:r>
              <a:rPr dirty="0" lang="en-US" smtClean="0" sz="2400">
                <a:uFillTx/>
              </a:rPr>
              <a:t> angina for which nitrate therapy was started with </a:t>
            </a:r>
            <a:r>
              <a:rPr dirty="0" err="1" lang="en-US" smtClean="0" sz="2400">
                <a:uFillTx/>
              </a:rPr>
              <a:t>transdermal</a:t>
            </a:r>
            <a:r>
              <a:rPr dirty="0" lang="en-US" smtClean="0" sz="2400">
                <a:uFillTx/>
              </a:rPr>
              <a:t> nitroglycerin and oral </a:t>
            </a:r>
            <a:r>
              <a:rPr dirty="0" err="1" lang="en-US" smtClean="0" sz="2400">
                <a:uFillTx/>
              </a:rPr>
              <a:t>isosorbide</a:t>
            </a:r>
            <a:r>
              <a:rPr dirty="0" lang="en-US" smtClean="0" sz="2400">
                <a:uFillTx/>
              </a:rPr>
              <a:t> </a:t>
            </a:r>
            <a:r>
              <a:rPr dirty="0" err="1" lang="en-US" smtClean="0" sz="2400">
                <a:uFillTx/>
              </a:rPr>
              <a:t>mononitrate</a:t>
            </a:r>
            <a:r>
              <a:rPr dirty="0" lang="en-US" smtClean="0" sz="2400">
                <a:uFillTx/>
              </a:rPr>
              <a:t>. </a:t>
            </a:r>
          </a:p>
          <a:p>
            <a:r>
              <a:rPr dirty="0" lang="en-US" smtClean="0" sz="2400">
                <a:uFillTx/>
              </a:rPr>
              <a:t>After 3 weeks of therapy, her </a:t>
            </a:r>
            <a:r>
              <a:rPr dirty="0" err="1" lang="en-US" smtClean="0" sz="2400">
                <a:uFillTx/>
              </a:rPr>
              <a:t>anginal</a:t>
            </a:r>
            <a:r>
              <a:rPr dirty="0" lang="en-US" smtClean="0" sz="2400">
                <a:uFillTx/>
              </a:rPr>
              <a:t> attacks were less frequent but not completely prevented. Which</a:t>
            </a:r>
          </a:p>
          <a:p>
            <a:r>
              <a:rPr dirty="0" lang="en-US" smtClean="0" sz="2400">
                <a:uFillTx/>
              </a:rPr>
              <a:t>would be an appropriate next therapeutic step for this patient?</a:t>
            </a:r>
            <a:endParaRPr dirty="0" lang="en-US" sz="2400">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Metabolically Acting Agents</a:t>
            </a:r>
          </a:p>
        </p:txBody>
      </p:sp>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6764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uFillTx/>
              </a:rPr>
              <a:t>O2 requirement of glucose pathway is lower than FFA pathway</a:t>
            </a: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26670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a:lnSpc>
                <a:spcPct val="90000"/>
              </a:lnSpc>
              <a:defRPr>
                <a:uFillTx/>
              </a:defRPr>
            </a:pPr>
            <a:r>
              <a:rPr b="1" dirty="0" lang="en-US" smtClean="0" sz="2800">
                <a:uFillTx/>
              </a:rPr>
              <a:t>During ischemia, oxidized FFA levels rise, blunting the glucose pathway</a:t>
            </a:r>
          </a:p>
        </p:txBody>
      </p:sp>
      <p:pic>
        <p:nvPicPr>
          <p:cNvPr xmlns:c="http://schemas.openxmlformats.org/drawingml/2006/chart" xmlns:pic="http://schemas.openxmlformats.org/drawingml/2006/picture" xmlns:dgm="http://schemas.openxmlformats.org/drawingml/2006/diagram" id="2050"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a:stretch>
            <a:fillRect/>
          </a:stretch>
        </p:blipFill>
        <p:spPr xmlns:c="http://schemas.openxmlformats.org/drawingml/2006/chart" xmlns:pic="http://schemas.openxmlformats.org/drawingml/2006/picture" xmlns:dgm="http://schemas.openxmlformats.org/drawingml/2006/diagram" bwMode="auto">
          <a:xfrm>
            <a:off x="1143000" y="2057400"/>
            <a:ext cx="4495800" cy="41910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52400" y="6172200"/>
            <a:ext cx="8305800" cy="480131"/>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uFillTx/>
              </a:rPr>
              <a:t>Reduces O2 demand  without altering </a:t>
            </a:r>
            <a:r>
              <a:rPr b="1" dirty="0" err="1" lang="en-US" smtClean="0" sz="2800">
                <a:uFillTx/>
              </a:rPr>
              <a:t>hemodynamics</a:t>
            </a:r>
            <a:endParaRPr b="1" dirty="0" lang="en-US" smtClean="0" sz="2800">
              <a:uFillTx/>
            </a:endParaRPr>
          </a:p>
        </p:txBody>
      </p:sp>
      <p:sp>
        <p:nvSpPr>
          <p:cNvPr xmlns:c="http://schemas.openxmlformats.org/drawingml/2006/chart" xmlns:pic="http://schemas.openxmlformats.org/drawingml/2006/picture" xmlns:dgm="http://schemas.openxmlformats.org/drawingml/2006/diagram" id="7" name="TextBox 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066800"/>
            <a:ext cx="3124200" cy="480131"/>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e.g. </a:t>
            </a:r>
            <a:r>
              <a:rPr b="1" dirty="0" err="1"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Trimetazidine</a:t>
            </a:r>
            <a:endPar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blinds(horizontal)" transition="in">
                                      <p:cBhvr>
                                        <p:cTn dur="500" id="7"/>
                                        <p:tgtEl>
                                          <p:spTgt spid="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4"/>
                                        </p:tgtEl>
                                        <p:attrNameLst>
                                          <p:attrName>style.visibility</p:attrName>
                                        </p:attrNameLst>
                                      </p:cBhvr>
                                      <p:to>
                                        <p:strVal val="visible"/>
                                      </p:to>
                                    </p:set>
                                    <p:animEffect filter="blinds(horizontal)" transition="in">
                                      <p:cBhvr>
                                        <p:cTn dur="500" id="12"/>
                                        <p:tgtEl>
                                          <p:spTgt spid="4"/>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3" presetSubtype="10">
                                  <p:stCondLst>
                                    <p:cond delay="0"/>
                                  </p:stCondLst>
                                  <p:childTnLst>
                                    <p:set>
                                      <p:cBhvr>
                                        <p:cTn dur="1" fill="hold" id="16">
                                          <p:stCondLst>
                                            <p:cond delay="0"/>
                                          </p:stCondLst>
                                        </p:cTn>
                                        <p:tgtEl>
                                          <p:spTgt spid="2050"/>
                                        </p:tgtEl>
                                        <p:attrNameLst>
                                          <p:attrName>style.visibility</p:attrName>
                                        </p:attrNameLst>
                                      </p:cBhvr>
                                      <p:to>
                                        <p:strVal val="visible"/>
                                      </p:to>
                                    </p:set>
                                    <p:animEffect filter="blinds(horizontal)" transition="in">
                                      <p:cBhvr>
                                        <p:cTn dur="500" id="17"/>
                                        <p:tgtEl>
                                          <p:spTgt spid="2050"/>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3" presetSubtype="10">
                                  <p:stCondLst>
                                    <p:cond delay="0"/>
                                  </p:stCondLst>
                                  <p:childTnLst>
                                    <p:set>
                                      <p:cBhvr>
                                        <p:cTn dur="1" fill="hold" id="21">
                                          <p:stCondLst>
                                            <p:cond delay="0"/>
                                          </p:stCondLst>
                                        </p:cTn>
                                        <p:tgtEl>
                                          <p:spTgt spid="6"/>
                                        </p:tgtEl>
                                        <p:attrNameLst>
                                          <p:attrName>style.visibility</p:attrName>
                                        </p:attrNameLst>
                                      </p:cBhvr>
                                      <p:to>
                                        <p:strVal val="visible"/>
                                      </p:to>
                                    </p:set>
                                    <p:animEffect filter="blinds(horizontal)" transition="in">
                                      <p:cBhvr>
                                        <p:cTn dur="500" id="2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3"/>
      <p:bldP advAuto="4294967295" animBg="1" grpId="0" spid="4"/>
      <p:bldP advAuto="4294967295" animBg="1" grpId="0" spid="6"/>
    </p:bldLst>
  </p:timing>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04800" y="1143000"/>
            <a:ext cx="1905000" cy="49090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Indications</a:t>
            </a:r>
          </a:p>
        </p:txBody>
      </p:sp>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114800" y="11430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rgbClr val="C00000"/>
                </a:solidFill>
                <a:effectLst>
                  <a:outerShdw algn="tl" blurRad="38100" dir="2700000" dist="38100">
                    <a:srgbClr val="000000"/>
                  </a:outerShdw>
                </a:effectLst>
                <a:uFillTx/>
                <a:latin charset="0" pitchFamily="82" typeface="Tempus Sans ITC"/>
                <a:sym charset="2" pitchFamily="18" typeface="Symbol"/>
              </a:rPr>
              <a:t>Used as an add on therapy</a:t>
            </a: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2514600"/>
            <a:ext cx="1295400" cy="49090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ADRs</a:t>
            </a: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114800" y="25908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rgbClr val="C00000"/>
                </a:solidFill>
                <a:effectLst>
                  <a:outerShdw algn="tl" blurRad="38100" dir="2700000" dist="38100">
                    <a:srgbClr val="000000"/>
                  </a:outerShdw>
                </a:effectLst>
                <a:uFillTx/>
                <a:latin charset="0" pitchFamily="82" typeface="Tempus Sans ITC"/>
                <a:sym charset="2" pitchFamily="18" typeface="Symbol"/>
              </a:rPr>
              <a:t>GIT disturbances</a:t>
            </a:r>
          </a:p>
        </p:txBody>
      </p:sp>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343400" y="3733800"/>
            <a:ext cx="4114800" cy="49090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rgbClr val="C00000"/>
                </a:solidFill>
                <a:effectLst>
                  <a:outerShdw algn="tl" blurRad="38100" dir="2700000" dist="38100">
                    <a:srgbClr val="000000"/>
                  </a:outerShdw>
                </a:effectLst>
                <a:uFillTx/>
                <a:latin charset="0" pitchFamily="82" typeface="Tempus Sans ITC"/>
                <a:sym charset="2" pitchFamily="18" typeface="Symbol"/>
              </a:rPr>
              <a:t>Hypersensitivity reaction</a:t>
            </a:r>
          </a:p>
        </p:txBody>
      </p:sp>
      <p:sp>
        <p:nvSpPr>
          <p:cNvPr xmlns:c="http://schemas.openxmlformats.org/drawingml/2006/chart" xmlns:pic="http://schemas.openxmlformats.org/drawingml/2006/picture" xmlns:dgm="http://schemas.openxmlformats.org/drawingml/2006/diagram" id="7" name="TextBox 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3810000"/>
            <a:ext cx="3048000" cy="480131"/>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err="1"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Contrindications</a:t>
            </a:r>
            <a:endPar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endParaRPr>
          </a:p>
        </p:txBody>
      </p:sp>
      <p:sp>
        <p:nvSpPr>
          <p:cNvPr xmlns:c="http://schemas.openxmlformats.org/drawingml/2006/chart" xmlns:pic="http://schemas.openxmlformats.org/drawingml/2006/picture" xmlns:dgm="http://schemas.openxmlformats.org/drawingml/2006/diagram" id="8" name="TextBox 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343400" y="4648200"/>
            <a:ext cx="3733800" cy="49090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rgbClr val="C00000"/>
                </a:solidFill>
                <a:effectLst>
                  <a:outerShdw algn="tl" blurRad="38100" dir="2700000" dist="38100">
                    <a:srgbClr val="000000"/>
                  </a:outerShdw>
                </a:effectLst>
                <a:uFillTx/>
                <a:latin charset="0" pitchFamily="82" typeface="Tempus Sans ITC"/>
                <a:sym charset="2" pitchFamily="18" typeface="Symbol"/>
              </a:rPr>
              <a:t>Pregnancy &amp; lactation</a:t>
            </a:r>
          </a:p>
        </p:txBody>
      </p:sp>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09800" y="152400"/>
            <a:ext cx="3124200" cy="604781"/>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 </a:t>
            </a:r>
            <a:r>
              <a:rPr b="1" dirty="0" err="1" lang="en-US" smtClean="0" sz="3600">
                <a:solidFill>
                  <a:schemeClr val="bg1"/>
                </a:solidFill>
                <a:effectLst>
                  <a:outerShdw algn="tl" blurRad="38100" dir="2700000" dist="38100">
                    <a:srgbClr val="000000"/>
                  </a:outerShdw>
                </a:effectLst>
                <a:uFillTx/>
                <a:latin charset="0" pitchFamily="82" typeface="Tempus Sans ITC"/>
                <a:sym charset="2" pitchFamily="18" typeface="Symbol"/>
              </a:rPr>
              <a:t>Trimetazidine</a:t>
            </a:r>
            <a:endParaRPr b="1" dirty="0" lang="en-US" smtClean="0" sz="3600">
              <a:solidFill>
                <a:schemeClr val="bg1"/>
              </a:solidFill>
              <a:effectLst>
                <a:outerShdw algn="tl" blurRad="38100" dir="2700000" dist="38100">
                  <a:srgbClr val="000000"/>
                </a:outerShdw>
              </a:effectLst>
              <a:uFillTx/>
              <a:latin charset="0" pitchFamily="82" typeface="Tempus Sans ITC"/>
              <a:sym charset="2" pitchFamily="18" typeface="Symbol"/>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blinds(horizontal)" transition="in">
                                      <p:cBhvr>
                                        <p:cTn dur="500" id="7"/>
                                        <p:tgtEl>
                                          <p:spTgt spid="2"/>
                                        </p:tgtEl>
                                      </p:cBhvr>
                                    </p:animEffect>
                                  </p:childTnLst>
                                </p:cTn>
                              </p:par>
                              <p:par>
                                <p:cTn fill="hold" grpId="0" id="8" nodeType="withEffect" presetClass="entr" presetID="3" presetSubtype="10">
                                  <p:stCondLst>
                                    <p:cond delay="0"/>
                                  </p:stCondLst>
                                  <p:childTnLst>
                                    <p:set>
                                      <p:cBhvr>
                                        <p:cTn dur="1" fill="hold" id="9">
                                          <p:stCondLst>
                                            <p:cond delay="0"/>
                                          </p:stCondLst>
                                        </p:cTn>
                                        <p:tgtEl>
                                          <p:spTgt spid="3"/>
                                        </p:tgtEl>
                                        <p:attrNameLst>
                                          <p:attrName>style.visibility</p:attrName>
                                        </p:attrNameLst>
                                      </p:cBhvr>
                                      <p:to>
                                        <p:strVal val="visible"/>
                                      </p:to>
                                    </p:set>
                                    <p:animEffect filter="blinds(horizontal)" transition="in">
                                      <p:cBhvr>
                                        <p:cTn dur="500" id="10"/>
                                        <p:tgtEl>
                                          <p:spTgt spid="3"/>
                                        </p:tgtEl>
                                      </p:cBhvr>
                                    </p:animEffec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3" presetSubtype="10">
                                  <p:stCondLst>
                                    <p:cond delay="0"/>
                                  </p:stCondLst>
                                  <p:childTnLst>
                                    <p:set>
                                      <p:cBhvr>
                                        <p:cTn dur="1" fill="hold" id="14">
                                          <p:stCondLst>
                                            <p:cond delay="0"/>
                                          </p:stCondLst>
                                        </p:cTn>
                                        <p:tgtEl>
                                          <p:spTgt spid="4"/>
                                        </p:tgtEl>
                                        <p:attrNameLst>
                                          <p:attrName>style.visibility</p:attrName>
                                        </p:attrNameLst>
                                      </p:cBhvr>
                                      <p:to>
                                        <p:strVal val="visible"/>
                                      </p:to>
                                    </p:set>
                                    <p:animEffect filter="blinds(horizontal)" transition="in">
                                      <p:cBhvr>
                                        <p:cTn dur="500" id="15"/>
                                        <p:tgtEl>
                                          <p:spTgt spid="4"/>
                                        </p:tgtEl>
                                      </p:cBhvr>
                                    </p:animEffect>
                                  </p:childTnLst>
                                </p:cTn>
                              </p:par>
                              <p:par>
                                <p:cTn fill="hold" grpId="0" id="16" nodeType="withEffect" presetClass="entr" presetID="3" presetSubtype="10">
                                  <p:stCondLst>
                                    <p:cond delay="0"/>
                                  </p:stCondLst>
                                  <p:childTnLst>
                                    <p:set>
                                      <p:cBhvr>
                                        <p:cTn dur="1" fill="hold" id="17">
                                          <p:stCondLst>
                                            <p:cond delay="0"/>
                                          </p:stCondLst>
                                        </p:cTn>
                                        <p:tgtEl>
                                          <p:spTgt spid="5"/>
                                        </p:tgtEl>
                                        <p:attrNameLst>
                                          <p:attrName>style.visibility</p:attrName>
                                        </p:attrNameLst>
                                      </p:cBhvr>
                                      <p:to>
                                        <p:strVal val="visible"/>
                                      </p:to>
                                    </p:set>
                                    <p:animEffect filter="blinds(horizontal)" transition="in">
                                      <p:cBhvr>
                                        <p:cTn dur="500" id="18"/>
                                        <p:tgtEl>
                                          <p:spTgt spid="5"/>
                                        </p:tgtEl>
                                      </p:cBhvr>
                                    </p:animEffec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3" presetSubtype="10">
                                  <p:stCondLst>
                                    <p:cond delay="0"/>
                                  </p:stCondLst>
                                  <p:childTnLst>
                                    <p:set>
                                      <p:cBhvr>
                                        <p:cTn dur="1" fill="hold" id="22">
                                          <p:stCondLst>
                                            <p:cond delay="0"/>
                                          </p:stCondLst>
                                        </p:cTn>
                                        <p:tgtEl>
                                          <p:spTgt spid="7"/>
                                        </p:tgtEl>
                                        <p:attrNameLst>
                                          <p:attrName>style.visibility</p:attrName>
                                        </p:attrNameLst>
                                      </p:cBhvr>
                                      <p:to>
                                        <p:strVal val="visible"/>
                                      </p:to>
                                    </p:set>
                                    <p:animEffect filter="blinds(horizontal)" transition="in">
                                      <p:cBhvr>
                                        <p:cTn dur="500" id="23"/>
                                        <p:tgtEl>
                                          <p:spTgt spid="7"/>
                                        </p:tgtEl>
                                      </p:cBhvr>
                                    </p:animEffect>
                                  </p:childTnLst>
                                </p:cTn>
                              </p:par>
                              <p:par>
                                <p:cTn fill="hold" grpId="0" id="24" nodeType="withEffect" presetClass="entr" presetID="3" presetSubtype="10">
                                  <p:stCondLst>
                                    <p:cond delay="0"/>
                                  </p:stCondLst>
                                  <p:childTnLst>
                                    <p:set>
                                      <p:cBhvr>
                                        <p:cTn dur="1" fill="hold" id="25">
                                          <p:stCondLst>
                                            <p:cond delay="0"/>
                                          </p:stCondLst>
                                        </p:cTn>
                                        <p:tgtEl>
                                          <p:spTgt spid="6"/>
                                        </p:tgtEl>
                                        <p:attrNameLst>
                                          <p:attrName>style.visibility</p:attrName>
                                        </p:attrNameLst>
                                      </p:cBhvr>
                                      <p:to>
                                        <p:strVal val="visible"/>
                                      </p:to>
                                    </p:set>
                                    <p:animEffect filter="blinds(horizontal)" transition="in">
                                      <p:cBhvr>
                                        <p:cTn dur="500" id="26"/>
                                        <p:tgtEl>
                                          <p:spTgt spid="6"/>
                                        </p:tgtEl>
                                      </p:cBhvr>
                                    </p:animEffect>
                                  </p:childTnLst>
                                </p:cTn>
                              </p:par>
                              <p:par>
                                <p:cTn fill="hold" grpId="0" id="27" nodeType="withEffect" presetClass="entr" presetID="3" presetSubtype="10">
                                  <p:stCondLst>
                                    <p:cond delay="0"/>
                                  </p:stCondLst>
                                  <p:childTnLst>
                                    <p:set>
                                      <p:cBhvr>
                                        <p:cTn dur="1" fill="hold" id="28">
                                          <p:stCondLst>
                                            <p:cond delay="0"/>
                                          </p:stCondLst>
                                        </p:cTn>
                                        <p:tgtEl>
                                          <p:spTgt spid="8"/>
                                        </p:tgtEl>
                                        <p:attrNameLst>
                                          <p:attrName>style.visibility</p:attrName>
                                        </p:attrNameLst>
                                      </p:cBhvr>
                                      <p:to>
                                        <p:strVal val="visible"/>
                                      </p:to>
                                    </p:set>
                                    <p:animEffect filter="blinds(horizontal)" transition="in">
                                      <p:cBhvr>
                                        <p:cTn dur="500" id="2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2"/>
      <p:bldP advAuto="4294967295" animBg="1" grpId="0" spid="3"/>
      <p:bldP advAuto="4294967295" animBg="1" grpId="0" spid="4"/>
      <p:bldP advAuto="4294967295" animBg="1" grpId="0" spid="5"/>
      <p:bldP advAuto="4294967295" animBg="1" grpId="0" spid="6"/>
      <p:bldP advAuto="4294967295" animBg="1" grpId="0" spid="7"/>
      <p:bldP advAuto="4294967295" animBg="1" grpId="0" spid="8"/>
    </p:bldLst>
  </p:timing>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609600"/>
            <a:ext cx="2057400" cy="49090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err="1"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Ranolazine</a:t>
            </a:r>
            <a:endPar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endParaRP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828800"/>
            <a:ext cx="7924800" cy="86793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Inhibits the late sodium current which increases during ischemia</a:t>
            </a:r>
          </a:p>
        </p:txBody>
      </p:sp>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2895600"/>
            <a:ext cx="7924800" cy="954107"/>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uFillTx/>
                <a:latin charset="0" pitchFamily="34" typeface="Arial Narrow"/>
              </a:rPr>
              <a:t>It prolongs </a:t>
            </a:r>
            <a:r>
              <a:rPr altLang="ar-SA" b="1" dirty="0" lang="en-US" smtClean="0" sz="2800">
                <a:uFillTx/>
                <a:latin charset="0" pitchFamily="34" typeface="Arial Narrow"/>
              </a:rPr>
              <a:t>the QT interval so contraindicated with; Class </a:t>
            </a:r>
            <a:r>
              <a:rPr altLang="ar-SA" b="1" dirty="0" err="1" lang="en-US" smtClean="0" sz="2800">
                <a:uFillTx/>
                <a:latin charset="0" pitchFamily="34" typeface="Arial Narrow"/>
              </a:rPr>
              <a:t>Ia</a:t>
            </a:r>
            <a:r>
              <a:rPr altLang="ar-SA" b="1" dirty="0" lang="en-US" smtClean="0" sz="2800">
                <a:uFillTx/>
                <a:latin charset="0" pitchFamily="34" typeface="Arial Narrow"/>
              </a:rPr>
              <a:t> &amp; III </a:t>
            </a:r>
            <a:r>
              <a:rPr altLang="ar-SA" b="1" dirty="0" err="1" lang="en-US" smtClean="0" sz="2800">
                <a:uFillTx/>
                <a:latin charset="0" pitchFamily="34" typeface="Arial Narrow"/>
              </a:rPr>
              <a:t>antiarrhthmics</a:t>
            </a:r>
            <a:endParaRPr altLang="ar-SA" b="1" dirty="0" lang="en-US" smtClean="0" sz="2800">
              <a:uFillTx/>
              <a:latin charset="0" pitchFamily="34" typeface="Arial Narrow"/>
            </a:endParaRPr>
          </a:p>
        </p:txBody>
      </p:sp>
      <p:sp>
        <p:nvSpPr>
          <p:cNvPr xmlns:c="http://schemas.openxmlformats.org/drawingml/2006/chart" xmlns:pic="http://schemas.openxmlformats.org/drawingml/2006/picture" xmlns:dgm="http://schemas.openxmlformats.org/drawingml/2006/diagram" id="7" name="TextBox 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3886200"/>
            <a:ext cx="8534400" cy="144655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altLang="ar-SA" b="1" dirty="0" lang="en-US" smtClean="0" sz="2800">
                <a:uFillTx/>
                <a:latin charset="0" pitchFamily="34" typeface="Arial Narrow"/>
              </a:rPr>
              <a:t>Toxicity develops due to interaction with CYT P450 inhibitors as;</a:t>
            </a:r>
            <a:r>
              <a:rPr altLang="ar-SA" dirty="0" lang="en-US" smtClean="0" sz="3200">
                <a:uFillTx/>
              </a:rPr>
              <a:t> </a:t>
            </a:r>
            <a:r>
              <a:rPr altLang="ar-SA" b="1" dirty="0" err="1" i="1" lang="en-US" smtClean="0" sz="2800">
                <a:solidFill>
                  <a:srgbClr val="6600FF"/>
                </a:solidFill>
                <a:uFillTx/>
                <a:latin charset="0" pitchFamily="34" typeface="Arial Narrow"/>
              </a:rPr>
              <a:t>diltiazem</a:t>
            </a:r>
            <a:r>
              <a:rPr altLang="ar-SA" b="1" dirty="0" i="1" lang="en-US" smtClean="0" sz="2800">
                <a:solidFill>
                  <a:srgbClr val="6600FF"/>
                </a:solidFill>
                <a:uFillTx/>
                <a:latin charset="0" pitchFamily="34" typeface="Arial Narrow"/>
              </a:rPr>
              <a:t>, </a:t>
            </a:r>
            <a:r>
              <a:rPr altLang="ar-SA" b="1" dirty="0" err="1" i="1" lang="en-US" smtClean="0" sz="2800">
                <a:solidFill>
                  <a:srgbClr val="6600FF"/>
                </a:solidFill>
                <a:uFillTx/>
                <a:latin charset="0" pitchFamily="34" typeface="Arial Narrow"/>
              </a:rPr>
              <a:t>verapamil</a:t>
            </a:r>
            <a:r>
              <a:rPr altLang="ar-SA" b="1" dirty="0" i="1" lang="en-US" smtClean="0" sz="2800">
                <a:solidFill>
                  <a:srgbClr val="6600FF"/>
                </a:solidFill>
                <a:uFillTx/>
                <a:latin charset="0" pitchFamily="34" typeface="Arial Narrow"/>
              </a:rPr>
              <a:t>, </a:t>
            </a:r>
            <a:r>
              <a:rPr altLang="ar-SA" b="1" dirty="0" err="1" i="1" lang="en-US" smtClean="0" sz="2800">
                <a:solidFill>
                  <a:srgbClr val="6600FF"/>
                </a:solidFill>
                <a:uFillTx/>
                <a:latin charset="0" pitchFamily="34" typeface="Arial Narrow"/>
              </a:rPr>
              <a:t>ketoconazole</a:t>
            </a:r>
            <a:r>
              <a:rPr altLang="ar-SA" b="1" dirty="0" i="1" lang="en-US" smtClean="0" sz="2800">
                <a:solidFill>
                  <a:srgbClr val="6600FF"/>
                </a:solidFill>
                <a:uFillTx/>
                <a:latin charset="0" pitchFamily="34" typeface="Arial Narrow"/>
              </a:rPr>
              <a:t>, </a:t>
            </a:r>
            <a:r>
              <a:rPr altLang="ar-SA" b="1" dirty="0" err="1" i="1" lang="en-US" smtClean="0" sz="2800">
                <a:solidFill>
                  <a:srgbClr val="6600FF"/>
                </a:solidFill>
                <a:uFillTx/>
                <a:latin charset="0" pitchFamily="34" typeface="Arial Narrow"/>
              </a:rPr>
              <a:t>macrolide</a:t>
            </a:r>
            <a:r>
              <a:rPr altLang="ar-SA" b="1" dirty="0" i="1" lang="en-US" smtClean="0" sz="2800">
                <a:solidFill>
                  <a:srgbClr val="6600FF"/>
                </a:solidFill>
                <a:uFillTx/>
                <a:latin charset="0" pitchFamily="34" typeface="Arial Narrow"/>
              </a:rPr>
              <a:t> antibiotics, grapefruit juice</a:t>
            </a:r>
            <a:endParaRPr altLang="ar-SA" b="1" dirty="0" i="1" lang="en-US" smtClean="0" sz="3200">
              <a:solidFill>
                <a:srgbClr val="6600FF"/>
              </a:solidFill>
              <a:uFillTx/>
              <a:latin charset="0" pitchFamily="34" typeface="Arial Narrow"/>
            </a:endParaRPr>
          </a:p>
        </p:txBody>
      </p:sp>
      <p:pic>
        <p:nvPicPr>
          <p:cNvPr xmlns:c="http://schemas.openxmlformats.org/drawingml/2006/chart" xmlns:pic="http://schemas.openxmlformats.org/drawingml/2006/picture" xmlns:dgm="http://schemas.openxmlformats.org/drawingml/2006/diagram"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a:stretch>
            <a:fillRect/>
          </a:stretch>
        </p:blipFill>
        <p:spPr xmlns:c="http://schemas.openxmlformats.org/drawingml/2006/chart" xmlns:pic="http://schemas.openxmlformats.org/drawingml/2006/picture" xmlns:dgm="http://schemas.openxmlformats.org/drawingml/2006/diagram" bwMode="auto">
          <a:xfrm>
            <a:off x="3352800" y="2819400"/>
            <a:ext cx="2343150" cy="3657600"/>
          </a:xfrm>
          <a:prstGeom prst="rect">
            <a:avLst/>
          </a:prstGeom>
          <a:noFill/>
          <a:ln w="9525">
            <a:noFill/>
            <a:miter lim="800000"/>
          </a:ln>
        </p:spPr>
      </p:pic>
      <p:pic>
        <p:nvPicPr>
          <p:cNvPr xmlns:c="http://schemas.openxmlformats.org/drawingml/2006/chart" xmlns:pic="http://schemas.openxmlformats.org/drawingml/2006/picture" xmlns:dgm="http://schemas.openxmlformats.org/drawingml/2006/diagram" id="1027" name="Picture 3"/>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3048000" y="2819400"/>
            <a:ext cx="2914650" cy="12954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10" name="TextBox 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5486400"/>
            <a:ext cx="8534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altLang="ar-SA" b="1" dirty="0" lang="en-US" smtClean="0" sz="2800">
                <a:uFillTx/>
                <a:latin charset="0" pitchFamily="34" typeface="Arial Narrow"/>
              </a:rPr>
              <a:t>ADRs:- dizziness , constipation</a:t>
            </a:r>
            <a:endParaRPr altLang="ar-SA" b="1" dirty="0" i="1" lang="en-US" smtClean="0" sz="3200">
              <a:solidFill>
                <a:srgbClr val="6600FF"/>
              </a:solidFill>
              <a:uFillTx/>
              <a:latin charset="0" pitchFamily="34" typeface="Arial Narrow"/>
            </a:endParaRPr>
          </a:p>
        </p:txBody>
      </p:sp>
      <p:sp>
        <p:nvSpPr>
          <p:cNvPr xmlns:c="http://schemas.openxmlformats.org/drawingml/2006/chart" xmlns:pic="http://schemas.openxmlformats.org/drawingml/2006/picture" xmlns:dgm="http://schemas.openxmlformats.org/drawingml/2006/diagram" id="11" name="TextBox 1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61722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altLang="ar-SA" b="1" dirty="0" lang="en-US" smtClean="0" sz="2800">
                <a:uFillTx/>
                <a:latin charset="0" pitchFamily="34" typeface="Arial Narrow"/>
              </a:rPr>
              <a:t>Used in chronic angina </a:t>
            </a:r>
            <a:r>
              <a:rPr altLang="ar-SA" b="1" dirty="0" err="1" lang="en-US" smtClean="0" sz="2800">
                <a:uFillTx/>
                <a:latin charset="0" pitchFamily="34" typeface="Arial Narrow"/>
              </a:rPr>
              <a:t>concommitanly</a:t>
            </a:r>
            <a:r>
              <a:rPr altLang="ar-SA" b="1" dirty="0" lang="en-US" smtClean="0" sz="2800">
                <a:uFillTx/>
                <a:latin charset="0" pitchFamily="34" typeface="Arial Narrow"/>
              </a:rPr>
              <a:t> with other drugs</a:t>
            </a:r>
            <a:endParaRPr altLang="ar-SA" b="1" dirty="0" i="1" lang="en-US" smtClean="0" sz="3200">
              <a:solidFill>
                <a:srgbClr val="6600FF"/>
              </a:solidFill>
              <a:uFillTx/>
              <a:latin charset="0" pitchFamily="34" typeface="Arial Narrow"/>
            </a:endParaRPr>
          </a:p>
        </p:txBody>
      </p:sp>
      <p:pic>
        <p:nvPicPr>
          <p:cNvPr xmlns:c="http://schemas.openxmlformats.org/drawingml/2006/chart" xmlns:pic="http://schemas.openxmlformats.org/drawingml/2006/picture" xmlns:dgm="http://schemas.openxmlformats.org/drawingml/2006/diagram" id="3074"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4" cstate="print"/>
          <a:srcRect/>
          <a:stretch>
            <a:fillRect/>
          </a:stretch>
        </p:blipFill>
        <p:spPr xmlns:c="http://schemas.openxmlformats.org/drawingml/2006/chart" xmlns:pic="http://schemas.openxmlformats.org/drawingml/2006/picture" xmlns:dgm="http://schemas.openxmlformats.org/drawingml/2006/diagram" bwMode="auto">
          <a:xfrm>
            <a:off x="2133600" y="2743200"/>
            <a:ext cx="5257800" cy="3886200"/>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blinds(horizontal)" transition="in">
                                      <p:cBhvr>
                                        <p:cTn dur="500" id="7"/>
                                        <p:tgtEl>
                                          <p:spTgt spid="5"/>
                                        </p:tgtEl>
                                      </p:cBhvr>
                                    </p:animEffect>
                                  </p:childTnLst>
                                </p:cTn>
                              </p:par>
                              <p:par>
                                <p:cTn fill="hold" id="8" nodeType="withEffect" presetClass="entr" presetID="3" presetSubtype="10">
                                  <p:stCondLst>
                                    <p:cond delay="0"/>
                                  </p:stCondLst>
                                  <p:childTnLst>
                                    <p:set>
                                      <p:cBhvr>
                                        <p:cTn dur="1" fill="hold" id="9">
                                          <p:stCondLst>
                                            <p:cond delay="0"/>
                                          </p:stCondLst>
                                        </p:cTn>
                                        <p:tgtEl>
                                          <p:spTgt spid="1027"/>
                                        </p:tgtEl>
                                        <p:attrNameLst>
                                          <p:attrName>style.visibility</p:attrName>
                                        </p:attrNameLst>
                                      </p:cBhvr>
                                      <p:to>
                                        <p:strVal val="visible"/>
                                      </p:to>
                                    </p:set>
                                    <p:animEffect filter="blinds(horizontal)" transition="in">
                                      <p:cBhvr>
                                        <p:cTn dur="500" id="10"/>
                                        <p:tgtEl>
                                          <p:spTgt spid="1027"/>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xit" presetID="5" presetSubtype="10">
                                  <p:stCondLst>
                                    <p:cond delay="0"/>
                                  </p:stCondLst>
                                  <p:childTnLst>
                                    <p:animEffect filter="checkerboard(across)" transition="out">
                                      <p:cBhvr>
                                        <p:cTn dur="500" id="14"/>
                                        <p:tgtEl>
                                          <p:spTgt spid="1027"/>
                                        </p:tgtEl>
                                      </p:cBhvr>
                                    </p:animEffect>
                                    <p:set>
                                      <p:cBhvr>
                                        <p:cTn dur="1" fill="hold" id="15">
                                          <p:stCondLst>
                                            <p:cond delay="499"/>
                                          </p:stCondLst>
                                        </p:cTn>
                                        <p:tgtEl>
                                          <p:spTgt spid="1027"/>
                                        </p:tgtEl>
                                        <p:attrNameLst>
                                          <p:attrName>style.visibility</p:attrName>
                                        </p:attrNameLst>
                                      </p:cBhvr>
                                      <p:to>
                                        <p:strVal val="hidden"/>
                                      </p:to>
                                    </p:se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3" presetSubtype="10">
                                  <p:stCondLst>
                                    <p:cond delay="0"/>
                                  </p:stCondLst>
                                  <p:childTnLst>
                                    <p:set>
                                      <p:cBhvr>
                                        <p:cTn dur="1" fill="hold" id="19">
                                          <p:stCondLst>
                                            <p:cond delay="0"/>
                                          </p:stCondLst>
                                        </p:cTn>
                                        <p:tgtEl>
                                          <p:spTgt spid="3074"/>
                                        </p:tgtEl>
                                        <p:attrNameLst>
                                          <p:attrName>style.visibility</p:attrName>
                                        </p:attrNameLst>
                                      </p:cBhvr>
                                      <p:to>
                                        <p:strVal val="visible"/>
                                      </p:to>
                                    </p:set>
                                    <p:animEffect filter="blinds(horizontal)" transition="in">
                                      <p:cBhvr>
                                        <p:cTn dur="500" id="20"/>
                                        <p:tgtEl>
                                          <p:spTgt spid="3074"/>
                                        </p:tgtEl>
                                      </p:cBhvr>
                                    </p:animEffect>
                                  </p:childTnLst>
                                </p:cTn>
                              </p:par>
                            </p:childTnLst>
                          </p:cTn>
                        </p:par>
                      </p:childTnLst>
                    </p:cTn>
                  </p:par>
                  <p:par>
                    <p:cTn fill="hold" id="21">
                      <p:stCondLst>
                        <p:cond delay="indefinite"/>
                      </p:stCondLst>
                      <p:childTnLst>
                        <p:par>
                          <p:cTn fill="hold" id="22">
                            <p:stCondLst>
                              <p:cond delay="0"/>
                            </p:stCondLst>
                            <p:childTnLst>
                              <p:par>
                                <p:cTn fill="hold" id="23" nodeType="clickEffect" presetClass="exit" presetID="5" presetSubtype="10">
                                  <p:stCondLst>
                                    <p:cond delay="0"/>
                                  </p:stCondLst>
                                  <p:childTnLst>
                                    <p:animEffect filter="checkerboard(across)" transition="out">
                                      <p:cBhvr>
                                        <p:cTn dur="500" id="24"/>
                                        <p:tgtEl>
                                          <p:spTgt spid="3074"/>
                                        </p:tgtEl>
                                      </p:cBhvr>
                                    </p:animEffect>
                                    <p:set>
                                      <p:cBhvr>
                                        <p:cTn dur="1" fill="hold" id="25">
                                          <p:stCondLst>
                                            <p:cond delay="499"/>
                                          </p:stCondLst>
                                        </p:cTn>
                                        <p:tgtEl>
                                          <p:spTgt spid="3074"/>
                                        </p:tgtEl>
                                        <p:attrNameLst>
                                          <p:attrName>style.visibility</p:attrName>
                                        </p:attrNameLst>
                                      </p:cBhvr>
                                      <p:to>
                                        <p:strVal val="hidden"/>
                                      </p:to>
                                    </p:set>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3" presetSubtype="10">
                                  <p:stCondLst>
                                    <p:cond delay="0"/>
                                  </p:stCondLst>
                                  <p:childTnLst>
                                    <p:set>
                                      <p:cBhvr>
                                        <p:cTn dur="1" fill="hold" id="29">
                                          <p:stCondLst>
                                            <p:cond delay="0"/>
                                          </p:stCondLst>
                                        </p:cTn>
                                        <p:tgtEl>
                                          <p:spTgt spid="1026"/>
                                        </p:tgtEl>
                                        <p:attrNameLst>
                                          <p:attrName>style.visibility</p:attrName>
                                        </p:attrNameLst>
                                      </p:cBhvr>
                                      <p:to>
                                        <p:strVal val="visible"/>
                                      </p:to>
                                    </p:set>
                                    <p:animEffect filter="blinds(horizontal)" transition="in">
                                      <p:cBhvr>
                                        <p:cTn dur="500" id="30"/>
                                        <p:tgtEl>
                                          <p:spTgt spid="1026"/>
                                        </p:tgtEl>
                                      </p:cBhvr>
                                    </p:animEffect>
                                  </p:childTnLst>
                                </p:cTn>
                              </p:par>
                            </p:childTnLst>
                          </p:cTn>
                        </p:par>
                      </p:childTnLst>
                    </p:cTn>
                  </p:par>
                  <p:par>
                    <p:cTn fill="hold" id="31">
                      <p:stCondLst>
                        <p:cond delay="indefinite"/>
                      </p:stCondLst>
                      <p:childTnLst>
                        <p:par>
                          <p:cTn fill="hold" id="32">
                            <p:stCondLst>
                              <p:cond delay="0"/>
                            </p:stCondLst>
                            <p:childTnLst>
                              <p:par>
                                <p:cTn fill="hold" id="33" nodeType="clickEffect" presetClass="exit" presetID="5" presetSubtype="10">
                                  <p:stCondLst>
                                    <p:cond delay="0"/>
                                  </p:stCondLst>
                                  <p:childTnLst>
                                    <p:animEffect filter="checkerboard(across)" transition="out">
                                      <p:cBhvr>
                                        <p:cTn dur="500" id="34"/>
                                        <p:tgtEl>
                                          <p:spTgt spid="1026"/>
                                        </p:tgtEl>
                                      </p:cBhvr>
                                    </p:animEffect>
                                    <p:set>
                                      <p:cBhvr>
                                        <p:cTn dur="1" fill="hold" id="35">
                                          <p:stCondLst>
                                            <p:cond delay="499"/>
                                          </p:stCondLst>
                                        </p:cTn>
                                        <p:tgtEl>
                                          <p:spTgt spid="1026"/>
                                        </p:tgtEl>
                                        <p:attrNameLst>
                                          <p:attrName>style.visibility</p:attrName>
                                        </p:attrNameLst>
                                      </p:cBhvr>
                                      <p:to>
                                        <p:strVal val="hidden"/>
                                      </p:to>
                                    </p:set>
                                  </p:childTnLst>
                                </p:cTn>
                              </p:par>
                            </p:childTnLst>
                          </p:cTn>
                        </p:par>
                      </p:childTnLst>
                    </p:cTn>
                  </p:par>
                  <p:par>
                    <p:cTn fill="hold" id="36">
                      <p:stCondLst>
                        <p:cond delay="indefinite"/>
                      </p:stCondLst>
                      <p:childTnLst>
                        <p:par>
                          <p:cTn fill="hold" id="37">
                            <p:stCondLst>
                              <p:cond delay="0"/>
                            </p:stCondLst>
                            <p:childTnLst>
                              <p:par>
                                <p:cTn fill="hold" grpId="0" id="38" nodeType="clickEffect" presetClass="entr" presetID="3" presetSubtype="10">
                                  <p:stCondLst>
                                    <p:cond delay="0"/>
                                  </p:stCondLst>
                                  <p:childTnLst>
                                    <p:set>
                                      <p:cBhvr>
                                        <p:cTn dur="1" fill="hold" id="39">
                                          <p:stCondLst>
                                            <p:cond delay="0"/>
                                          </p:stCondLst>
                                        </p:cTn>
                                        <p:tgtEl>
                                          <p:spTgt spid="6"/>
                                        </p:tgtEl>
                                        <p:attrNameLst>
                                          <p:attrName>style.visibility</p:attrName>
                                        </p:attrNameLst>
                                      </p:cBhvr>
                                      <p:to>
                                        <p:strVal val="visible"/>
                                      </p:to>
                                    </p:set>
                                    <p:animEffect filter="blinds(horizontal)" transition="in">
                                      <p:cBhvr>
                                        <p:cTn dur="500" id="40"/>
                                        <p:tgtEl>
                                          <p:spTgt spid="6"/>
                                        </p:tgtEl>
                                      </p:cBhvr>
                                    </p:animEffect>
                                  </p:childTnLst>
                                </p:cTn>
                              </p:par>
                            </p:childTnLst>
                          </p:cTn>
                        </p:par>
                      </p:childTnLst>
                    </p:cTn>
                  </p:par>
                  <p:par>
                    <p:cTn fill="hold" id="41">
                      <p:stCondLst>
                        <p:cond delay="indefinite"/>
                      </p:stCondLst>
                      <p:childTnLst>
                        <p:par>
                          <p:cTn fill="hold" id="42">
                            <p:stCondLst>
                              <p:cond delay="0"/>
                            </p:stCondLst>
                            <p:childTnLst>
                              <p:par>
                                <p:cTn fill="hold" grpId="0" id="43" nodeType="clickEffect" presetClass="entr" presetID="3" presetSubtype="10">
                                  <p:stCondLst>
                                    <p:cond delay="0"/>
                                  </p:stCondLst>
                                  <p:childTnLst>
                                    <p:set>
                                      <p:cBhvr>
                                        <p:cTn dur="1" fill="hold" id="44">
                                          <p:stCondLst>
                                            <p:cond delay="0"/>
                                          </p:stCondLst>
                                        </p:cTn>
                                        <p:tgtEl>
                                          <p:spTgt spid="7"/>
                                        </p:tgtEl>
                                        <p:attrNameLst>
                                          <p:attrName>style.visibility</p:attrName>
                                        </p:attrNameLst>
                                      </p:cBhvr>
                                      <p:to>
                                        <p:strVal val="visible"/>
                                      </p:to>
                                    </p:set>
                                    <p:animEffect filter="blinds(horizontal)" transition="in">
                                      <p:cBhvr>
                                        <p:cTn dur="500" id="45"/>
                                        <p:tgtEl>
                                          <p:spTgt spid="7"/>
                                        </p:tgtEl>
                                      </p:cBhvr>
                                    </p:animEffect>
                                  </p:childTnLst>
                                </p:cTn>
                              </p:par>
                            </p:childTnLst>
                          </p:cTn>
                        </p:par>
                      </p:childTnLst>
                    </p:cTn>
                  </p:par>
                  <p:par>
                    <p:cTn fill="hold" id="46">
                      <p:stCondLst>
                        <p:cond delay="indefinite"/>
                      </p:stCondLst>
                      <p:childTnLst>
                        <p:par>
                          <p:cTn fill="hold" id="47">
                            <p:stCondLst>
                              <p:cond delay="0"/>
                            </p:stCondLst>
                            <p:childTnLst>
                              <p:par>
                                <p:cTn fill="hold" grpId="0" id="48" nodeType="clickEffect" presetClass="entr" presetID="3" presetSubtype="10">
                                  <p:stCondLst>
                                    <p:cond delay="0"/>
                                  </p:stCondLst>
                                  <p:childTnLst>
                                    <p:set>
                                      <p:cBhvr>
                                        <p:cTn dur="1" fill="hold" id="49">
                                          <p:stCondLst>
                                            <p:cond delay="0"/>
                                          </p:stCondLst>
                                        </p:cTn>
                                        <p:tgtEl>
                                          <p:spTgt spid="10"/>
                                        </p:tgtEl>
                                        <p:attrNameLst>
                                          <p:attrName>style.visibility</p:attrName>
                                        </p:attrNameLst>
                                      </p:cBhvr>
                                      <p:to>
                                        <p:strVal val="visible"/>
                                      </p:to>
                                    </p:set>
                                    <p:animEffect filter="blinds(horizontal)" transition="in">
                                      <p:cBhvr>
                                        <p:cTn dur="500" id="50"/>
                                        <p:tgtEl>
                                          <p:spTgt spid="10"/>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3" presetSubtype="10">
                                  <p:stCondLst>
                                    <p:cond delay="0"/>
                                  </p:stCondLst>
                                  <p:childTnLst>
                                    <p:set>
                                      <p:cBhvr>
                                        <p:cTn dur="1" fill="hold" id="54">
                                          <p:stCondLst>
                                            <p:cond delay="0"/>
                                          </p:stCondLst>
                                        </p:cTn>
                                        <p:tgtEl>
                                          <p:spTgt spid="11"/>
                                        </p:tgtEl>
                                        <p:attrNameLst>
                                          <p:attrName>style.visibility</p:attrName>
                                        </p:attrNameLst>
                                      </p:cBhvr>
                                      <p:to>
                                        <p:strVal val="visible"/>
                                      </p:to>
                                    </p:set>
                                    <p:animEffect filter="blinds(horizontal)" transition="in">
                                      <p:cBhvr>
                                        <p:cTn dur="500" id="5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P advAuto="4294967295" animBg="1" grpId="0" spid="7"/>
      <p:bldP advAuto="4294967295" animBg="1" grpId="0" spid="10"/>
      <p:bldP advAuto="4294967295" animBg="1" grpId="0" spid="11"/>
    </p:bldLst>
  </p:timing>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lvl="0"/>
            <a:r>
              <a:rPr dirty="0" lang="en-US" smtClean="0" sz="3200">
                <a:uFillTx/>
              </a:rPr>
              <a:t>Which </a:t>
            </a:r>
            <a:r>
              <a:rPr dirty="0" err="1" lang="en-US" smtClean="0" sz="3200">
                <a:uFillTx/>
              </a:rPr>
              <a:t>antihyperlipidemic</a:t>
            </a:r>
            <a:r>
              <a:rPr dirty="0" lang="en-US" smtClean="0" sz="3200">
                <a:uFillTx/>
              </a:rPr>
              <a:t> drug should be prescribed to </a:t>
            </a:r>
            <a:r>
              <a:rPr dirty="0" err="1" lang="en-US" smtClean="0" sz="3200">
                <a:uFillTx/>
              </a:rPr>
              <a:t>Helmi</a:t>
            </a:r>
            <a:r>
              <a:rPr dirty="0" lang="en-US" smtClean="0" sz="3200">
                <a:uFillTx/>
              </a:rPr>
              <a:t>?</a:t>
            </a:r>
            <a:endParaRPr dirty="0" lang="en-US" sz="3200">
              <a:uFillTx/>
            </a:endParaRPr>
          </a:p>
        </p:txBody>
      </p:sp>
      <p:pic>
        <p:nvPicPr>
          <p:cNvPr xmlns:c="http://schemas.openxmlformats.org/drawingml/2006/chart" xmlns:pic="http://schemas.openxmlformats.org/drawingml/2006/picture" xmlns:dgm="http://schemas.openxmlformats.org/drawingml/2006/diagram" descr="http://exchanges.wiley.com/blog/wp-content/uploads/2013/06/stethoscope.jpg" id="15362" name="Picture 2">
            <a:hlinkClick r:id="rId2"/>
          </p:cNvPr>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6019800" y="762000"/>
            <a:ext cx="2590800" cy="1371600"/>
          </a:xfrm>
          <a:prstGeom prst="rect">
            <a:avLst/>
          </a:prstGeom>
          <a:noFill/>
        </p:spPr>
      </p:pic>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3200">
                <a:uFillTx/>
                <a:latin charset="0" pitchFamily="82" typeface="Algerian"/>
              </a:rPr>
              <a:t>Minicase</a:t>
            </a:r>
            <a:endParaRPr dirty="0" lang="en-US" sz="3200">
              <a:uFillTx/>
              <a:latin charset="0" pitchFamily="82" typeface="Algerian"/>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Calcium channel blockers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04800" y="46482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2800">
                <a:solidFill>
                  <a:srgbClr val="6600FF"/>
                </a:solidFill>
                <a:uFillTx/>
                <a:latin charset="0" pitchFamily="18" typeface="Bernard MT Condensed"/>
                <a:sym charset="2" pitchFamily="18" typeface="Symbol"/>
              </a:rPr>
              <a:t>Benzthiazepines</a:t>
            </a:r>
            <a:r>
              <a:rPr dirty="0" lang="en-US" smtClean="0" sz="2800">
                <a:solidFill>
                  <a:srgbClr val="6600FF"/>
                </a:solidFill>
                <a:uFillTx/>
                <a:latin charset="0" pitchFamily="18" typeface="Bernard MT Condensed"/>
                <a:sym charset="2" pitchFamily="18" typeface="Symbol"/>
              </a:rPr>
              <a:t>:-</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267200" y="37338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err="1" lang="en-US" smtClean="0" sz="2800">
                <a:uFillTx/>
                <a:latin charset="0" pitchFamily="82" typeface="Tempus Sans ITC"/>
                <a:sym charset="2" pitchFamily="18" typeface="Symbol"/>
              </a:rPr>
              <a:t>Verapamil</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7" name="TextBox 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37338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2800">
                <a:solidFill>
                  <a:srgbClr val="6600FF"/>
                </a:solidFill>
                <a:uFillTx/>
                <a:latin charset="0" pitchFamily="18" typeface="Bernard MT Condensed"/>
                <a:sym charset="2" pitchFamily="18" typeface="Symbol"/>
              </a:rPr>
              <a:t>Phenylalkylamines</a:t>
            </a:r>
            <a:r>
              <a:rPr dirty="0" lang="en-US" smtClean="0" sz="2800">
                <a:solidFill>
                  <a:srgbClr val="6600FF"/>
                </a:solidFill>
                <a:uFillTx/>
                <a:latin charset="0" pitchFamily="18" typeface="Bernard MT Condensed"/>
                <a:sym charset="2" pitchFamily="18" typeface="Symbol"/>
              </a:rPr>
              <a:t>:-</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8" name="TextBox 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200400" y="2590800"/>
            <a:ext cx="5791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err="1" lang="en-US" smtClean="0" sz="2800">
                <a:uFillTx/>
                <a:latin charset="0" pitchFamily="82" typeface="Tempus Sans ITC"/>
                <a:sym charset="2" pitchFamily="18" typeface="Symbol"/>
              </a:rPr>
              <a:t>Nifedipine</a:t>
            </a:r>
            <a:r>
              <a:rPr b="1" dirty="0" lang="en-US" smtClean="0" sz="2800">
                <a:uFillTx/>
                <a:latin charset="0" pitchFamily="82" typeface="Tempus Sans ITC"/>
                <a:sym charset="2" pitchFamily="18" typeface="Symbol"/>
              </a:rPr>
              <a:t> , </a:t>
            </a:r>
            <a:r>
              <a:rPr b="1" dirty="0" err="1" lang="en-US" smtClean="0" sz="2800">
                <a:uFillTx/>
                <a:latin charset="0" pitchFamily="82" typeface="Tempus Sans ITC"/>
                <a:sym charset="2" pitchFamily="18" typeface="Symbol"/>
              </a:rPr>
              <a:t>Nicardipine</a:t>
            </a:r>
            <a:r>
              <a:rPr b="1" dirty="0" lang="en-US" smtClean="0" sz="2800">
                <a:uFillTx/>
                <a:latin charset="0" pitchFamily="82" typeface="Tempus Sans ITC"/>
                <a:sym charset="2" pitchFamily="18" typeface="Symbol"/>
              </a:rPr>
              <a:t>, </a:t>
            </a:r>
            <a:r>
              <a:rPr b="1" dirty="0" err="1" lang="en-US" smtClean="0" sz="2800">
                <a:uFillTx/>
                <a:latin charset="0" pitchFamily="82" typeface="Tempus Sans ITC"/>
                <a:sym charset="2" pitchFamily="18" typeface="Symbol"/>
              </a:rPr>
              <a:t>Amlodepine</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57384" y="2700448"/>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2800">
                <a:solidFill>
                  <a:srgbClr val="6600FF"/>
                </a:solidFill>
                <a:uFillTx/>
                <a:latin charset="0" pitchFamily="18" typeface="Bernard MT Condensed"/>
                <a:sym charset="2" pitchFamily="18" typeface="Symbol"/>
              </a:rPr>
              <a:t>Dihydropyridines</a:t>
            </a:r>
            <a:r>
              <a:rPr dirty="0" lang="en-US" smtClean="0" sz="2800">
                <a:solidFill>
                  <a:srgbClr val="6600FF"/>
                </a:solidFill>
                <a:uFillTx/>
                <a:latin charset="0" pitchFamily="18" typeface="Bernard MT Condensed"/>
                <a:sym charset="2" pitchFamily="18" typeface="Symbol"/>
              </a:rPr>
              <a:t>:-</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1" name="TextBox 1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267200" y="46482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err="1" lang="en-US" smtClean="0" sz="2800">
                <a:uFillTx/>
                <a:latin charset="0" pitchFamily="82" typeface="Tempus Sans ITC"/>
                <a:sym charset="2" pitchFamily="18" typeface="Symbol"/>
              </a:rPr>
              <a:t>Diltiazem</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2" name="TextBox 1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21336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FFFF00"/>
                </a:solidFill>
                <a:uFillTx/>
                <a:latin charset="0" pitchFamily="18" typeface="Bernard MT Condensed"/>
                <a:sym charset="2" pitchFamily="18" typeface="Symbol"/>
              </a:rPr>
              <a:t>2-Selectivity</a:t>
            </a:r>
            <a:endParaRPr dirty="0" lang="en-US" sz="2800">
              <a:solidFill>
                <a:srgbClr val="FFFF00"/>
              </a:solidFill>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3" name="TextBox 1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00936" y="3154319"/>
            <a:ext cx="2027939" cy="497308"/>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err="1" lang="en-US" smtClean="0" sz="2800">
                <a:uFillTx/>
                <a:latin charset="0" pitchFamily="82" typeface="Tempus Sans ITC"/>
                <a:sym charset="2" pitchFamily="18" typeface="Symbol"/>
              </a:rPr>
              <a:t>Nifedipine</a:t>
            </a:r>
            <a:r>
              <a:rPr b="1" dirty="0" lang="en-US" smtClean="0" sz="2800">
                <a:uFillTx/>
                <a:latin charset="0" pitchFamily="82" typeface="Tempus Sans ITC"/>
                <a:sym charset="2" pitchFamily="18" typeface="Symbol"/>
              </a:rPr>
              <a:t> ,</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4" name="TextBox 1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35814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err="1" lang="en-US" smtClean="0" sz="2800">
                <a:uFillTx/>
                <a:latin charset="0" pitchFamily="82" typeface="Tempus Sans ITC"/>
                <a:sym charset="2" pitchFamily="18" typeface="Symbol"/>
              </a:rPr>
              <a:t>Verapamil</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5" name="TextBox 1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45720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err="1" lang="en-US" smtClean="0" sz="2800">
                <a:uFillTx/>
                <a:latin charset="0" pitchFamily="82" typeface="Tempus Sans ITC"/>
                <a:sym charset="2" pitchFamily="18" typeface="Symbol"/>
              </a:rPr>
              <a:t>Diltiazem</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6" name="TextBox 1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429000" y="2819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uFillTx/>
                <a:latin charset="0" pitchFamily="82" typeface="Tempus Sans ITC"/>
                <a:sym charset="2" pitchFamily="18" typeface="Symbol"/>
              </a:rPr>
              <a:t>Vascular smooth muscle</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7" name="TextBox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505200" y="3581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err="1" lang="en-US" smtClean="0" sz="2800">
                <a:uFillTx/>
                <a:latin charset="0" pitchFamily="82" typeface="Tempus Sans ITC"/>
                <a:sym charset="2" pitchFamily="18" typeface="Symbol"/>
              </a:rPr>
              <a:t>Cardiomyocytes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8" name="TextBox 1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505200" y="45720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uFillTx/>
                <a:latin charset="0" pitchFamily="82" typeface="Tempus Sans ITC"/>
                <a:sym charset="2" pitchFamily="18" typeface="Symbol"/>
              </a:rPr>
              <a:t>Intermediate</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9" name="TextBox 1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1524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FFFF00"/>
                </a:solidFill>
                <a:uFillTx/>
                <a:latin charset="0" pitchFamily="18" typeface="Bernard MT Condensed"/>
                <a:sym charset="2" pitchFamily="18" typeface="Symbol"/>
              </a:rPr>
              <a:t>Classification</a:t>
            </a:r>
            <a:endParaRPr dirty="0" lang="en-US" sz="2800">
              <a:solidFill>
                <a:srgbClr val="FFFF00"/>
              </a:solidFill>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20" name="TextBox 1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495800" y="15240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FFFF00"/>
                </a:solidFill>
                <a:uFillTx/>
                <a:latin charset="0" pitchFamily="18" typeface="Bernard MT Condensed"/>
                <a:sym charset="2" pitchFamily="18" typeface="Symbol"/>
              </a:rPr>
              <a:t>1-Chemecal structure</a:t>
            </a:r>
            <a:endParaRPr dirty="0" lang="en-US" sz="2800">
              <a:solidFill>
                <a:srgbClr val="FFFF00"/>
              </a:solidFill>
              <a:uFillTx/>
              <a:latin charset="-79" pitchFamily="2" typeface="Aharoni"/>
              <a:cs charset="-79" pitchFamily="2" typeface="Aharoni"/>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blinds(horizontal)" transition="in">
                                      <p:cBhvr>
                                        <p:cTn dur="500" id="7"/>
                                        <p:tgtEl>
                                          <p:spTgt spid="9"/>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 presetSubtype="16">
                                  <p:stCondLst>
                                    <p:cond delay="0"/>
                                  </p:stCondLst>
                                  <p:childTnLst>
                                    <p:set>
                                      <p:cBhvr>
                                        <p:cTn dur="1" fill="hold" id="11">
                                          <p:stCondLst>
                                            <p:cond delay="0"/>
                                          </p:stCondLst>
                                        </p:cTn>
                                        <p:tgtEl>
                                          <p:spTgt spid="8"/>
                                        </p:tgtEl>
                                        <p:attrNameLst>
                                          <p:attrName>style.visibility</p:attrName>
                                        </p:attrNameLst>
                                      </p:cBhvr>
                                      <p:to>
                                        <p:strVal val="visible"/>
                                      </p:to>
                                    </p:set>
                                    <p:animEffect filter="box(in)" transition="in">
                                      <p:cBhvr>
                                        <p:cTn dur="500" id="12"/>
                                        <p:tgtEl>
                                          <p:spTgt spid="8"/>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 presetSubtype="10">
                                  <p:stCondLst>
                                    <p:cond delay="0"/>
                                  </p:stCondLst>
                                  <p:childTnLst>
                                    <p:set>
                                      <p:cBhvr>
                                        <p:cTn dur="1" fill="hold" id="16">
                                          <p:stCondLst>
                                            <p:cond delay="0"/>
                                          </p:stCondLst>
                                        </p:cTn>
                                        <p:tgtEl>
                                          <p:spTgt spid="7"/>
                                        </p:tgtEl>
                                        <p:attrNameLst>
                                          <p:attrName>style.visibility</p:attrName>
                                        </p:attrNameLst>
                                      </p:cBhvr>
                                      <p:to>
                                        <p:strVal val="visible"/>
                                      </p:to>
                                    </p:set>
                                    <p:animEffect filter="blinds(horizontal)" transition="in">
                                      <p:cBhvr>
                                        <p:cTn dur="500" id="17"/>
                                        <p:tgtEl>
                                          <p:spTgt spid="7"/>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5" presetSubtype="10">
                                  <p:stCondLst>
                                    <p:cond delay="0"/>
                                  </p:stCondLst>
                                  <p:childTnLst>
                                    <p:set>
                                      <p:cBhvr>
                                        <p:cTn dur="1" fill="hold" id="21">
                                          <p:stCondLst>
                                            <p:cond delay="0"/>
                                          </p:stCondLst>
                                        </p:cTn>
                                        <p:tgtEl>
                                          <p:spTgt spid="6"/>
                                        </p:tgtEl>
                                        <p:attrNameLst>
                                          <p:attrName>style.visibility</p:attrName>
                                        </p:attrNameLst>
                                      </p:cBhvr>
                                      <p:to>
                                        <p:strVal val="visible"/>
                                      </p:to>
                                    </p:set>
                                    <p:animEffect filter="checkerboard(across)" transition="in">
                                      <p:cBhvr>
                                        <p:cTn dur="500" id="22"/>
                                        <p:tgtEl>
                                          <p:spTgt spid="6"/>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3" presetSubtype="10">
                                  <p:stCondLst>
                                    <p:cond delay="0"/>
                                  </p:stCondLst>
                                  <p:childTnLst>
                                    <p:set>
                                      <p:cBhvr>
                                        <p:cTn dur="1" fill="hold" id="26">
                                          <p:stCondLst>
                                            <p:cond delay="0"/>
                                          </p:stCondLst>
                                        </p:cTn>
                                        <p:tgtEl>
                                          <p:spTgt spid="5"/>
                                        </p:tgtEl>
                                        <p:attrNameLst>
                                          <p:attrName>style.visibility</p:attrName>
                                        </p:attrNameLst>
                                      </p:cBhvr>
                                      <p:to>
                                        <p:strVal val="visible"/>
                                      </p:to>
                                    </p:set>
                                    <p:animEffect filter="blinds(horizontal)" transition="in">
                                      <p:cBhvr>
                                        <p:cTn dur="500" id="27"/>
                                        <p:tgtEl>
                                          <p:spTgt spid="5"/>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5" presetSubtype="10">
                                  <p:stCondLst>
                                    <p:cond delay="0"/>
                                  </p:stCondLst>
                                  <p:childTnLst>
                                    <p:set>
                                      <p:cBhvr>
                                        <p:cTn dur="1" fill="hold" id="31">
                                          <p:stCondLst>
                                            <p:cond delay="0"/>
                                          </p:stCondLst>
                                        </p:cTn>
                                        <p:tgtEl>
                                          <p:spTgt spid="11"/>
                                        </p:tgtEl>
                                        <p:attrNameLst>
                                          <p:attrName>style.visibility</p:attrName>
                                        </p:attrNameLst>
                                      </p:cBhvr>
                                      <p:to>
                                        <p:strVal val="visible"/>
                                      </p:to>
                                    </p:set>
                                    <p:animEffect filter="checkerboard(across)" transition="in">
                                      <p:cBhvr>
                                        <p:cTn dur="500" id="32"/>
                                        <p:tgtEl>
                                          <p:spTgt spid="11"/>
                                        </p:tgtEl>
                                      </p:cBhvr>
                                    </p:animEffect>
                                  </p:childTnLst>
                                </p:cTn>
                              </p:par>
                            </p:childTnLst>
                          </p:cTn>
                        </p:par>
                      </p:childTnLst>
                    </p:cTn>
                  </p:par>
                  <p:par>
                    <p:cTn fill="hold" id="33">
                      <p:stCondLst>
                        <p:cond delay="indefinite"/>
                      </p:stCondLst>
                      <p:childTnLst>
                        <p:par>
                          <p:cTn fill="hold" id="34">
                            <p:stCondLst>
                              <p:cond delay="0"/>
                            </p:stCondLst>
                            <p:childTnLst>
                              <p:par>
                                <p:cTn fill="hold" grpId="1" id="35" nodeType="clickEffect" presetClass="exit" presetID="2" presetSubtype="4">
                                  <p:stCondLst>
                                    <p:cond delay="0"/>
                                  </p:stCondLst>
                                  <p:childTnLst>
                                    <p:anim calcmode="lin" valueType="num">
                                      <p:cBhvr additive="base">
                                        <p:cTn dur="500" id="36"/>
                                        <p:tgtEl>
                                          <p:spTgt spid="5"/>
                                        </p:tgtEl>
                                        <p:attrNameLst>
                                          <p:attrName>ppt_x</p:attrName>
                                        </p:attrNameLst>
                                      </p:cBhvr>
                                      <p:tavLst>
                                        <p:tav tm="0">
                                          <p:val>
                                            <p:strVal val="ppt_x"/>
                                          </p:val>
                                        </p:tav>
                                        <p:tav tm="100000">
                                          <p:val>
                                            <p:strVal val="ppt_x"/>
                                          </p:val>
                                        </p:tav>
                                      </p:tavLst>
                                    </p:anim>
                                    <p:anim calcmode="lin" valueType="num">
                                      <p:cBhvr additive="base">
                                        <p:cTn dur="500" id="37"/>
                                        <p:tgtEl>
                                          <p:spTgt spid="5"/>
                                        </p:tgtEl>
                                        <p:attrNameLst>
                                          <p:attrName>ppt_y</p:attrName>
                                        </p:attrNameLst>
                                      </p:cBhvr>
                                      <p:tavLst>
                                        <p:tav tm="0">
                                          <p:val>
                                            <p:strVal val="ppt_y"/>
                                          </p:val>
                                        </p:tav>
                                        <p:tav tm="100000">
                                          <p:val>
                                            <p:strVal val="1+ppt_h/2"/>
                                          </p:val>
                                        </p:tav>
                                      </p:tavLst>
                                    </p:anim>
                                    <p:set>
                                      <p:cBhvr>
                                        <p:cTn dur="1" fill="hold" id="38">
                                          <p:stCondLst>
                                            <p:cond delay="499"/>
                                          </p:stCondLst>
                                        </p:cTn>
                                        <p:tgtEl>
                                          <p:spTgt spid="5"/>
                                        </p:tgtEl>
                                        <p:attrNameLst>
                                          <p:attrName>style.visibility</p:attrName>
                                        </p:attrNameLst>
                                      </p:cBhvr>
                                      <p:to>
                                        <p:strVal val="hidden"/>
                                      </p:to>
                                    </p:set>
                                  </p:childTnLst>
                                </p:cTn>
                              </p:par>
                              <p:par>
                                <p:cTn fill="hold" grpId="1" id="39" nodeType="withEffect" presetClass="exit" presetID="2" presetSubtype="4">
                                  <p:stCondLst>
                                    <p:cond delay="0"/>
                                  </p:stCondLst>
                                  <p:childTnLst>
                                    <p:anim calcmode="lin" valueType="num">
                                      <p:cBhvr additive="base">
                                        <p:cTn dur="500" id="40"/>
                                        <p:tgtEl>
                                          <p:spTgt spid="6"/>
                                        </p:tgtEl>
                                        <p:attrNameLst>
                                          <p:attrName>ppt_x</p:attrName>
                                        </p:attrNameLst>
                                      </p:cBhvr>
                                      <p:tavLst>
                                        <p:tav tm="0">
                                          <p:val>
                                            <p:strVal val="ppt_x"/>
                                          </p:val>
                                        </p:tav>
                                        <p:tav tm="100000">
                                          <p:val>
                                            <p:strVal val="ppt_x"/>
                                          </p:val>
                                        </p:tav>
                                      </p:tavLst>
                                    </p:anim>
                                    <p:anim calcmode="lin" valueType="num">
                                      <p:cBhvr additive="base">
                                        <p:cTn dur="500" id="41"/>
                                        <p:tgtEl>
                                          <p:spTgt spid="6"/>
                                        </p:tgtEl>
                                        <p:attrNameLst>
                                          <p:attrName>ppt_y</p:attrName>
                                        </p:attrNameLst>
                                      </p:cBhvr>
                                      <p:tavLst>
                                        <p:tav tm="0">
                                          <p:val>
                                            <p:strVal val="ppt_y"/>
                                          </p:val>
                                        </p:tav>
                                        <p:tav tm="100000">
                                          <p:val>
                                            <p:strVal val="1+ppt_h/2"/>
                                          </p:val>
                                        </p:tav>
                                      </p:tavLst>
                                    </p:anim>
                                    <p:set>
                                      <p:cBhvr>
                                        <p:cTn dur="1" fill="hold" id="42">
                                          <p:stCondLst>
                                            <p:cond delay="499"/>
                                          </p:stCondLst>
                                        </p:cTn>
                                        <p:tgtEl>
                                          <p:spTgt spid="6"/>
                                        </p:tgtEl>
                                        <p:attrNameLst>
                                          <p:attrName>style.visibility</p:attrName>
                                        </p:attrNameLst>
                                      </p:cBhvr>
                                      <p:to>
                                        <p:strVal val="hidden"/>
                                      </p:to>
                                    </p:set>
                                  </p:childTnLst>
                                </p:cTn>
                              </p:par>
                              <p:par>
                                <p:cTn fill="hold" grpId="1" id="43" nodeType="withEffect" presetClass="exit" presetID="2" presetSubtype="4">
                                  <p:stCondLst>
                                    <p:cond delay="0"/>
                                  </p:stCondLst>
                                  <p:childTnLst>
                                    <p:anim calcmode="lin" valueType="num">
                                      <p:cBhvr additive="base">
                                        <p:cTn dur="500" id="44"/>
                                        <p:tgtEl>
                                          <p:spTgt spid="7"/>
                                        </p:tgtEl>
                                        <p:attrNameLst>
                                          <p:attrName>ppt_x</p:attrName>
                                        </p:attrNameLst>
                                      </p:cBhvr>
                                      <p:tavLst>
                                        <p:tav tm="0">
                                          <p:val>
                                            <p:strVal val="ppt_x"/>
                                          </p:val>
                                        </p:tav>
                                        <p:tav tm="100000">
                                          <p:val>
                                            <p:strVal val="ppt_x"/>
                                          </p:val>
                                        </p:tav>
                                      </p:tavLst>
                                    </p:anim>
                                    <p:anim calcmode="lin" valueType="num">
                                      <p:cBhvr additive="base">
                                        <p:cTn dur="500" id="45"/>
                                        <p:tgtEl>
                                          <p:spTgt spid="7"/>
                                        </p:tgtEl>
                                        <p:attrNameLst>
                                          <p:attrName>ppt_y</p:attrName>
                                        </p:attrNameLst>
                                      </p:cBhvr>
                                      <p:tavLst>
                                        <p:tav tm="0">
                                          <p:val>
                                            <p:strVal val="ppt_y"/>
                                          </p:val>
                                        </p:tav>
                                        <p:tav tm="100000">
                                          <p:val>
                                            <p:strVal val="1+ppt_h/2"/>
                                          </p:val>
                                        </p:tav>
                                      </p:tavLst>
                                    </p:anim>
                                    <p:set>
                                      <p:cBhvr>
                                        <p:cTn dur="1" fill="hold" id="46">
                                          <p:stCondLst>
                                            <p:cond delay="499"/>
                                          </p:stCondLst>
                                        </p:cTn>
                                        <p:tgtEl>
                                          <p:spTgt spid="7"/>
                                        </p:tgtEl>
                                        <p:attrNameLst>
                                          <p:attrName>style.visibility</p:attrName>
                                        </p:attrNameLst>
                                      </p:cBhvr>
                                      <p:to>
                                        <p:strVal val="hidden"/>
                                      </p:to>
                                    </p:set>
                                  </p:childTnLst>
                                </p:cTn>
                              </p:par>
                              <p:par>
                                <p:cTn fill="hold" grpId="1" id="47" nodeType="withEffect" presetClass="exit" presetID="2" presetSubtype="4">
                                  <p:stCondLst>
                                    <p:cond delay="0"/>
                                  </p:stCondLst>
                                  <p:childTnLst>
                                    <p:anim calcmode="lin" valueType="num">
                                      <p:cBhvr additive="base">
                                        <p:cTn dur="500" id="48"/>
                                        <p:tgtEl>
                                          <p:spTgt spid="8"/>
                                        </p:tgtEl>
                                        <p:attrNameLst>
                                          <p:attrName>ppt_x</p:attrName>
                                        </p:attrNameLst>
                                      </p:cBhvr>
                                      <p:tavLst>
                                        <p:tav tm="0">
                                          <p:val>
                                            <p:strVal val="ppt_x"/>
                                          </p:val>
                                        </p:tav>
                                        <p:tav tm="100000">
                                          <p:val>
                                            <p:strVal val="ppt_x"/>
                                          </p:val>
                                        </p:tav>
                                      </p:tavLst>
                                    </p:anim>
                                    <p:anim calcmode="lin" valueType="num">
                                      <p:cBhvr additive="base">
                                        <p:cTn dur="500" id="49"/>
                                        <p:tgtEl>
                                          <p:spTgt spid="8"/>
                                        </p:tgtEl>
                                        <p:attrNameLst>
                                          <p:attrName>ppt_y</p:attrName>
                                        </p:attrNameLst>
                                      </p:cBhvr>
                                      <p:tavLst>
                                        <p:tav tm="0">
                                          <p:val>
                                            <p:strVal val="ppt_y"/>
                                          </p:val>
                                        </p:tav>
                                        <p:tav tm="100000">
                                          <p:val>
                                            <p:strVal val="1+ppt_h/2"/>
                                          </p:val>
                                        </p:tav>
                                      </p:tavLst>
                                    </p:anim>
                                    <p:set>
                                      <p:cBhvr>
                                        <p:cTn dur="1" fill="hold" id="50">
                                          <p:stCondLst>
                                            <p:cond delay="499"/>
                                          </p:stCondLst>
                                        </p:cTn>
                                        <p:tgtEl>
                                          <p:spTgt spid="8"/>
                                        </p:tgtEl>
                                        <p:attrNameLst>
                                          <p:attrName>style.visibility</p:attrName>
                                        </p:attrNameLst>
                                      </p:cBhvr>
                                      <p:to>
                                        <p:strVal val="hidden"/>
                                      </p:to>
                                    </p:set>
                                  </p:childTnLst>
                                </p:cTn>
                              </p:par>
                              <p:par>
                                <p:cTn fill="hold" grpId="1" id="51" nodeType="withEffect" presetClass="exit" presetID="2" presetSubtype="4">
                                  <p:stCondLst>
                                    <p:cond delay="0"/>
                                  </p:stCondLst>
                                  <p:childTnLst>
                                    <p:anim calcmode="lin" valueType="num">
                                      <p:cBhvr additive="base">
                                        <p:cTn dur="500" id="52"/>
                                        <p:tgtEl>
                                          <p:spTgt spid="9"/>
                                        </p:tgtEl>
                                        <p:attrNameLst>
                                          <p:attrName>ppt_x</p:attrName>
                                        </p:attrNameLst>
                                      </p:cBhvr>
                                      <p:tavLst>
                                        <p:tav tm="0">
                                          <p:val>
                                            <p:strVal val="ppt_x"/>
                                          </p:val>
                                        </p:tav>
                                        <p:tav tm="100000">
                                          <p:val>
                                            <p:strVal val="ppt_x"/>
                                          </p:val>
                                        </p:tav>
                                      </p:tavLst>
                                    </p:anim>
                                    <p:anim calcmode="lin" valueType="num">
                                      <p:cBhvr additive="base">
                                        <p:cTn dur="500" id="53"/>
                                        <p:tgtEl>
                                          <p:spTgt spid="9"/>
                                        </p:tgtEl>
                                        <p:attrNameLst>
                                          <p:attrName>ppt_y</p:attrName>
                                        </p:attrNameLst>
                                      </p:cBhvr>
                                      <p:tavLst>
                                        <p:tav tm="0">
                                          <p:val>
                                            <p:strVal val="ppt_y"/>
                                          </p:val>
                                        </p:tav>
                                        <p:tav tm="100000">
                                          <p:val>
                                            <p:strVal val="1+ppt_h/2"/>
                                          </p:val>
                                        </p:tav>
                                      </p:tavLst>
                                    </p:anim>
                                    <p:set>
                                      <p:cBhvr>
                                        <p:cTn dur="1" fill="hold" id="54">
                                          <p:stCondLst>
                                            <p:cond delay="499"/>
                                          </p:stCondLst>
                                        </p:cTn>
                                        <p:tgtEl>
                                          <p:spTgt spid="9"/>
                                        </p:tgtEl>
                                        <p:attrNameLst>
                                          <p:attrName>style.visibility</p:attrName>
                                        </p:attrNameLst>
                                      </p:cBhvr>
                                      <p:to>
                                        <p:strVal val="hidden"/>
                                      </p:to>
                                    </p:set>
                                  </p:childTnLst>
                                </p:cTn>
                              </p:par>
                              <p:par>
                                <p:cTn fill="hold" grpId="1" id="55" nodeType="withEffect" presetClass="exit" presetID="2" presetSubtype="4">
                                  <p:stCondLst>
                                    <p:cond delay="0"/>
                                  </p:stCondLst>
                                  <p:childTnLst>
                                    <p:anim calcmode="lin" valueType="num">
                                      <p:cBhvr additive="base">
                                        <p:cTn dur="500" id="56"/>
                                        <p:tgtEl>
                                          <p:spTgt spid="11"/>
                                        </p:tgtEl>
                                        <p:attrNameLst>
                                          <p:attrName>ppt_x</p:attrName>
                                        </p:attrNameLst>
                                      </p:cBhvr>
                                      <p:tavLst>
                                        <p:tav tm="0">
                                          <p:val>
                                            <p:strVal val="ppt_x"/>
                                          </p:val>
                                        </p:tav>
                                        <p:tav tm="100000">
                                          <p:val>
                                            <p:strVal val="ppt_x"/>
                                          </p:val>
                                        </p:tav>
                                      </p:tavLst>
                                    </p:anim>
                                    <p:anim calcmode="lin" valueType="num">
                                      <p:cBhvr additive="base">
                                        <p:cTn dur="500" id="57"/>
                                        <p:tgtEl>
                                          <p:spTgt spid="11"/>
                                        </p:tgtEl>
                                        <p:attrNameLst>
                                          <p:attrName>ppt_y</p:attrName>
                                        </p:attrNameLst>
                                      </p:cBhvr>
                                      <p:tavLst>
                                        <p:tav tm="0">
                                          <p:val>
                                            <p:strVal val="ppt_y"/>
                                          </p:val>
                                        </p:tav>
                                        <p:tav tm="100000">
                                          <p:val>
                                            <p:strVal val="1+ppt_h/2"/>
                                          </p:val>
                                        </p:tav>
                                      </p:tavLst>
                                    </p:anim>
                                    <p:set>
                                      <p:cBhvr>
                                        <p:cTn dur="1" fill="hold" id="58">
                                          <p:stCondLst>
                                            <p:cond delay="499"/>
                                          </p:stCondLst>
                                        </p:cTn>
                                        <p:tgtEl>
                                          <p:spTgt spid="11"/>
                                        </p:tgtEl>
                                        <p:attrNameLst>
                                          <p:attrName>style.visibility</p:attrName>
                                        </p:attrNameLst>
                                      </p:cBhvr>
                                      <p:to>
                                        <p:strVal val="hidden"/>
                                      </p:to>
                                    </p:set>
                                  </p:childTnLst>
                                </p:cTn>
                              </p:par>
                            </p:childTnLst>
                          </p:cTn>
                        </p:par>
                      </p:childTnLst>
                    </p:cTn>
                  </p:par>
                  <p:par>
                    <p:cTn fill="hold" id="59">
                      <p:stCondLst>
                        <p:cond delay="indefinite"/>
                      </p:stCondLst>
                      <p:childTnLst>
                        <p:par>
                          <p:cTn fill="hold" id="60">
                            <p:stCondLst>
                              <p:cond delay="0"/>
                            </p:stCondLst>
                            <p:childTnLst>
                              <p:par>
                                <p:cTn fill="hold" grpId="0" id="61" nodeType="clickEffect" presetClass="entr" presetID="3" presetSubtype="10">
                                  <p:stCondLst>
                                    <p:cond delay="0"/>
                                  </p:stCondLst>
                                  <p:childTnLst>
                                    <p:set>
                                      <p:cBhvr>
                                        <p:cTn dur="1" fill="hold" id="62">
                                          <p:stCondLst>
                                            <p:cond delay="0"/>
                                          </p:stCondLst>
                                        </p:cTn>
                                        <p:tgtEl>
                                          <p:spTgt spid="12"/>
                                        </p:tgtEl>
                                        <p:attrNameLst>
                                          <p:attrName>style.visibility</p:attrName>
                                        </p:attrNameLst>
                                      </p:cBhvr>
                                      <p:to>
                                        <p:strVal val="visible"/>
                                      </p:to>
                                    </p:set>
                                    <p:animEffect filter="blinds(horizontal)" transition="in">
                                      <p:cBhvr>
                                        <p:cTn dur="500" id="63"/>
                                        <p:tgtEl>
                                          <p:spTgt spid="12"/>
                                        </p:tgtEl>
                                      </p:cBhvr>
                                    </p:animEffect>
                                  </p:childTnLst>
                                </p:cTn>
                              </p:par>
                            </p:childTnLst>
                          </p:cTn>
                        </p:par>
                      </p:childTnLst>
                    </p:cTn>
                  </p:par>
                  <p:par>
                    <p:cTn fill="hold" id="64">
                      <p:stCondLst>
                        <p:cond delay="indefinite"/>
                      </p:stCondLst>
                      <p:childTnLst>
                        <p:par>
                          <p:cTn fill="hold" id="65">
                            <p:stCondLst>
                              <p:cond delay="0"/>
                            </p:stCondLst>
                            <p:childTnLst>
                              <p:par>
                                <p:cTn fill="hold" grpId="0" id="66" nodeType="clickEffect" presetClass="entr" presetID="3" presetSubtype="10">
                                  <p:stCondLst>
                                    <p:cond delay="0"/>
                                  </p:stCondLst>
                                  <p:childTnLst>
                                    <p:set>
                                      <p:cBhvr>
                                        <p:cTn dur="1" fill="hold" id="67">
                                          <p:stCondLst>
                                            <p:cond delay="0"/>
                                          </p:stCondLst>
                                        </p:cTn>
                                        <p:tgtEl>
                                          <p:spTgt spid="13"/>
                                        </p:tgtEl>
                                        <p:attrNameLst>
                                          <p:attrName>style.visibility</p:attrName>
                                        </p:attrNameLst>
                                      </p:cBhvr>
                                      <p:to>
                                        <p:strVal val="visible"/>
                                      </p:to>
                                    </p:set>
                                    <p:animEffect filter="blinds(horizontal)" transition="in">
                                      <p:cBhvr>
                                        <p:cTn dur="500" id="68"/>
                                        <p:tgtEl>
                                          <p:spTgt spid="13"/>
                                        </p:tgtEl>
                                      </p:cBhvr>
                                    </p:animEffect>
                                  </p:childTnLst>
                                </p:cTn>
                              </p:par>
                            </p:childTnLst>
                          </p:cTn>
                        </p:par>
                      </p:childTnLst>
                    </p:cTn>
                  </p:par>
                  <p:par>
                    <p:cTn fill="hold" id="69">
                      <p:stCondLst>
                        <p:cond delay="indefinite"/>
                      </p:stCondLst>
                      <p:childTnLst>
                        <p:par>
                          <p:cTn fill="hold" id="70">
                            <p:stCondLst>
                              <p:cond delay="0"/>
                            </p:stCondLst>
                            <p:childTnLst>
                              <p:par>
                                <p:cTn fill="hold" grpId="0" id="71" nodeType="clickEffect" presetClass="entr" presetID="3" presetSubtype="10">
                                  <p:stCondLst>
                                    <p:cond delay="0"/>
                                  </p:stCondLst>
                                  <p:childTnLst>
                                    <p:set>
                                      <p:cBhvr>
                                        <p:cTn dur="1" fill="hold" id="72">
                                          <p:stCondLst>
                                            <p:cond delay="0"/>
                                          </p:stCondLst>
                                        </p:cTn>
                                        <p:tgtEl>
                                          <p:spTgt spid="16"/>
                                        </p:tgtEl>
                                        <p:attrNameLst>
                                          <p:attrName>style.visibility</p:attrName>
                                        </p:attrNameLst>
                                      </p:cBhvr>
                                      <p:to>
                                        <p:strVal val="visible"/>
                                      </p:to>
                                    </p:set>
                                    <p:animEffect filter="blinds(horizontal)" transition="in">
                                      <p:cBhvr>
                                        <p:cTn dur="500" id="73"/>
                                        <p:tgtEl>
                                          <p:spTgt spid="16"/>
                                        </p:tgtEl>
                                      </p:cBhvr>
                                    </p:animEffect>
                                  </p:childTnLst>
                                </p:cTn>
                              </p:par>
                            </p:childTnLst>
                          </p:cTn>
                        </p:par>
                      </p:childTnLst>
                    </p:cTn>
                  </p:par>
                  <p:par>
                    <p:cTn fill="hold" id="74">
                      <p:stCondLst>
                        <p:cond delay="indefinite"/>
                      </p:stCondLst>
                      <p:childTnLst>
                        <p:par>
                          <p:cTn fill="hold" id="75">
                            <p:stCondLst>
                              <p:cond delay="0"/>
                            </p:stCondLst>
                            <p:childTnLst>
                              <p:par>
                                <p:cTn fill="hold" grpId="0" id="76" nodeType="clickEffect" presetClass="entr" presetID="3" presetSubtype="10">
                                  <p:stCondLst>
                                    <p:cond delay="0"/>
                                  </p:stCondLst>
                                  <p:childTnLst>
                                    <p:set>
                                      <p:cBhvr>
                                        <p:cTn dur="1" fill="hold" id="77">
                                          <p:stCondLst>
                                            <p:cond delay="0"/>
                                          </p:stCondLst>
                                        </p:cTn>
                                        <p:tgtEl>
                                          <p:spTgt spid="14"/>
                                        </p:tgtEl>
                                        <p:attrNameLst>
                                          <p:attrName>style.visibility</p:attrName>
                                        </p:attrNameLst>
                                      </p:cBhvr>
                                      <p:to>
                                        <p:strVal val="visible"/>
                                      </p:to>
                                    </p:set>
                                    <p:animEffect filter="blinds(horizontal)" transition="in">
                                      <p:cBhvr>
                                        <p:cTn dur="500" id="78"/>
                                        <p:tgtEl>
                                          <p:spTgt spid="14"/>
                                        </p:tgtEl>
                                      </p:cBhvr>
                                    </p:animEffect>
                                  </p:childTnLst>
                                </p:cTn>
                              </p:par>
                            </p:childTnLst>
                          </p:cTn>
                        </p:par>
                      </p:childTnLst>
                    </p:cTn>
                  </p:par>
                  <p:par>
                    <p:cTn fill="hold" id="79">
                      <p:stCondLst>
                        <p:cond delay="indefinite"/>
                      </p:stCondLst>
                      <p:childTnLst>
                        <p:par>
                          <p:cTn fill="hold" id="80">
                            <p:stCondLst>
                              <p:cond delay="0"/>
                            </p:stCondLst>
                            <p:childTnLst>
                              <p:par>
                                <p:cTn fill="hold" grpId="0" id="81" nodeType="clickEffect" presetClass="entr" presetID="3" presetSubtype="10">
                                  <p:stCondLst>
                                    <p:cond delay="0"/>
                                  </p:stCondLst>
                                  <p:childTnLst>
                                    <p:set>
                                      <p:cBhvr>
                                        <p:cTn dur="1" fill="hold" id="82">
                                          <p:stCondLst>
                                            <p:cond delay="0"/>
                                          </p:stCondLst>
                                        </p:cTn>
                                        <p:tgtEl>
                                          <p:spTgt spid="17"/>
                                        </p:tgtEl>
                                        <p:attrNameLst>
                                          <p:attrName>style.visibility</p:attrName>
                                        </p:attrNameLst>
                                      </p:cBhvr>
                                      <p:to>
                                        <p:strVal val="visible"/>
                                      </p:to>
                                    </p:set>
                                    <p:animEffect filter="blinds(horizontal)" transition="in">
                                      <p:cBhvr>
                                        <p:cTn dur="500" id="83"/>
                                        <p:tgtEl>
                                          <p:spTgt spid="17"/>
                                        </p:tgtEl>
                                      </p:cBhvr>
                                    </p:animEffect>
                                  </p:childTnLst>
                                </p:cTn>
                              </p:par>
                            </p:childTnLst>
                          </p:cTn>
                        </p:par>
                      </p:childTnLst>
                    </p:cTn>
                  </p:par>
                  <p:par>
                    <p:cTn fill="hold" id="84">
                      <p:stCondLst>
                        <p:cond delay="indefinite"/>
                      </p:stCondLst>
                      <p:childTnLst>
                        <p:par>
                          <p:cTn fill="hold" id="85">
                            <p:stCondLst>
                              <p:cond delay="0"/>
                            </p:stCondLst>
                            <p:childTnLst>
                              <p:par>
                                <p:cTn fill="hold" grpId="0" id="86" nodeType="clickEffect" presetClass="entr" presetID="3" presetSubtype="10">
                                  <p:stCondLst>
                                    <p:cond delay="0"/>
                                  </p:stCondLst>
                                  <p:childTnLst>
                                    <p:set>
                                      <p:cBhvr>
                                        <p:cTn dur="1" fill="hold" id="87">
                                          <p:stCondLst>
                                            <p:cond delay="0"/>
                                          </p:stCondLst>
                                        </p:cTn>
                                        <p:tgtEl>
                                          <p:spTgt spid="15"/>
                                        </p:tgtEl>
                                        <p:attrNameLst>
                                          <p:attrName>style.visibility</p:attrName>
                                        </p:attrNameLst>
                                      </p:cBhvr>
                                      <p:to>
                                        <p:strVal val="visible"/>
                                      </p:to>
                                    </p:set>
                                    <p:animEffect filter="blinds(horizontal)" transition="in">
                                      <p:cBhvr>
                                        <p:cTn dur="500" id="88"/>
                                        <p:tgtEl>
                                          <p:spTgt spid="15"/>
                                        </p:tgtEl>
                                      </p:cBhvr>
                                    </p:animEffect>
                                  </p:childTnLst>
                                </p:cTn>
                              </p:par>
                            </p:childTnLst>
                          </p:cTn>
                        </p:par>
                      </p:childTnLst>
                    </p:cTn>
                  </p:par>
                  <p:par>
                    <p:cTn fill="hold" id="89">
                      <p:stCondLst>
                        <p:cond delay="indefinite"/>
                      </p:stCondLst>
                      <p:childTnLst>
                        <p:par>
                          <p:cTn fill="hold" id="90">
                            <p:stCondLst>
                              <p:cond delay="0"/>
                            </p:stCondLst>
                            <p:childTnLst>
                              <p:par>
                                <p:cTn fill="hold" grpId="0" id="91" nodeType="clickEffect" presetClass="entr" presetID="3" presetSubtype="10">
                                  <p:stCondLst>
                                    <p:cond delay="0"/>
                                  </p:stCondLst>
                                  <p:childTnLst>
                                    <p:set>
                                      <p:cBhvr>
                                        <p:cTn dur="1" fill="hold" id="92">
                                          <p:stCondLst>
                                            <p:cond delay="0"/>
                                          </p:stCondLst>
                                        </p:cTn>
                                        <p:tgtEl>
                                          <p:spTgt spid="18"/>
                                        </p:tgtEl>
                                        <p:attrNameLst>
                                          <p:attrName>style.visibility</p:attrName>
                                        </p:attrNameLst>
                                      </p:cBhvr>
                                      <p:to>
                                        <p:strVal val="visible"/>
                                      </p:to>
                                    </p:set>
                                    <p:animEffect filter="blinds(horizontal)" transition="in">
                                      <p:cBhvr>
                                        <p:cTn dur="500" id="9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1" spid="5"/>
      <p:bldP advAuto="4294967295" animBg="1" grpId="0" spid="6"/>
      <p:bldP advAuto="4294967295" animBg="1" grpId="1" spid="6"/>
      <p:bldP advAuto="4294967295" animBg="1" grpId="0" spid="7"/>
      <p:bldP advAuto="4294967295" animBg="1" grpId="1" spid="7"/>
      <p:bldP advAuto="4294967295" animBg="1" grpId="0" spid="8"/>
      <p:bldP advAuto="4294967295" animBg="1" grpId="1" spid="8"/>
      <p:bldP advAuto="4294967295" animBg="1" grpId="0" spid="9"/>
      <p:bldP advAuto="4294967295" animBg="1" grpId="1" spid="9"/>
      <p:bldP advAuto="4294967295" animBg="1" grpId="0" spid="11"/>
      <p:bldP advAuto="4294967295" animBg="1" grpId="1" spid="11"/>
      <p:bldP advAuto="4294967295" animBg="1" grpId="0" spid="12"/>
      <p:bldP advAuto="4294967295" animBg="1" grpId="0" spid="13"/>
      <p:bldP advAuto="4294967295" animBg="1" grpId="0" spid="14"/>
      <p:bldP advAuto="4294967295" animBg="1" grpId="0" spid="15"/>
      <p:bldP advAuto="4294967295" animBg="1" grpId="0" spid="16"/>
      <p:bldP advAuto="4294967295" animBg="1" grpId="0" spid="17"/>
      <p:bldP advAuto="4294967295" animBg="1" grpId="0" spid="18"/>
    </p:bldLst>
  </p:timing>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76400" y="381000"/>
            <a:ext cx="5410200" cy="604781"/>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err="1" lang="en-US" smtClean="0" sz="3600">
                <a:solidFill>
                  <a:schemeClr val="bg1"/>
                </a:solidFill>
                <a:effectLst>
                  <a:outerShdw algn="tl" blurRad="38100" dir="2700000" dist="38100">
                    <a:srgbClr val="000000"/>
                  </a:outerShdw>
                </a:effectLst>
                <a:uFillTx/>
                <a:latin charset="0" pitchFamily="82" typeface="Tempus Sans ITC"/>
                <a:sym charset="2" pitchFamily="18" typeface="Symbol"/>
              </a:rPr>
              <a:t>Ivabradine</a:t>
            </a:r>
            <a:endParaRPr b="1" dirty="0" lang="en-US" smtClean="0" sz="3600">
              <a:solidFill>
                <a:schemeClr val="bg1"/>
              </a:solidFill>
              <a:effectLst>
                <a:outerShdw algn="tl" blurRad="38100" dir="2700000" dist="38100">
                  <a:srgbClr val="000000"/>
                </a:outerShdw>
              </a:effectLst>
              <a:uFillTx/>
              <a:latin charset="0" pitchFamily="82" typeface="Tempus Sans ITC"/>
              <a:sym charset="2" pitchFamily="18" typeface="Symbol"/>
            </a:endParaRPr>
          </a:p>
        </p:txBody>
      </p:sp>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905000"/>
            <a:ext cx="8153400" cy="819648"/>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lvl="1" marL="342900">
              <a:lnSpc>
                <a:spcPct val="90000"/>
              </a:lnSpc>
              <a:spcBef>
                <a:spcPct val="20000"/>
              </a:spcBef>
              <a:defRPr>
                <a:uFillTx/>
              </a:defRPr>
            </a:pPr>
            <a:r>
              <a:rPr b="1" dirty="0" err="1"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Ivabradine</a:t>
            </a: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 </a:t>
            </a:r>
            <a:r>
              <a:rPr dirty="0" lang="en-US" smtClean="0" sz="2400">
                <a:uFillTx/>
              </a:rPr>
              <a:t>reduces slope of  depolarization, slowing </a:t>
            </a:r>
            <a:r>
              <a:rPr dirty="0" err="1" lang="en-US" smtClean="0" sz="2400">
                <a:uFillTx/>
              </a:rPr>
              <a:t>HR,reducing</a:t>
            </a:r>
            <a:r>
              <a:rPr dirty="0" lang="en-US" smtClean="0" sz="2400">
                <a:uFillTx/>
              </a:rPr>
              <a:t> </a:t>
            </a:r>
            <a:r>
              <a:rPr dirty="0" err="1" lang="en-US" smtClean="0" sz="2400">
                <a:uFillTx/>
              </a:rPr>
              <a:t>myocardila</a:t>
            </a:r>
            <a:r>
              <a:rPr dirty="0" lang="en-US" smtClean="0" sz="2400">
                <a:uFillTx/>
              </a:rPr>
              <a:t> work &amp; O2 demand</a:t>
            </a:r>
            <a:endPar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52400" y="5562600"/>
            <a:ext cx="8001000" cy="86793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a:lnSpc>
                <a:spcPct val="90000"/>
              </a:lnSpc>
              <a:spcBef>
                <a:spcPct val="15000"/>
              </a:spcBef>
              <a:defRPr>
                <a:uFillTx/>
              </a:defRPr>
            </a:pPr>
            <a:r>
              <a:rPr dirty="0" lang="en-US" smtClean="0" sz="2800">
                <a:uFillTx/>
              </a:rPr>
              <a:t>I</a:t>
            </a:r>
            <a:r>
              <a:rPr baseline="-25000" dirty="0" lang="en-US" smtClean="0" sz="2800">
                <a:uFillTx/>
              </a:rPr>
              <a:t>f </a:t>
            </a:r>
            <a:r>
              <a:rPr dirty="0" lang="en-US" smtClean="0" sz="2800">
                <a:uFillTx/>
              </a:rPr>
              <a:t>current is an inward Na+/K+ current that activates pacemaker cells of the SA node</a:t>
            </a: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676400"/>
            <a:ext cx="6705600" cy="480131"/>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a:lnSpc>
                <a:spcPct val="90000"/>
              </a:lnSpc>
              <a:spcBef>
                <a:spcPct val="15000"/>
              </a:spcBef>
              <a:defRPr>
                <a:uFillTx/>
              </a:defRPr>
            </a:pPr>
            <a:r>
              <a:rPr dirty="0" err="1" lang="en-US" smtClean="0" sz="2800">
                <a:uFillTx/>
              </a:rPr>
              <a:t>Ivabradine</a:t>
            </a:r>
            <a:r>
              <a:rPr dirty="0" lang="en-US" smtClean="0" sz="2800">
                <a:uFillTx/>
              </a:rPr>
              <a:t> Selectively </a:t>
            </a:r>
            <a:r>
              <a:rPr lang="en-US" smtClean="0" sz="2800">
                <a:uFillTx/>
              </a:rPr>
              <a:t>blocks I</a:t>
            </a:r>
            <a:r>
              <a:rPr baseline="-25000" lang="en-US" smtClean="0" sz="2800">
                <a:uFillTx/>
              </a:rPr>
              <a:t>f</a:t>
            </a:r>
            <a:endParaRPr dirty="0" lang="en-US" smtClean="0" sz="2800">
              <a:uFillTx/>
            </a:endParaRPr>
          </a:p>
        </p:txBody>
      </p:sp>
      <p:pic>
        <p:nvPicPr>
          <p:cNvPr xmlns:c="http://schemas.openxmlformats.org/drawingml/2006/chart" xmlns:pic="http://schemas.openxmlformats.org/drawingml/2006/picture" xmlns:dgm="http://schemas.openxmlformats.org/drawingml/2006/diagram" id="4098"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a:stretch>
            <a:fillRect/>
          </a:stretch>
        </p:blipFill>
        <p:spPr xmlns:c="http://schemas.openxmlformats.org/drawingml/2006/chart" xmlns:pic="http://schemas.openxmlformats.org/drawingml/2006/picture" xmlns:dgm="http://schemas.openxmlformats.org/drawingml/2006/diagram" bwMode="auto">
          <a:xfrm>
            <a:off x="2057400" y="2819400"/>
            <a:ext cx="3886200" cy="3657600"/>
          </a:xfrm>
          <a:prstGeom prst="rect">
            <a:avLst/>
          </a:prstGeom>
          <a:noFill/>
          <a:ln w="9525">
            <a:noFill/>
            <a:miter lim="800000"/>
          </a:ln>
        </p:spPr>
      </p:pic>
      <p:pic>
        <p:nvPicPr>
          <p:cNvPr xmlns:c="http://schemas.openxmlformats.org/drawingml/2006/chart" xmlns:pic="http://schemas.openxmlformats.org/drawingml/2006/picture" xmlns:dgm="http://schemas.openxmlformats.org/drawingml/2006/diagram" id="4099" name="Picture 3"/>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cstate="print"/>
          <a:srcRect/>
          <a:stretch>
            <a:fillRect/>
          </a:stretch>
        </p:blipFill>
        <p:spPr xmlns:c="http://schemas.openxmlformats.org/drawingml/2006/chart" xmlns:pic="http://schemas.openxmlformats.org/drawingml/2006/picture" xmlns:dgm="http://schemas.openxmlformats.org/drawingml/2006/diagram" bwMode="auto">
          <a:xfrm>
            <a:off x="1676400" y="2590800"/>
            <a:ext cx="3581399" cy="28956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8" name="TextBox 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2819400"/>
            <a:ext cx="8001000" cy="1255728"/>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a:lnSpc>
                <a:spcPct val="90000"/>
              </a:lnSpc>
              <a:spcBef>
                <a:spcPct val="15000"/>
              </a:spcBef>
              <a:defRPr>
                <a:uFillTx/>
              </a:defRPr>
            </a:pPr>
            <a:r>
              <a:rPr dirty="0" lang="en-US" smtClean="0" sz="2800">
                <a:uFillTx/>
              </a:rPr>
              <a:t>Used in treatment of chronic stable angina in patients with normal sinus rhythm who cannot take </a:t>
            </a:r>
            <a:r>
              <a:rPr dirty="0" lang="en-US" smtClean="0" sz="2800">
                <a:uFillTx/>
                <a:latin typeface="Browallia New"/>
                <a:cs typeface="Browallia New"/>
              </a:rPr>
              <a:t>ß-</a:t>
            </a:r>
            <a:r>
              <a:rPr dirty="0" lang="en-US" smtClean="0" sz="2800">
                <a:uFillTx/>
              </a:rPr>
              <a:t>blockers</a:t>
            </a:r>
          </a:p>
        </p:txBody>
      </p:sp>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2895600"/>
            <a:ext cx="8382000" cy="1643527"/>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a:lnSpc>
                <a:spcPct val="90000"/>
              </a:lnSpc>
              <a:spcBef>
                <a:spcPct val="15000"/>
              </a:spcBef>
              <a:defRPr>
                <a:uFillTx/>
              </a:defRPr>
            </a:pPr>
            <a:r>
              <a:rPr dirty="0" lang="en-US" smtClean="0" sz="2800">
                <a:uFillTx/>
              </a:rPr>
              <a:t>Used in combination with beta blockers in people with heart failure with LVEF lower than 35 percent inadequately controlled by beta blockers alone and whose heart rate exceeds 70/min</a:t>
            </a:r>
          </a:p>
        </p:txBody>
      </p:sp>
      <p:sp>
        <p:nvSpPr>
          <p:cNvPr xmlns:c="http://schemas.openxmlformats.org/drawingml/2006/chart" xmlns:pic="http://schemas.openxmlformats.org/drawingml/2006/picture" xmlns:dgm="http://schemas.openxmlformats.org/drawingml/2006/diagram" id="10" name="TextBox 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1000" y="4724400"/>
            <a:ext cx="4953000" cy="480131"/>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a:lnSpc>
                <a:spcPct val="90000"/>
              </a:lnSpc>
              <a:spcBef>
                <a:spcPct val="15000"/>
              </a:spcBef>
              <a:defRPr>
                <a:uFillTx/>
              </a:defRPr>
            </a:pPr>
            <a:r>
              <a:rPr dirty="0" lang="en-US" smtClean="0" sz="2800">
                <a:uFillTx/>
              </a:rPr>
              <a:t>ADR:- luminous phenomena</a:t>
            </a:r>
          </a:p>
        </p:txBody>
      </p:sp>
      <p:pic>
        <p:nvPicPr>
          <p:cNvPr xmlns:c="http://schemas.openxmlformats.org/drawingml/2006/chart" xmlns:pic="http://schemas.openxmlformats.org/drawingml/2006/picture" xmlns:dgm="http://schemas.openxmlformats.org/drawingml/2006/diagram" descr="نتيجة بحث الصور عن ‪luminous phenomena‬‏" id="3074" name="Picture 2">
            <a:hlinkClick r:id="rId4"/>
          </p:cNvPr>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5" cstate="print"/>
          <a:srcRect/>
          <a:stretch>
            <a:fillRect/>
          </a:stretch>
        </p:blipFill>
        <p:spPr xmlns:c="http://schemas.openxmlformats.org/drawingml/2006/chart" xmlns:pic="http://schemas.openxmlformats.org/drawingml/2006/picture" xmlns:dgm="http://schemas.openxmlformats.org/drawingml/2006/diagram" bwMode="auto">
          <a:xfrm>
            <a:off x="6096000" y="3429000"/>
            <a:ext cx="2857500" cy="1905000"/>
          </a:xfrm>
          <a:prstGeom prst="rect">
            <a:avLst/>
          </a:prstGeom>
          <a:noFill/>
        </p:spPr>
      </p:pic>
      <p:pic>
        <p:nvPicPr>
          <p:cNvPr xmlns:c="http://schemas.openxmlformats.org/drawingml/2006/chart" xmlns:pic="http://schemas.openxmlformats.org/drawingml/2006/picture" xmlns:dgm="http://schemas.openxmlformats.org/drawingml/2006/diagram" id="3075" name="Picture 3"/>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6" cstate="print"/>
          <a:srcRect/>
          <a:stretch>
            <a:fillRect/>
          </a:stretch>
        </p:blipFill>
        <p:spPr xmlns:c="http://schemas.openxmlformats.org/drawingml/2006/chart" xmlns:pic="http://schemas.openxmlformats.org/drawingml/2006/picture" xmlns:dgm="http://schemas.openxmlformats.org/drawingml/2006/diagram" bwMode="auto">
          <a:xfrm>
            <a:off x="6019800" y="2743200"/>
            <a:ext cx="2781300" cy="3962400"/>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blinds(horizontal)" transition="in">
                                      <p:cBhvr>
                                        <p:cTn dur="500" id="7"/>
                                        <p:tgtEl>
                                          <p:spTgt spid="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4099"/>
                                        </p:tgtEl>
                                        <p:attrNameLst>
                                          <p:attrName>style.visibility</p:attrName>
                                        </p:attrNameLst>
                                      </p:cBhvr>
                                      <p:to>
                                        <p:strVal val="visible"/>
                                      </p:to>
                                    </p:set>
                                    <p:animEffect filter="blinds(horizontal)" transition="in">
                                      <p:cBhvr>
                                        <p:cTn dur="500" id="12"/>
                                        <p:tgtEl>
                                          <p:spTgt spid="4099"/>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 presetSubtype="10">
                                  <p:stCondLst>
                                    <p:cond delay="0"/>
                                  </p:stCondLst>
                                  <p:childTnLst>
                                    <p:set>
                                      <p:cBhvr>
                                        <p:cTn dur="1" fill="hold" id="16">
                                          <p:stCondLst>
                                            <p:cond delay="0"/>
                                          </p:stCondLst>
                                        </p:cTn>
                                        <p:tgtEl>
                                          <p:spTgt spid="4"/>
                                        </p:tgtEl>
                                        <p:attrNameLst>
                                          <p:attrName>style.visibility</p:attrName>
                                        </p:attrNameLst>
                                      </p:cBhvr>
                                      <p:to>
                                        <p:strVal val="visible"/>
                                      </p:to>
                                    </p:set>
                                    <p:animEffect filter="blinds(horizontal)" transition="in">
                                      <p:cBhvr>
                                        <p:cTn dur="500" id="17"/>
                                        <p:tgtEl>
                                          <p:spTgt spid="4"/>
                                        </p:tgtEl>
                                      </p:cBhvr>
                                    </p:animEffect>
                                  </p:childTnLst>
                                </p:cTn>
                              </p:par>
                            </p:childTnLst>
                          </p:cTn>
                        </p:par>
                      </p:childTnLst>
                    </p:cTn>
                  </p:par>
                  <p:par>
                    <p:cTn fill="hold" id="18">
                      <p:stCondLst>
                        <p:cond delay="indefinite"/>
                      </p:stCondLst>
                      <p:childTnLst>
                        <p:par>
                          <p:cTn fill="hold" id="19">
                            <p:stCondLst>
                              <p:cond delay="0"/>
                            </p:stCondLst>
                            <p:childTnLst>
                              <p:par>
                                <p:cTn fill="hold" grpId="1" id="20" nodeType="clickEffect" presetClass="exit" presetID="5" presetSubtype="10">
                                  <p:stCondLst>
                                    <p:cond delay="0"/>
                                  </p:stCondLst>
                                  <p:childTnLst>
                                    <p:animEffect filter="checkerboard(across)" transition="out">
                                      <p:cBhvr>
                                        <p:cTn dur="500" id="21"/>
                                        <p:tgtEl>
                                          <p:spTgt spid="4"/>
                                        </p:tgtEl>
                                      </p:cBhvr>
                                    </p:animEffect>
                                    <p:set>
                                      <p:cBhvr>
                                        <p:cTn dur="1" fill="hold" id="22">
                                          <p:stCondLst>
                                            <p:cond delay="499"/>
                                          </p:stCondLst>
                                        </p:cTn>
                                        <p:tgtEl>
                                          <p:spTgt spid="4"/>
                                        </p:tgtEl>
                                        <p:attrNameLst>
                                          <p:attrName>style.visibility</p:attrName>
                                        </p:attrNameLst>
                                      </p:cBhvr>
                                      <p:to>
                                        <p:strVal val="hidden"/>
                                      </p:to>
                                    </p:set>
                                  </p:childTnLst>
                                </p:cTn>
                              </p:par>
                              <p:par>
                                <p:cTn fill="hold" grpId="1" id="23" nodeType="withEffect" presetClass="exit" presetID="5" presetSubtype="10">
                                  <p:stCondLst>
                                    <p:cond delay="0"/>
                                  </p:stCondLst>
                                  <p:childTnLst>
                                    <p:animEffect filter="checkerboard(across)" transition="out">
                                      <p:cBhvr>
                                        <p:cTn dur="500" id="24"/>
                                        <p:tgtEl>
                                          <p:spTgt spid="5"/>
                                        </p:tgtEl>
                                      </p:cBhvr>
                                    </p:animEffect>
                                    <p:set>
                                      <p:cBhvr>
                                        <p:cTn dur="1" fill="hold" id="25">
                                          <p:stCondLst>
                                            <p:cond delay="499"/>
                                          </p:stCondLst>
                                        </p:cTn>
                                        <p:tgtEl>
                                          <p:spTgt spid="5"/>
                                        </p:tgtEl>
                                        <p:attrNameLst>
                                          <p:attrName>style.visibility</p:attrName>
                                        </p:attrNameLst>
                                      </p:cBhvr>
                                      <p:to>
                                        <p:strVal val="hidden"/>
                                      </p:to>
                                    </p:set>
                                  </p:childTnLst>
                                </p:cTn>
                              </p:par>
                              <p:par>
                                <p:cTn fill="hold" id="26" nodeType="withEffect" presetClass="exit" presetID="5" presetSubtype="10">
                                  <p:stCondLst>
                                    <p:cond delay="0"/>
                                  </p:stCondLst>
                                  <p:childTnLst>
                                    <p:animEffect filter="checkerboard(across)" transition="out">
                                      <p:cBhvr>
                                        <p:cTn dur="500" id="27"/>
                                        <p:tgtEl>
                                          <p:spTgt spid="4099"/>
                                        </p:tgtEl>
                                      </p:cBhvr>
                                    </p:animEffect>
                                    <p:set>
                                      <p:cBhvr>
                                        <p:cTn dur="1" fill="hold" id="28">
                                          <p:stCondLst>
                                            <p:cond delay="499"/>
                                          </p:stCondLst>
                                        </p:cTn>
                                        <p:tgtEl>
                                          <p:spTgt spid="4099"/>
                                        </p:tgtEl>
                                        <p:attrNameLst>
                                          <p:attrName>style.visibility</p:attrName>
                                        </p:attrNameLst>
                                      </p:cBhvr>
                                      <p:to>
                                        <p:strVal val="hidden"/>
                                      </p:to>
                                    </p:set>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3" presetSubtype="10">
                                  <p:stCondLst>
                                    <p:cond delay="0"/>
                                  </p:stCondLst>
                                  <p:childTnLst>
                                    <p:set>
                                      <p:cBhvr>
                                        <p:cTn dur="1" fill="hold" id="32">
                                          <p:stCondLst>
                                            <p:cond delay="0"/>
                                          </p:stCondLst>
                                        </p:cTn>
                                        <p:tgtEl>
                                          <p:spTgt spid="3"/>
                                        </p:tgtEl>
                                        <p:attrNameLst>
                                          <p:attrName>style.visibility</p:attrName>
                                        </p:attrNameLst>
                                      </p:cBhvr>
                                      <p:to>
                                        <p:strVal val="visible"/>
                                      </p:to>
                                    </p:set>
                                    <p:animEffect filter="blinds(horizontal)" transition="in">
                                      <p:cBhvr>
                                        <p:cTn dur="500" id="33"/>
                                        <p:tgtEl>
                                          <p:spTgt spid="3"/>
                                        </p:tgtEl>
                                      </p:cBhvr>
                                    </p:animEffect>
                                  </p:childTnLst>
                                </p:cTn>
                              </p:par>
                              <p:par>
                                <p:cTn fill="hold" id="34" nodeType="withEffect" presetClass="entr" presetID="3" presetSubtype="10">
                                  <p:stCondLst>
                                    <p:cond delay="0"/>
                                  </p:stCondLst>
                                  <p:childTnLst>
                                    <p:set>
                                      <p:cBhvr>
                                        <p:cTn dur="1" fill="hold" id="35">
                                          <p:stCondLst>
                                            <p:cond delay="0"/>
                                          </p:stCondLst>
                                        </p:cTn>
                                        <p:tgtEl>
                                          <p:spTgt spid="4098"/>
                                        </p:tgtEl>
                                        <p:attrNameLst>
                                          <p:attrName>style.visibility</p:attrName>
                                        </p:attrNameLst>
                                      </p:cBhvr>
                                      <p:to>
                                        <p:strVal val="visible"/>
                                      </p:to>
                                    </p:set>
                                    <p:animEffect filter="blinds(horizontal)" transition="in">
                                      <p:cBhvr>
                                        <p:cTn dur="500" id="36"/>
                                        <p:tgtEl>
                                          <p:spTgt spid="4098"/>
                                        </p:tgtEl>
                                      </p:cBhvr>
                                    </p:animEffect>
                                  </p:childTnLst>
                                </p:cTn>
                              </p:par>
                              <p:par>
                                <p:cTn fill="hold" id="37" nodeType="withEffect" presetClass="entr" presetID="25" presetSubtype="0">
                                  <p:stCondLst>
                                    <p:cond delay="0"/>
                                  </p:stCondLst>
                                  <p:childTnLst>
                                    <p:set>
                                      <p:cBhvr>
                                        <p:cTn dur="1" fill="hold" id="38">
                                          <p:stCondLst>
                                            <p:cond delay="0"/>
                                          </p:stCondLst>
                                        </p:cTn>
                                        <p:tgtEl>
                                          <p:spTgt spid="3075"/>
                                        </p:tgtEl>
                                        <p:attrNameLst>
                                          <p:attrName>style.visibility</p:attrName>
                                        </p:attrNameLst>
                                      </p:cBhvr>
                                      <p:to>
                                        <p:strVal val="visible"/>
                                      </p:to>
                                    </p:set>
                                    <p:anim calcmode="lin" valueType="num">
                                      <p:cBhvr>
                                        <p:cTn decel="50000" dur="500" fill="hold" id="39">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decel="50000" dur="500" fill="hold" id="40">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accel="50000" dur="500" fill="hold" id="41">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dur="1000" fill="hold" id="42"/>
                                        <p:tgtEl>
                                          <p:spTgt spid="3075"/>
                                        </p:tgtEl>
                                        <p:attrNameLst>
                                          <p:attrName>ppt_h</p:attrName>
                                        </p:attrNameLst>
                                      </p:cBhvr>
                                      <p:tavLst>
                                        <p:tav tm="0">
                                          <p:val>
                                            <p:strVal val="#ppt_h"/>
                                          </p:val>
                                        </p:tav>
                                        <p:tav tm="100000">
                                          <p:val>
                                            <p:strVal val="#ppt_h"/>
                                          </p:val>
                                        </p:tav>
                                      </p:tavLst>
                                    </p:anim>
                                    <p:anim calcmode="lin" valueType="num">
                                      <p:cBhvr>
                                        <p:cTn decel="50000" dur="500" fill="hold" id="43">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decel="50000" dur="500" fill="hold" id="44">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accel="50000" dur="500" fill="hold" id="45">
                                          <p:stCondLst>
                                            <p:cond delay="500"/>
                                          </p:stCondLst>
                                        </p:cTn>
                                        <p:tgtEl>
                                          <p:spTgt spid="3075"/>
                                        </p:tgtEl>
                                        <p:attrNameLst>
                                          <p:attrName>ppt_y</p:attrName>
                                        </p:attrNameLst>
                                      </p:cBhvr>
                                      <p:tavLst>
                                        <p:tav tm="0">
                                          <p:val>
                                            <p:strVal val="#ppt_y+.1"/>
                                          </p:val>
                                        </p:tav>
                                        <p:tav tm="100000">
                                          <p:val>
                                            <p:strVal val="#ppt_y"/>
                                          </p:val>
                                        </p:tav>
                                      </p:tavLst>
                                    </p:anim>
                                    <p:animEffect filter="fade" transition="in">
                                      <p:cBhvr>
                                        <p:cTn decel="50000" dur="1000" id="46">
                                          <p:stCondLst>
                                            <p:cond delay="0"/>
                                          </p:stCondLst>
                                        </p:cTn>
                                        <p:tgtEl>
                                          <p:spTgt spid="3075"/>
                                        </p:tgtEl>
                                      </p:cBhvr>
                                    </p:animEffect>
                                  </p:childTnLst>
                                </p:cTn>
                              </p:par>
                            </p:childTnLst>
                          </p:cTn>
                        </p:par>
                      </p:childTnLst>
                    </p:cTn>
                  </p:par>
                  <p:par>
                    <p:cTn fill="hold" id="47">
                      <p:stCondLst>
                        <p:cond delay="indefinite"/>
                      </p:stCondLst>
                      <p:childTnLst>
                        <p:par>
                          <p:cTn fill="hold" id="48">
                            <p:stCondLst>
                              <p:cond delay="0"/>
                            </p:stCondLst>
                            <p:childTnLst>
                              <p:par>
                                <p:cTn fill="hold" id="49" nodeType="clickEffect" presetClass="exit" presetID="4" presetSubtype="16">
                                  <p:stCondLst>
                                    <p:cond delay="0"/>
                                  </p:stCondLst>
                                  <p:childTnLst>
                                    <p:animEffect filter="box(in)" transition="out">
                                      <p:cBhvr>
                                        <p:cTn dur="500" id="50"/>
                                        <p:tgtEl>
                                          <p:spTgt spid="3075"/>
                                        </p:tgtEl>
                                      </p:cBhvr>
                                    </p:animEffect>
                                    <p:set>
                                      <p:cBhvr>
                                        <p:cTn dur="1" fill="hold" id="51">
                                          <p:stCondLst>
                                            <p:cond delay="499"/>
                                          </p:stCondLst>
                                        </p:cTn>
                                        <p:tgtEl>
                                          <p:spTgt spid="3075"/>
                                        </p:tgtEl>
                                        <p:attrNameLst>
                                          <p:attrName>style.visibility</p:attrName>
                                        </p:attrNameLst>
                                      </p:cBhvr>
                                      <p:to>
                                        <p:strVal val="hidden"/>
                                      </p:to>
                                    </p:set>
                                  </p:childTnLst>
                                </p:cTn>
                              </p:par>
                              <p:par>
                                <p:cTn fill="hold" id="52" nodeType="withEffect" presetClass="exit" presetID="4" presetSubtype="16">
                                  <p:stCondLst>
                                    <p:cond delay="0"/>
                                  </p:stCondLst>
                                  <p:childTnLst>
                                    <p:animEffect filter="box(in)" transition="out">
                                      <p:cBhvr>
                                        <p:cTn dur="500" id="53"/>
                                        <p:tgtEl>
                                          <p:spTgt spid="4098"/>
                                        </p:tgtEl>
                                      </p:cBhvr>
                                    </p:animEffect>
                                    <p:set>
                                      <p:cBhvr>
                                        <p:cTn dur="1" fill="hold" id="54">
                                          <p:stCondLst>
                                            <p:cond delay="499"/>
                                          </p:stCondLst>
                                        </p:cTn>
                                        <p:tgtEl>
                                          <p:spTgt spid="4098"/>
                                        </p:tgtEl>
                                        <p:attrNameLst>
                                          <p:attrName>style.visibility</p:attrName>
                                        </p:attrNameLst>
                                      </p:cBhvr>
                                      <p:to>
                                        <p:strVal val="hidden"/>
                                      </p:to>
                                    </p:set>
                                  </p:childTnLst>
                                </p:cTn>
                              </p:par>
                            </p:childTnLst>
                          </p:cTn>
                        </p:par>
                      </p:childTnLst>
                    </p:cTn>
                  </p:par>
                  <p:par>
                    <p:cTn fill="hold" id="55">
                      <p:stCondLst>
                        <p:cond delay="indefinite"/>
                      </p:stCondLst>
                      <p:childTnLst>
                        <p:par>
                          <p:cTn fill="hold" id="56">
                            <p:stCondLst>
                              <p:cond delay="0"/>
                            </p:stCondLst>
                            <p:childTnLst>
                              <p:par>
                                <p:cTn fill="hold" grpId="0" id="57" nodeType="clickEffect" presetClass="entr" presetID="3" presetSubtype="10">
                                  <p:stCondLst>
                                    <p:cond delay="0"/>
                                  </p:stCondLst>
                                  <p:childTnLst>
                                    <p:set>
                                      <p:cBhvr>
                                        <p:cTn dur="1" fill="hold" id="58">
                                          <p:stCondLst>
                                            <p:cond delay="0"/>
                                          </p:stCondLst>
                                        </p:cTn>
                                        <p:tgtEl>
                                          <p:spTgt spid="8"/>
                                        </p:tgtEl>
                                        <p:attrNameLst>
                                          <p:attrName>style.visibility</p:attrName>
                                        </p:attrNameLst>
                                      </p:cBhvr>
                                      <p:to>
                                        <p:strVal val="visible"/>
                                      </p:to>
                                    </p:set>
                                    <p:animEffect filter="blinds(horizontal)" transition="in">
                                      <p:cBhvr>
                                        <p:cTn dur="500" id="59"/>
                                        <p:tgtEl>
                                          <p:spTgt spid="8"/>
                                        </p:tgtEl>
                                      </p:cBhvr>
                                    </p:animEffect>
                                  </p:childTnLst>
                                </p:cTn>
                              </p:par>
                            </p:childTnLst>
                          </p:cTn>
                        </p:par>
                      </p:childTnLst>
                    </p:cTn>
                  </p:par>
                  <p:par>
                    <p:cTn fill="hold" id="60">
                      <p:stCondLst>
                        <p:cond delay="indefinite"/>
                      </p:stCondLst>
                      <p:childTnLst>
                        <p:par>
                          <p:cTn fill="hold" id="61">
                            <p:stCondLst>
                              <p:cond delay="0"/>
                            </p:stCondLst>
                            <p:childTnLst>
                              <p:par>
                                <p:cTn fill="hold" grpId="1" id="62" nodeType="clickEffect" presetClass="exit" presetID="5" presetSubtype="10">
                                  <p:stCondLst>
                                    <p:cond delay="0"/>
                                  </p:stCondLst>
                                  <p:childTnLst>
                                    <p:animEffect filter="checkerboard(across)" transition="out">
                                      <p:cBhvr>
                                        <p:cTn dur="500" id="63"/>
                                        <p:tgtEl>
                                          <p:spTgt spid="8"/>
                                        </p:tgtEl>
                                      </p:cBhvr>
                                    </p:animEffect>
                                    <p:set>
                                      <p:cBhvr>
                                        <p:cTn dur="1" fill="hold" id="64">
                                          <p:stCondLst>
                                            <p:cond delay="499"/>
                                          </p:stCondLst>
                                        </p:cTn>
                                        <p:tgtEl>
                                          <p:spTgt spid="8"/>
                                        </p:tgtEl>
                                        <p:attrNameLst>
                                          <p:attrName>style.visibility</p:attrName>
                                        </p:attrNameLst>
                                      </p:cBhvr>
                                      <p:to>
                                        <p:strVal val="hidden"/>
                                      </p:to>
                                    </p:set>
                                  </p:childTnLst>
                                </p:cTn>
                              </p:par>
                            </p:childTnLst>
                          </p:cTn>
                        </p:par>
                      </p:childTnLst>
                    </p:cTn>
                  </p:par>
                  <p:par>
                    <p:cTn fill="hold" id="65">
                      <p:stCondLst>
                        <p:cond delay="indefinite"/>
                      </p:stCondLst>
                      <p:childTnLst>
                        <p:par>
                          <p:cTn fill="hold" id="66">
                            <p:stCondLst>
                              <p:cond delay="0"/>
                            </p:stCondLst>
                            <p:childTnLst>
                              <p:par>
                                <p:cTn fill="hold" grpId="0" id="67" nodeType="clickEffect" presetClass="entr" presetID="3" presetSubtype="10">
                                  <p:stCondLst>
                                    <p:cond delay="0"/>
                                  </p:stCondLst>
                                  <p:childTnLst>
                                    <p:set>
                                      <p:cBhvr>
                                        <p:cTn dur="1" fill="hold" id="68">
                                          <p:stCondLst>
                                            <p:cond delay="0"/>
                                          </p:stCondLst>
                                        </p:cTn>
                                        <p:tgtEl>
                                          <p:spTgt spid="9"/>
                                        </p:tgtEl>
                                        <p:attrNameLst>
                                          <p:attrName>style.visibility</p:attrName>
                                        </p:attrNameLst>
                                      </p:cBhvr>
                                      <p:to>
                                        <p:strVal val="visible"/>
                                      </p:to>
                                    </p:set>
                                    <p:animEffect filter="blinds(horizontal)" transition="in">
                                      <p:cBhvr>
                                        <p:cTn dur="500" id="69"/>
                                        <p:tgtEl>
                                          <p:spTgt spid="9"/>
                                        </p:tgtEl>
                                      </p:cBhvr>
                                    </p:animEffect>
                                  </p:childTnLst>
                                </p:cTn>
                              </p:par>
                            </p:childTnLst>
                          </p:cTn>
                        </p:par>
                      </p:childTnLst>
                    </p:cTn>
                  </p:par>
                  <p:par>
                    <p:cTn fill="hold" id="70">
                      <p:stCondLst>
                        <p:cond delay="indefinite"/>
                      </p:stCondLst>
                      <p:childTnLst>
                        <p:par>
                          <p:cTn fill="hold" id="71">
                            <p:stCondLst>
                              <p:cond delay="0"/>
                            </p:stCondLst>
                            <p:childTnLst>
                              <p:par>
                                <p:cTn fill="hold" grpId="1" id="72" nodeType="clickEffect" presetClass="exit" presetID="5" presetSubtype="10">
                                  <p:stCondLst>
                                    <p:cond delay="0"/>
                                  </p:stCondLst>
                                  <p:childTnLst>
                                    <p:animEffect filter="checkerboard(across)" transition="out">
                                      <p:cBhvr>
                                        <p:cTn dur="500" id="73"/>
                                        <p:tgtEl>
                                          <p:spTgt spid="9"/>
                                        </p:tgtEl>
                                      </p:cBhvr>
                                    </p:animEffect>
                                    <p:set>
                                      <p:cBhvr>
                                        <p:cTn dur="1" fill="hold" id="74">
                                          <p:stCondLst>
                                            <p:cond delay="499"/>
                                          </p:stCondLst>
                                        </p:cTn>
                                        <p:tgtEl>
                                          <p:spTgt spid="9"/>
                                        </p:tgtEl>
                                        <p:attrNameLst>
                                          <p:attrName>style.visibility</p:attrName>
                                        </p:attrNameLst>
                                      </p:cBhvr>
                                      <p:to>
                                        <p:strVal val="hidden"/>
                                      </p:to>
                                    </p:set>
                                  </p:childTnLst>
                                </p:cTn>
                              </p:par>
                            </p:childTnLst>
                          </p:cTn>
                        </p:par>
                      </p:childTnLst>
                    </p:cTn>
                  </p:par>
                  <p:par>
                    <p:cTn fill="hold" id="75">
                      <p:stCondLst>
                        <p:cond delay="indefinite"/>
                      </p:stCondLst>
                      <p:childTnLst>
                        <p:par>
                          <p:cTn fill="hold" id="76">
                            <p:stCondLst>
                              <p:cond delay="0"/>
                            </p:stCondLst>
                            <p:childTnLst>
                              <p:par>
                                <p:cTn fill="hold" grpId="0" id="77" nodeType="clickEffect" presetClass="entr" presetID="3" presetSubtype="10">
                                  <p:stCondLst>
                                    <p:cond delay="0"/>
                                  </p:stCondLst>
                                  <p:childTnLst>
                                    <p:set>
                                      <p:cBhvr>
                                        <p:cTn dur="1" fill="hold" id="78">
                                          <p:stCondLst>
                                            <p:cond delay="0"/>
                                          </p:stCondLst>
                                        </p:cTn>
                                        <p:tgtEl>
                                          <p:spTgt spid="10"/>
                                        </p:tgtEl>
                                        <p:attrNameLst>
                                          <p:attrName>style.visibility</p:attrName>
                                        </p:attrNameLst>
                                      </p:cBhvr>
                                      <p:to>
                                        <p:strVal val="visible"/>
                                      </p:to>
                                    </p:set>
                                    <p:animEffect filter="blinds(horizontal)" transition="in">
                                      <p:cBhvr>
                                        <p:cTn dur="500" id="79"/>
                                        <p:tgtEl>
                                          <p:spTgt spid="10"/>
                                        </p:tgtEl>
                                      </p:cBhvr>
                                    </p:animEffect>
                                  </p:childTnLst>
                                </p:cTn>
                              </p:par>
                              <p:par>
                                <p:cTn fill="hold" id="80" nodeType="withEffect" presetClass="entr" presetID="25" presetSubtype="0">
                                  <p:stCondLst>
                                    <p:cond delay="0"/>
                                  </p:stCondLst>
                                  <p:childTnLst>
                                    <p:set>
                                      <p:cBhvr>
                                        <p:cTn dur="1" fill="hold" id="81">
                                          <p:stCondLst>
                                            <p:cond delay="0"/>
                                          </p:stCondLst>
                                        </p:cTn>
                                        <p:tgtEl>
                                          <p:spTgt spid="3074"/>
                                        </p:tgtEl>
                                        <p:attrNameLst>
                                          <p:attrName>style.visibility</p:attrName>
                                        </p:attrNameLst>
                                      </p:cBhvr>
                                      <p:to>
                                        <p:strVal val="visible"/>
                                      </p:to>
                                    </p:set>
                                    <p:anim calcmode="lin" valueType="num">
                                      <p:cBhvr>
                                        <p:cTn decel="50000" dur="500" fill="hold" id="82">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decel="50000" dur="500" fill="hold" id="83">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accel="50000" dur="500" fill="hold" id="84">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dur="1000" fill="hold" id="85"/>
                                        <p:tgtEl>
                                          <p:spTgt spid="3074"/>
                                        </p:tgtEl>
                                        <p:attrNameLst>
                                          <p:attrName>ppt_h</p:attrName>
                                        </p:attrNameLst>
                                      </p:cBhvr>
                                      <p:tavLst>
                                        <p:tav tm="0">
                                          <p:val>
                                            <p:strVal val="#ppt_h"/>
                                          </p:val>
                                        </p:tav>
                                        <p:tav tm="100000">
                                          <p:val>
                                            <p:strVal val="#ppt_h"/>
                                          </p:val>
                                        </p:tav>
                                      </p:tavLst>
                                    </p:anim>
                                    <p:anim calcmode="lin" valueType="num">
                                      <p:cBhvr>
                                        <p:cTn decel="50000" dur="500" fill="hold" id="86">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decel="50000" dur="500" fill="hold" id="87">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accel="50000" dur="500" fill="hold" id="88">
                                          <p:stCondLst>
                                            <p:cond delay="500"/>
                                          </p:stCondLst>
                                        </p:cTn>
                                        <p:tgtEl>
                                          <p:spTgt spid="3074"/>
                                        </p:tgtEl>
                                        <p:attrNameLst>
                                          <p:attrName>ppt_y</p:attrName>
                                        </p:attrNameLst>
                                      </p:cBhvr>
                                      <p:tavLst>
                                        <p:tav tm="0">
                                          <p:val>
                                            <p:strVal val="#ppt_y+.1"/>
                                          </p:val>
                                        </p:tav>
                                        <p:tav tm="100000">
                                          <p:val>
                                            <p:strVal val="#ppt_y"/>
                                          </p:val>
                                        </p:tav>
                                      </p:tavLst>
                                    </p:anim>
                                    <p:animEffect filter="fade" transition="in">
                                      <p:cBhvr>
                                        <p:cTn decel="50000" dur="1000" id="89">
                                          <p:stCondLst>
                                            <p:cond delay="0"/>
                                          </p:stCondLst>
                                        </p:cTn>
                                        <p:tgtEl>
                                          <p:spTgt spid="30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3"/>
      <p:bldP advAuto="4294967295" animBg="1" grpId="0" spid="4"/>
      <p:bldP advAuto="4294967295" animBg="1" grpId="1" spid="4"/>
      <p:bldP advAuto="4294967295" animBg="1" grpId="0" spid="5"/>
      <p:bldP advAuto="4294967295" animBg="1" grpId="1" spid="5"/>
      <p:bldP advAuto="4294967295" animBg="1" grpId="0" spid="8"/>
      <p:bldP advAuto="4294967295" animBg="1" grpId="1" spid="8"/>
      <p:bldP advAuto="4294967295" animBg="1" grpId="0" spid="9"/>
      <p:bldP advAuto="4294967295" animBg="1" grpId="1" spid="9"/>
      <p:bldP advAuto="4294967295" animBg="1" grpId="0" spid="10"/>
    </p:bldLst>
  </p:timing>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Agents that improve prognosis</a:t>
            </a:r>
          </a:p>
        </p:txBody>
      </p:sp>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38200" y="2057400"/>
            <a:ext cx="3124200" cy="2376035"/>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-Aspirin / other </a:t>
            </a:r>
          </a:p>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 </a:t>
            </a:r>
            <a:r>
              <a:rPr b="1" dirty="0" err="1"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antiplatelet</a:t>
            </a: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 agents</a:t>
            </a:r>
          </a:p>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-ACE inhibitors</a:t>
            </a:r>
          </a:p>
          <a:p>
            <a:pPr indent="-342900" marL="342900">
              <a:lnSpc>
                <a:spcPct val="90000"/>
              </a:lnSpc>
              <a:spcBef>
                <a:spcPct val="20000"/>
              </a:spcBef>
              <a:defRPr>
                <a:uFillTx/>
              </a:defRPr>
            </a:pP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a:t>
            </a:r>
            <a:r>
              <a:rPr b="1" dirty="0" err="1"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Statins</a:t>
            </a:r>
            <a:endPar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endParaRPr>
          </a:p>
          <a:p>
            <a:pPr indent="-342900" marL="342900">
              <a:lnSpc>
                <a:spcPct val="90000"/>
              </a:lnSpc>
              <a:spcBef>
                <a:spcPct val="20000"/>
              </a:spcBef>
              <a:defRPr>
                <a:uFillTx/>
              </a:defRPr>
            </a:pPr>
            <a:r>
              <a:rPr b="1" dirty="0" lang="en-US" smtClean="0" sz="2800">
                <a:solidFill>
                  <a:schemeClr val="bg1"/>
                </a:solidFill>
                <a:uFillTx/>
                <a:latin charset="0" pitchFamily="18" typeface="Bernard MT Condensed"/>
                <a:sym charset="2" pitchFamily="18" typeface="Symbol"/>
              </a:rPr>
              <a:t>- - </a:t>
            </a:r>
            <a:r>
              <a:rPr b="1" dirty="0" lang="en-US" smtClean="0" sz="2800">
                <a:solidFill>
                  <a:schemeClr val="bg1"/>
                </a:solidFill>
                <a:effectLst>
                  <a:outerShdw algn="tl" blurRad="38100" dir="2700000" dist="38100">
                    <a:srgbClr val="000000"/>
                  </a:outerShdw>
                </a:effectLst>
                <a:uFillTx/>
                <a:latin charset="0" pitchFamily="82" typeface="Tempus Sans ITC"/>
                <a:sym charset="2" pitchFamily="18" typeface="Symbol"/>
              </a:rPr>
              <a:t>blockers</a:t>
            </a: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410200" y="2438400"/>
            <a:ext cx="3276600" cy="1438855"/>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342900" marL="342900">
              <a:lnSpc>
                <a:spcPct val="90000"/>
              </a:lnSpc>
              <a:spcBef>
                <a:spcPct val="20000"/>
              </a:spcBef>
              <a:defRPr>
                <a:uFillTx/>
              </a:defRPr>
            </a:pPr>
            <a:r>
              <a:rPr b="1" dirty="0" lang="en-US" smtClean="0" sz="2800">
                <a:solidFill>
                  <a:srgbClr val="C00000"/>
                </a:solidFill>
                <a:effectLst>
                  <a:outerShdw algn="tl" blurRad="38100" dir="2700000" dist="38100">
                    <a:srgbClr val="000000"/>
                  </a:outerShdw>
                </a:effectLst>
                <a:uFillTx/>
                <a:latin charset="0" pitchFamily="82" typeface="Tempus Sans ITC"/>
                <a:sym charset="2" pitchFamily="18" typeface="Symbol"/>
              </a:rPr>
              <a:t>Halt progression</a:t>
            </a:r>
          </a:p>
          <a:p>
            <a:pPr indent="-342900" marL="342900">
              <a:lnSpc>
                <a:spcPct val="90000"/>
              </a:lnSpc>
              <a:spcBef>
                <a:spcPct val="20000"/>
              </a:spcBef>
              <a:defRPr>
                <a:uFillTx/>
              </a:defRPr>
            </a:pPr>
            <a:r>
              <a:rPr b="1" dirty="0" lang="en-US" smtClean="0" sz="2800">
                <a:solidFill>
                  <a:srgbClr val="C00000"/>
                </a:solidFill>
                <a:effectLst>
                  <a:outerShdw algn="tl" blurRad="38100" dir="2700000" dist="38100">
                    <a:srgbClr val="000000"/>
                  </a:outerShdw>
                </a:effectLst>
                <a:uFillTx/>
                <a:latin charset="0" pitchFamily="82" typeface="Tempus Sans ITC"/>
                <a:sym charset="2" pitchFamily="18" typeface="Symbol"/>
              </a:rPr>
              <a:t>Prevent acute insult</a:t>
            </a:r>
          </a:p>
          <a:p>
            <a:pPr indent="-342900" marL="342900">
              <a:lnSpc>
                <a:spcPct val="90000"/>
              </a:lnSpc>
              <a:spcBef>
                <a:spcPct val="20000"/>
              </a:spcBef>
              <a:defRPr>
                <a:uFillTx/>
              </a:defRPr>
            </a:pPr>
            <a:r>
              <a:rPr b="1" dirty="0" lang="en-US" smtClean="0" sz="2800">
                <a:solidFill>
                  <a:srgbClr val="C00000"/>
                </a:solidFill>
                <a:effectLst>
                  <a:outerShdw algn="tl" blurRad="38100" dir="2700000" dist="38100">
                    <a:srgbClr val="000000"/>
                  </a:outerShdw>
                </a:effectLst>
                <a:uFillTx/>
                <a:latin charset="0" pitchFamily="82" typeface="Tempus Sans ITC"/>
                <a:sym charset="2" pitchFamily="18" typeface="Symbol"/>
              </a:rPr>
              <a:t>Improve survival</a:t>
            </a: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graphicFrame>
        <p:nvGraphicFramePr>
          <p:cNvPr xmlns:c="http://schemas.openxmlformats.org/drawingml/2006/chart" xmlns:pic="http://schemas.openxmlformats.org/drawingml/2006/picture" xmlns:dgm="http://schemas.openxmlformats.org/drawingml/2006/diagram" id="2" name="Content Placeholder 3"/>
          <p:cNvGraphicFramePr xmlns:c="http://schemas.openxmlformats.org/drawingml/2006/chart" xmlns:pic="http://schemas.openxmlformats.org/drawingml/2006/picture" xmlns:dgm="http://schemas.openxmlformats.org/drawingml/2006/diagram">
            <a:graphicFrameLocks/>
          </p:cNvGraphicFramePr>
          <p:nvPr/>
        </p:nvGraphicFramePr>
        <p:xfrm xmlns:c="http://schemas.openxmlformats.org/drawingml/2006/chart" xmlns:pic="http://schemas.openxmlformats.org/drawingml/2006/picture" xmlns:dgm="http://schemas.openxmlformats.org/drawingml/2006/diagram">
          <a:off x="228600" y="2057400"/>
          <a:ext cx="8686800" cy="3749040"/>
        </p:xfrm>
        <a:graphic xmlns:c="http://schemas.openxmlformats.org/drawingml/2006/chart" xmlns:pic="http://schemas.openxmlformats.org/drawingml/2006/picture" xmlns:dgm="http://schemas.openxmlformats.org/drawingml/2006/diagram">
          <a:graphicData uri="http://schemas.openxmlformats.org/drawingml/2006/table">
            <a:tbl>
              <a:tblPr bandRow="1" firstRow="1">
                <a:tableStyleId>{5C22544A-7EE6-4342-B048-85BDC9FD1C3A}</a:tableStyleId>
              </a:tblPr>
              <a:tblGrid>
                <a:gridCol w="2657901"/>
                <a:gridCol w="842749"/>
                <a:gridCol w="992523"/>
                <a:gridCol w="1341245"/>
                <a:gridCol w="1685498"/>
                <a:gridCol w="1166884"/>
              </a:tblGrid>
              <a:tr h="370840">
                <a:tc>
                  <a:txBody>
                    <a:bodyPr/>
                    <a:lstStyle/>
                    <a:p>
                      <a:pPr algn="ctr"/>
                      <a:r>
                        <a:rPr dirty="0" lang="en-US" smtClean="0" sz="2400">
                          <a:uFillTx/>
                          <a:latin charset="0" panose="020B0604020202020204" pitchFamily="34" typeface="Arial"/>
                          <a:cs charset="0" panose="020B0604020202020204" pitchFamily="34" typeface="Arial"/>
                        </a:rPr>
                        <a:t>Drug/Class</a:t>
                      </a:r>
                      <a:endParaRPr dirty="0" lang="en-US" sz="2400">
                        <a:uFillTx/>
                        <a:latin charset="0" panose="020B0604020202020204" pitchFamily="34" typeface="Arial"/>
                        <a:cs charset="0" panose="020B0604020202020204" pitchFamily="34" typeface="Arial"/>
                      </a:endParaRPr>
                    </a:p>
                  </a:txBody>
                  <a:tcPr/>
                </a:tc>
                <a:tc>
                  <a:txBody>
                    <a:bodyPr/>
                    <a:lstStyle/>
                    <a:p>
                      <a:pPr algn="ctr"/>
                      <a:r>
                        <a:rPr dirty="0" lang="en-US" smtClean="0" sz="2400">
                          <a:uFillTx/>
                          <a:latin charset="0" panose="020B0604020202020204" pitchFamily="34" typeface="Arial"/>
                          <a:cs charset="0" panose="020B0604020202020204" pitchFamily="34" typeface="Arial"/>
                        </a:rPr>
                        <a:t>HR</a:t>
                      </a:r>
                      <a:endParaRPr dirty="0" lang="en-US" sz="2400">
                        <a:uFillTx/>
                        <a:latin charset="0" panose="020B0604020202020204" pitchFamily="34" typeface="Arial"/>
                        <a:cs charset="0" panose="020B0604020202020204" pitchFamily="34" typeface="Arial"/>
                      </a:endParaRPr>
                    </a:p>
                  </a:txBody>
                  <a:tcPr/>
                </a:tc>
                <a:tc>
                  <a:txBody>
                    <a:bodyPr/>
                    <a:lstStyle/>
                    <a:p>
                      <a:pPr algn="ctr"/>
                      <a:r>
                        <a:rPr dirty="0" lang="en-US" smtClean="0" sz="2400">
                          <a:uFillTx/>
                          <a:latin charset="0" panose="020B0604020202020204" pitchFamily="34" typeface="Arial"/>
                          <a:cs charset="0" panose="020B0604020202020204" pitchFamily="34" typeface="Arial"/>
                        </a:rPr>
                        <a:t>BP</a:t>
                      </a:r>
                      <a:endParaRPr dirty="0" lang="en-US" sz="2400">
                        <a:uFillTx/>
                        <a:latin charset="0" panose="020B0604020202020204" pitchFamily="34" typeface="Arial"/>
                        <a:cs charset="0" panose="020B0604020202020204" pitchFamily="34" typeface="Arial"/>
                      </a:endParaRPr>
                    </a:p>
                  </a:txBody>
                  <a:tcPr/>
                </a:tc>
                <a:tc>
                  <a:txBody>
                    <a:bodyPr/>
                    <a:lstStyle/>
                    <a:p>
                      <a:pPr algn="ctr"/>
                      <a:r>
                        <a:rPr dirty="0" lang="en-US" smtClean="0" sz="2400">
                          <a:uFillTx/>
                          <a:latin charset="0" panose="020B0604020202020204" pitchFamily="34" typeface="Arial"/>
                          <a:cs charset="0" panose="020B0604020202020204" pitchFamily="34" typeface="Arial"/>
                        </a:rPr>
                        <a:t>Wall Tension</a:t>
                      </a:r>
                      <a:endParaRPr dirty="0" lang="en-US" sz="2400">
                        <a:uFillTx/>
                        <a:latin charset="0" panose="020B0604020202020204" pitchFamily="34" typeface="Arial"/>
                        <a:cs charset="0" panose="020B0604020202020204" pitchFamily="34" typeface="Arial"/>
                      </a:endParaRPr>
                    </a:p>
                  </a:txBody>
                  <a:tcPr/>
                </a:tc>
                <a:tc>
                  <a:txBody>
                    <a:bodyPr/>
                    <a:lstStyle/>
                    <a:p>
                      <a:pPr algn="ctr"/>
                      <a:r>
                        <a:rPr dirty="0" lang="en-US" smtClean="0" sz="2400">
                          <a:uFillTx/>
                          <a:latin charset="0" panose="020B0604020202020204" pitchFamily="34" typeface="Arial"/>
                          <a:cs charset="0" panose="020B0604020202020204" pitchFamily="34" typeface="Arial"/>
                        </a:rPr>
                        <a:t>Contract-</a:t>
                      </a:r>
                      <a:r>
                        <a:rPr dirty="0" err="1" lang="en-US" smtClean="0" sz="2400">
                          <a:uFillTx/>
                          <a:latin charset="0" panose="020B0604020202020204" pitchFamily="34" typeface="Arial"/>
                          <a:cs charset="0" panose="020B0604020202020204" pitchFamily="34" typeface="Arial"/>
                        </a:rPr>
                        <a:t>ility</a:t>
                      </a:r>
                      <a:endParaRPr dirty="0" lang="en-US" sz="2400">
                        <a:uFillTx/>
                        <a:latin charset="0" panose="020B0604020202020204" pitchFamily="34" typeface="Arial"/>
                        <a:cs charset="0" panose="020B0604020202020204" pitchFamily="34" typeface="Arial"/>
                      </a:endParaRPr>
                    </a:p>
                  </a:txBody>
                  <a:tcPr/>
                </a:tc>
                <a:tc>
                  <a:txBody>
                    <a:bodyPr/>
                    <a:lstStyle/>
                    <a:p>
                      <a:pPr algn="ctr"/>
                      <a:r>
                        <a:rPr dirty="0" lang="en-US" smtClean="0" sz="2400">
                          <a:uFillTx/>
                          <a:latin charset="0" panose="020B0604020202020204" pitchFamily="34" typeface="Arial"/>
                          <a:cs charset="0" panose="020B0604020202020204" pitchFamily="34" typeface="Arial"/>
                        </a:rPr>
                        <a:t>O</a:t>
                      </a:r>
                      <a:r>
                        <a:rPr baseline="-25000" dirty="0" lang="en-US" smtClean="0" sz="2400">
                          <a:uFillTx/>
                          <a:latin charset="0" panose="020B0604020202020204" pitchFamily="34" typeface="Arial"/>
                          <a:cs charset="0" panose="020B0604020202020204" pitchFamily="34" typeface="Arial"/>
                        </a:rPr>
                        <a:t>2</a:t>
                      </a:r>
                      <a:r>
                        <a:rPr dirty="0" lang="en-US" smtClean="0" sz="2400">
                          <a:uFillTx/>
                          <a:latin charset="0" panose="020B0604020202020204" pitchFamily="34" typeface="Arial"/>
                          <a:cs charset="0" panose="020B0604020202020204" pitchFamily="34" typeface="Arial"/>
                        </a:rPr>
                        <a:t> Supply</a:t>
                      </a:r>
                      <a:endParaRPr dirty="0" lang="en-US" sz="2400">
                        <a:uFillTx/>
                        <a:latin charset="0" panose="020B0604020202020204" pitchFamily="34" typeface="Arial"/>
                        <a:cs charset="0" panose="020B0604020202020204" pitchFamily="34" typeface="Arial"/>
                      </a:endParaRPr>
                    </a:p>
                  </a:txBody>
                  <a:tcPr/>
                </a:tc>
              </a:tr>
              <a:tr h="370840">
                <a:tc>
                  <a:txBody>
                    <a:bodyPr/>
                    <a:lstStyle/>
                    <a:p>
                      <a:pPr algn="l"/>
                      <a:r>
                        <a:rPr dirty="0" lang="en-US" smtClean="0" sz="2400">
                          <a:uFillTx/>
                          <a:latin charset="0" panose="020B0604020202020204" pitchFamily="34" typeface="Arial"/>
                          <a:cs charset="0" panose="020B0604020202020204" pitchFamily="34" typeface="Arial"/>
                        </a:rPr>
                        <a:t>Beta-blockers</a:t>
                      </a: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defTabSz="914400" eaLnBrk="1" fontAlgn="auto" hangingPunct="1" indent="0" latinLnBrk="0" marL="0" marR="0" rtl="0">
                        <a:lnSpc>
                          <a:spcPct val="100000"/>
                        </a:lnSpc>
                        <a:spcBef>
                          <a:spcPts val="0"/>
                        </a:spcBef>
                        <a:spcAft>
                          <a:spcPts val="0"/>
                        </a:spcAft>
                        <a:buFontTx/>
                        <a:buNone/>
                        <a:defRPr>
                          <a:uFillTx/>
                        </a:defRPr>
                      </a:pPr>
                      <a:endParaRPr dirty="0" lang="en-US" smtClean="0"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r>
              <a:tr h="370840">
                <a:tc>
                  <a:txBody>
                    <a:bodyPr/>
                    <a:lstStyle/>
                    <a:p>
                      <a:pPr algn="l"/>
                      <a:r>
                        <a:rPr dirty="0" lang="en-US" smtClean="0" sz="2400">
                          <a:uFillTx/>
                          <a:latin charset="0" panose="020B0604020202020204" pitchFamily="34" typeface="Arial"/>
                          <a:cs charset="0" panose="020B0604020202020204" pitchFamily="34" typeface="Arial"/>
                        </a:rPr>
                        <a:t>CCBs</a:t>
                      </a:r>
                    </a:p>
                    <a:p>
                      <a:pPr algn="l"/>
                      <a:r>
                        <a:rPr dirty="0" err="1" lang="en-US" smtClean="0" sz="2400">
                          <a:uFillTx/>
                          <a:latin charset="0" panose="020B0604020202020204" pitchFamily="34" typeface="Arial"/>
                          <a:cs charset="0" panose="020B0604020202020204" pitchFamily="34" typeface="Arial"/>
                        </a:rPr>
                        <a:t>Verap</a:t>
                      </a:r>
                      <a:r>
                        <a:rPr dirty="0" lang="en-US" smtClean="0" sz="2400">
                          <a:uFillTx/>
                          <a:latin charset="0" panose="020B0604020202020204" pitchFamily="34" typeface="Arial"/>
                          <a:cs charset="0" panose="020B0604020202020204" pitchFamily="34" typeface="Arial"/>
                        </a:rPr>
                        <a:t>/</a:t>
                      </a:r>
                      <a:r>
                        <a:rPr dirty="0" err="1" lang="en-US" smtClean="0" sz="2400">
                          <a:uFillTx/>
                          <a:latin charset="0" panose="020B0604020202020204" pitchFamily="34" typeface="Arial"/>
                          <a:cs charset="0" panose="020B0604020202020204" pitchFamily="34" typeface="Arial"/>
                        </a:rPr>
                        <a:t>Dilt</a:t>
                      </a:r>
                      <a:endParaRPr dirty="0" lang="en-US" smtClean="0" sz="2400">
                        <a:uFillTx/>
                        <a:latin charset="0" panose="020B0604020202020204" pitchFamily="34" typeface="Arial"/>
                        <a:cs charset="0" panose="020B0604020202020204" pitchFamily="34" typeface="Arial"/>
                      </a:endParaRPr>
                    </a:p>
                    <a:p>
                      <a:pPr algn="l"/>
                      <a:r>
                        <a:rPr dirty="0" err="1" lang="en-US" smtClean="0" sz="2400">
                          <a:uFillTx/>
                          <a:latin charset="0" panose="020B0604020202020204" pitchFamily="34" typeface="Arial"/>
                          <a:cs charset="0" panose="020B0604020202020204" pitchFamily="34" typeface="Arial"/>
                        </a:rPr>
                        <a:t>Dihydropyridines</a:t>
                      </a: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mtClean="0"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mtClean="0" sz="2400">
                        <a:uFillTx/>
                        <a:latin charset="0" panose="020B0604020202020204" pitchFamily="34" typeface="Arial"/>
                        <a:cs charset="0" panose="020B0604020202020204" pitchFamily="34" typeface="Arial"/>
                      </a:endParaRPr>
                    </a:p>
                  </a:txBody>
                  <a:tcPr/>
                </a:tc>
              </a:tr>
              <a:tr h="370840">
                <a:tc>
                  <a:txBody>
                    <a:bodyPr/>
                    <a:lstStyle/>
                    <a:p>
                      <a:pPr algn="l"/>
                      <a:r>
                        <a:rPr dirty="0" lang="en-US" smtClean="0" sz="2400">
                          <a:uFillTx/>
                          <a:latin charset="0" panose="020B0604020202020204" pitchFamily="34" typeface="Arial"/>
                          <a:cs charset="0" panose="020B0604020202020204" pitchFamily="34" typeface="Arial"/>
                        </a:rPr>
                        <a:t>Nitrates</a:t>
                      </a:r>
                      <a:endParaRPr dirty="0" lang="en-US" sz="2400">
                        <a:uFillTx/>
                        <a:latin charset="0" panose="020B0604020202020204" pitchFamily="34" typeface="Arial"/>
                        <a:cs charset="0" panose="020B0604020202020204" pitchFamily="34" typeface="Arial"/>
                      </a:endParaRPr>
                    </a:p>
                  </a:txBody>
                  <a:tcPr/>
                </a:tc>
                <a:tc>
                  <a:txBody>
                    <a:bodyPr/>
                    <a:lstStyle/>
                    <a:p>
                      <a:pPr algn="ctr" defTabSz="914400" eaLnBrk="1" fontAlgn="auto" hangingPunct="1" indent="0" latinLnBrk="0" marL="0" marR="0" rtl="0">
                        <a:lnSpc>
                          <a:spcPct val="100000"/>
                        </a:lnSpc>
                        <a:spcBef>
                          <a:spcPts val="0"/>
                        </a:spcBef>
                        <a:spcAft>
                          <a:spcPts val="0"/>
                        </a:spcAft>
                        <a:buFontTx/>
                        <a:buNone/>
                        <a:defRPr>
                          <a:uFillTx/>
                        </a:defRPr>
                      </a:pPr>
                      <a:endParaRPr dirty="0" lang="en-US" smtClean="0" sz="2400">
                        <a:uFillTx/>
                        <a:latin charset="0" panose="020B0604020202020204" pitchFamily="34" typeface="Arial"/>
                        <a:cs charset="0" panose="020B0604020202020204" pitchFamily="34" typeface="Arial"/>
                      </a:endParaRPr>
                    </a:p>
                  </a:txBody>
                  <a:tcPr/>
                </a:tc>
                <a:tc>
                  <a:txBody>
                    <a:bodyPr/>
                    <a:lstStyle/>
                    <a:p>
                      <a:pPr algn="ctr" defTabSz="914400" eaLnBrk="1" fontAlgn="auto" hangingPunct="1" indent="0" latinLnBrk="0" marL="0" marR="0" rtl="0">
                        <a:lnSpc>
                          <a:spcPct val="100000"/>
                        </a:lnSpc>
                        <a:spcBef>
                          <a:spcPts val="0"/>
                        </a:spcBef>
                        <a:spcAft>
                          <a:spcPts val="0"/>
                        </a:spcAft>
                        <a:buFontTx/>
                        <a:buNone/>
                        <a:defRPr>
                          <a:uFillTx/>
                        </a:defRPr>
                      </a:pPr>
                      <a:endParaRPr dirty="0" lang="en-US" smtClean="0"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defTabSz="914400" eaLnBrk="1" fontAlgn="auto" hangingPunct="1" indent="0" latinLnBrk="0" marL="0" marR="0" rtl="0">
                        <a:lnSpc>
                          <a:spcPct val="100000"/>
                        </a:lnSpc>
                        <a:spcBef>
                          <a:spcPts val="0"/>
                        </a:spcBef>
                        <a:spcAft>
                          <a:spcPts val="0"/>
                        </a:spcAft>
                        <a:buFontTx/>
                        <a:buNone/>
                        <a:defRPr>
                          <a:uFillTx/>
                        </a:defRPr>
                      </a:pPr>
                      <a:endParaRPr dirty="0" lang="en-US" smtClean="0" sz="2400">
                        <a:uFillTx/>
                        <a:latin charset="0" panose="020B0604020202020204" pitchFamily="34" typeface="Arial"/>
                        <a:cs charset="0" panose="020B0604020202020204" pitchFamily="34" typeface="Arial"/>
                      </a:endParaRPr>
                    </a:p>
                  </a:txBody>
                  <a:tcPr/>
                </a:tc>
              </a:tr>
              <a:tr h="370840">
                <a:tc>
                  <a:txBody>
                    <a:bodyPr/>
                    <a:lstStyle/>
                    <a:p>
                      <a:pPr algn="l"/>
                      <a:r>
                        <a:rPr dirty="0" err="1" lang="en-US" smtClean="0" sz="2400">
                          <a:uFillTx/>
                          <a:latin charset="0" panose="020B0604020202020204" pitchFamily="34" typeface="Arial"/>
                          <a:cs charset="0" panose="020B0604020202020204" pitchFamily="34" typeface="Arial"/>
                        </a:rPr>
                        <a:t>Ranolazine</a:t>
                      </a: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c>
                  <a:txBody>
                    <a:bodyPr/>
                    <a:lstStyle/>
                    <a:p>
                      <a:pPr algn="ctr"/>
                      <a:endParaRPr dirty="0" lang="en-US" sz="2400">
                        <a:uFillTx/>
                        <a:latin charset="0" panose="020B0604020202020204" pitchFamily="34" typeface="Arial"/>
                        <a:cs charset="0" panose="020B0604020202020204" pitchFamily="34" typeface="Arial"/>
                      </a:endParaRPr>
                    </a:p>
                  </a:txBody>
                  <a:tcPr/>
                </a:tc>
              </a:tr>
            </a:tbl>
          </a:graphicData>
        </a:graphic>
      </p:graphicFrame>
      <p:graphicFrame>
        <p:nvGraphicFramePr>
          <p:cNvPr xmlns:c="http://schemas.openxmlformats.org/drawingml/2006/chart" xmlns:pic="http://schemas.openxmlformats.org/drawingml/2006/picture" xmlns:dgm="http://schemas.openxmlformats.org/drawingml/2006/diagram" id="4" name="Table 3"/>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221673" y="2050473"/>
          <a:ext cx="8691418" cy="1200727"/>
        </p:xfrm>
        <a:graphic xmlns:c="http://schemas.openxmlformats.org/drawingml/2006/chart" xmlns:pic="http://schemas.openxmlformats.org/drawingml/2006/picture" xmlns:dgm="http://schemas.openxmlformats.org/drawingml/2006/diagram">
          <a:graphicData uri="http://schemas.openxmlformats.org/drawingml/2006/table">
            <a:tbl>
              <a:tblGrid>
                <a:gridCol w="8691418"/>
              </a:tblGrid>
              <a:tr h="1200727">
                <a:tc>
                  <a:txBody>
                    <a:bodyPr/>
                    <a:lstStyle/>
                    <a:p>
                      <a:endParaRPr dirty="0" lang="en-US" sz="1600">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5" name="Table 4"/>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230909" y="3297382"/>
          <a:ext cx="8709891" cy="2586182"/>
        </p:xfrm>
        <a:graphic xmlns:c="http://schemas.openxmlformats.org/drawingml/2006/chart" xmlns:pic="http://schemas.openxmlformats.org/drawingml/2006/picture" xmlns:dgm="http://schemas.openxmlformats.org/drawingml/2006/diagram">
          <a:graphicData uri="http://schemas.openxmlformats.org/drawingml/2006/table">
            <a:tbl>
              <a:tblGrid>
                <a:gridCol w="8709891"/>
              </a:tblGrid>
              <a:tr h="2586182">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6" name="Table 5"/>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221673" y="3315855"/>
          <a:ext cx="8728363" cy="406400"/>
        </p:xfrm>
        <a:graphic xmlns:c="http://schemas.openxmlformats.org/drawingml/2006/chart" xmlns:pic="http://schemas.openxmlformats.org/drawingml/2006/picture" xmlns:dgm="http://schemas.openxmlformats.org/drawingml/2006/diagram">
          <a:graphicData uri="http://schemas.openxmlformats.org/drawingml/2006/table">
            <a:tbl>
              <a:tblGrid>
                <a:gridCol w="8728363"/>
              </a:tblGrid>
              <a:tr h="406400">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7" name="Table 6"/>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230909" y="3749964"/>
          <a:ext cx="8700655" cy="365760"/>
        </p:xfrm>
        <a:graphic xmlns:c="http://schemas.openxmlformats.org/drawingml/2006/chart" xmlns:pic="http://schemas.openxmlformats.org/drawingml/2006/picture" xmlns:dgm="http://schemas.openxmlformats.org/drawingml/2006/diagram">
          <a:graphicData uri="http://schemas.openxmlformats.org/drawingml/2006/table">
            <a:tbl>
              <a:tblGrid>
                <a:gridCol w="8700655"/>
              </a:tblGrid>
              <a:tr h="332509">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8" name="Table 7"/>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240145" y="4165600"/>
          <a:ext cx="8672946" cy="378691"/>
        </p:xfrm>
        <a:graphic xmlns:c="http://schemas.openxmlformats.org/drawingml/2006/chart" xmlns:pic="http://schemas.openxmlformats.org/drawingml/2006/picture" xmlns:dgm="http://schemas.openxmlformats.org/drawingml/2006/diagram">
          <a:graphicData uri="http://schemas.openxmlformats.org/drawingml/2006/table">
            <a:tbl>
              <a:tblGrid>
                <a:gridCol w="8672946"/>
              </a:tblGrid>
              <a:tr h="378691">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9" name="Table 8"/>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258618" y="4516582"/>
          <a:ext cx="8654473" cy="365760"/>
        </p:xfrm>
        <a:graphic xmlns:c="http://schemas.openxmlformats.org/drawingml/2006/chart" xmlns:pic="http://schemas.openxmlformats.org/drawingml/2006/picture" xmlns:dgm="http://schemas.openxmlformats.org/drawingml/2006/diagram">
          <a:graphicData uri="http://schemas.openxmlformats.org/drawingml/2006/table">
            <a:tbl>
              <a:tblGrid>
                <a:gridCol w="8654473"/>
              </a:tblGrid>
              <a:tr h="360218">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11" name="Table 10"/>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258618" y="5347855"/>
          <a:ext cx="8654473" cy="365760"/>
        </p:xfrm>
        <a:graphic xmlns:c="http://schemas.openxmlformats.org/drawingml/2006/chart" xmlns:pic="http://schemas.openxmlformats.org/drawingml/2006/picture" xmlns:dgm="http://schemas.openxmlformats.org/drawingml/2006/diagram">
          <a:graphicData uri="http://schemas.openxmlformats.org/drawingml/2006/table">
            <a:tbl>
              <a:tblGrid>
                <a:gridCol w="8654473"/>
              </a:tblGrid>
              <a:tr h="0">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12" name="Table 11"/>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2900218" y="2059709"/>
          <a:ext cx="840509" cy="3842327"/>
        </p:xfrm>
        <a:graphic xmlns:c="http://schemas.openxmlformats.org/drawingml/2006/chart" xmlns:pic="http://schemas.openxmlformats.org/drawingml/2006/picture" xmlns:dgm="http://schemas.openxmlformats.org/drawingml/2006/diagram">
          <a:graphicData uri="http://schemas.openxmlformats.org/drawingml/2006/table">
            <a:tbl>
              <a:tblGrid>
                <a:gridCol w="840509"/>
              </a:tblGrid>
              <a:tr h="3842327">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13" name="Table 12"/>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7758545" y="2068945"/>
          <a:ext cx="1173019" cy="3805382"/>
        </p:xfrm>
        <a:graphic xmlns:c="http://schemas.openxmlformats.org/drawingml/2006/chart" xmlns:pic="http://schemas.openxmlformats.org/drawingml/2006/picture" xmlns:dgm="http://schemas.openxmlformats.org/drawingml/2006/diagram">
          <a:graphicData uri="http://schemas.openxmlformats.org/drawingml/2006/table">
            <a:tbl>
              <a:tblGrid>
                <a:gridCol w="1173019"/>
              </a:tblGrid>
              <a:tr h="3805382">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14" name="Table 13"/>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4719782" y="2068945"/>
          <a:ext cx="1339273" cy="3805382"/>
        </p:xfrm>
        <a:graphic xmlns:c="http://schemas.openxmlformats.org/drawingml/2006/chart" xmlns:pic="http://schemas.openxmlformats.org/drawingml/2006/picture" xmlns:dgm="http://schemas.openxmlformats.org/drawingml/2006/diagram">
          <a:graphicData uri="http://schemas.openxmlformats.org/drawingml/2006/table">
            <a:tbl>
              <a:tblGrid>
                <a:gridCol w="1339273"/>
              </a:tblGrid>
              <a:tr h="3805382">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15" name="Table 14"/>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5867401" y="2068945"/>
          <a:ext cx="1676399" cy="3814619"/>
        </p:xfrm>
        <a:graphic xmlns:c="http://schemas.openxmlformats.org/drawingml/2006/chart" xmlns:pic="http://schemas.openxmlformats.org/drawingml/2006/picture" xmlns:dgm="http://schemas.openxmlformats.org/drawingml/2006/diagram">
          <a:graphicData uri="http://schemas.openxmlformats.org/drawingml/2006/table">
            <a:tbl>
              <a:tblGrid>
                <a:gridCol w="1676399"/>
              </a:tblGrid>
              <a:tr h="3814619">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graphicFrame>
        <p:nvGraphicFramePr>
          <p:cNvPr xmlns:c="http://schemas.openxmlformats.org/drawingml/2006/chart" xmlns:pic="http://schemas.openxmlformats.org/drawingml/2006/picture" xmlns:dgm="http://schemas.openxmlformats.org/drawingml/2006/diagram" id="16" name="Table 15"/>
          <p:cNvGraphicFramePr xmlns:c="http://schemas.openxmlformats.org/drawingml/2006/chart" xmlns:pic="http://schemas.openxmlformats.org/drawingml/2006/picture" xmlns:dgm="http://schemas.openxmlformats.org/drawingml/2006/diagram">
            <a:graphicFrameLocks noGrp="1"/>
          </p:cNvGraphicFramePr>
          <p:nvPr/>
        </p:nvGraphicFramePr>
        <p:xfrm xmlns:c="http://schemas.openxmlformats.org/drawingml/2006/chart" xmlns:pic="http://schemas.openxmlformats.org/drawingml/2006/picture" xmlns:dgm="http://schemas.openxmlformats.org/drawingml/2006/diagram">
          <a:off x="3581401" y="2078182"/>
          <a:ext cx="914399" cy="3805382"/>
        </p:xfrm>
        <a:graphic xmlns:c="http://schemas.openxmlformats.org/drawingml/2006/chart" xmlns:pic="http://schemas.openxmlformats.org/drawingml/2006/picture" xmlns:dgm="http://schemas.openxmlformats.org/drawingml/2006/diagram">
          <a:graphicData uri="http://schemas.openxmlformats.org/drawingml/2006/table">
            <a:tbl>
              <a:tblGrid>
                <a:gridCol w="914399"/>
              </a:tblGrid>
              <a:tr h="3805382">
                <a:tc>
                  <a:txBody>
                    <a:bodyPr/>
                    <a:lstStyle/>
                    <a:p>
                      <a:endParaRPr dirty="0" lang="en-US">
                        <a:uFillTx/>
                      </a:endParaRPr>
                    </a:p>
                  </a:txBody>
                  <a:tcPr>
                    <a:lnL cmpd="sng" w="12700">
                      <a:solidFill>
                        <a:schemeClr val="tx1"/>
                      </a:solidFill>
                      <a:prstDash val="solid"/>
                    </a:lnL>
                    <a:lnR cmpd="sng" w="12700">
                      <a:solidFill>
                        <a:schemeClr val="tx1"/>
                      </a:solidFill>
                      <a:prstDash val="solid"/>
                    </a:lnR>
                    <a:lnT cmpd="sng" w="12700">
                      <a:solidFill>
                        <a:schemeClr val="tx1"/>
                      </a:solidFill>
                      <a:prstDash val="solid"/>
                    </a:lnT>
                    <a:lnB cmpd="sng" w="12700">
                      <a:solidFill>
                        <a:schemeClr val="tx1"/>
                      </a:solidFill>
                      <a:prstDash val="solid"/>
                    </a:lnB>
                  </a:tcPr>
                </a:tc>
              </a:tr>
            </a:tbl>
          </a:graphicData>
        </a:graphic>
      </p:graphicFrame>
      <p:sp>
        <p:nvSpPr>
          <p:cNvPr xmlns:c="http://schemas.openxmlformats.org/drawingml/2006/chart" xmlns:pic="http://schemas.openxmlformats.org/drawingml/2006/picture" xmlns:dgm="http://schemas.openxmlformats.org/drawingml/2006/diagram" id="17" name="TextBox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981200" y="228600"/>
            <a:ext cx="3657600" cy="584775"/>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3200">
                <a:uFillTx/>
                <a:latin charset="0" pitchFamily="82" typeface="Algerian"/>
              </a:rPr>
              <a:t>Memory matrix</a:t>
            </a:r>
            <a:endParaRPr dirty="0" lang="en-US" sz="3200">
              <a:uFillTx/>
              <a:latin charset="0" pitchFamily="82" typeface="Algerian"/>
            </a:endParaRPr>
          </a:p>
        </p:txBody>
      </p:sp>
      <p:sp>
        <p:nvSpPr>
          <p:cNvPr xmlns:c="http://schemas.openxmlformats.org/drawingml/2006/chart" xmlns:pic="http://schemas.openxmlformats.org/drawingml/2006/picture" xmlns:dgm="http://schemas.openxmlformats.org/drawingml/2006/diagram" id="18" name="TextBox 1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990600"/>
            <a:ext cx="7162800" cy="861774"/>
          </a:xfrm>
          <a:prstGeom prst="rect">
            <a:avLst/>
          </a:prstGeom>
          <a:solidFill>
            <a:schemeClr val="accent3">
              <a:lumMod val="75000"/>
            </a:schemeClr>
          </a:solidFill>
          <a:ln w="38100">
            <a:solidFill>
              <a:schemeClr val="accent3">
                <a:lumMod val="50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indent="-274320">
              <a:lnSpc>
                <a:spcPts val="3000"/>
              </a:lnSpc>
            </a:pPr>
            <a:r>
              <a:rPr b="1" dirty="0" lang="en-US" smtClean="0" sz="2800">
                <a:uFillTx/>
                <a:latin charset="0" pitchFamily="34" typeface="Arial Narrow"/>
              </a:rPr>
              <a:t>In the following table indicate increase, decrease or no effect with signs </a:t>
            </a:r>
            <a:r>
              <a:rPr b="1" dirty="0" lang="en-US" smtClean="0" sz="2800">
                <a:uFillTx/>
                <a:latin typeface="Calibri"/>
                <a:cs typeface="Times New Roman"/>
              </a:rPr>
              <a:t>↑</a:t>
            </a:r>
            <a:r>
              <a:rPr b="1" dirty="0" lang="en-US" smtClean="0" sz="2800">
                <a:uFillTx/>
                <a:latin typeface="Times New Roman"/>
                <a:cs typeface="Times New Roman"/>
              </a:rPr>
              <a:t>, </a:t>
            </a:r>
            <a:r>
              <a:rPr b="1" dirty="0" lang="en-US" smtClean="0" sz="2800">
                <a:uFillTx/>
                <a:latin typeface="Calibri"/>
                <a:cs typeface="Times New Roman"/>
              </a:rPr>
              <a:t>↓, ─ </a:t>
            </a:r>
            <a:r>
              <a:rPr b="1" dirty="0" lang="en-US" smtClean="0" sz="2800">
                <a:uFillTx/>
                <a:latin charset="0" pitchFamily="34" typeface="Arial Narrow"/>
              </a:rPr>
              <a:t>respectively</a:t>
            </a: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Mechanism of Action</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3276600"/>
            <a:ext cx="7696200" cy="733534"/>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a:lnSpc>
                <a:spcPts val="2500"/>
              </a:lnSpc>
            </a:pPr>
            <a:r>
              <a:rPr b="1" dirty="0" lang="en-US" smtClean="0" spc="-40" sz="2800">
                <a:uFillTx/>
                <a:latin charset="0" pitchFamily="34" typeface="Arial Narrow"/>
                <a:sym typeface="Wingdings 3"/>
              </a:rPr>
              <a:t>e</a:t>
            </a:r>
            <a:r>
              <a:rPr b="1" dirty="0" lang="en-US" smtClean="0" spc="-40" sz="2800">
                <a:uFillTx/>
                <a:latin charset="0" pitchFamily="34" typeface="Arial Narrow"/>
              </a:rPr>
              <a:t>ntry of Ca </a:t>
            </a:r>
            <a:r>
              <a:rPr b="1" dirty="0" lang="en-US" smtClean="0" spc="-40" sz="2800">
                <a:uFillTx/>
                <a:latin charset="0" pitchFamily="34" typeface="Arial Narrow"/>
                <a:sym typeface="Wingdings 3"/>
              </a:rPr>
              <a:t>  Ca release from internal stores </a:t>
            </a:r>
            <a:r>
              <a:rPr b="1" dirty="0" lang="en-US" smtClean="0" sz="2800">
                <a:uFillTx/>
                <a:latin charset="0" pitchFamily="34" typeface="Arial Narrow"/>
                <a:sym typeface="Wingdings 3"/>
              </a:rPr>
              <a:t> No Stimulus-Contraction Coupling  </a:t>
            </a:r>
            <a:r>
              <a:rPr dirty="0" lang="en-US" smtClean="0" sz="2800">
                <a:uFillTx/>
                <a:latin charset="0" pitchFamily="18" typeface="Bernard MT Condensed"/>
                <a:sym typeface="Wingdings 3"/>
              </a:rPr>
              <a:t>RELAXATION</a:t>
            </a:r>
            <a:r>
              <a:rPr dirty="0" lang="en-US" smtClean="0" sz="2800">
                <a:uFillTx/>
                <a:latin charset="0" pitchFamily="18" typeface="Bernard MT Condensed"/>
              </a:rPr>
              <a:t>  </a:t>
            </a:r>
            <a:endParaRPr dirty="0" lang="en-US" sz="2800">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7" name="TextBox 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981200"/>
            <a:ext cx="8534400" cy="1054135"/>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a:lnSpc>
                <a:spcPts val="2500"/>
              </a:lnSpc>
            </a:pPr>
            <a:r>
              <a:rPr b="1" dirty="0" lang="en-US" smtClean="0" sz="2800">
                <a:uFillTx/>
                <a:latin charset="0" pitchFamily="34" typeface="Arial Narrow"/>
              </a:rPr>
              <a:t>Binding of calcium channel blockers [CCBs] to the L-type Ca channels </a:t>
            </a:r>
            <a:r>
              <a:rPr b="1" dirty="0" lang="en-US" smtClean="0" sz="2800">
                <a:uFillTx/>
                <a:latin charset="0" pitchFamily="34" typeface="Arial Narrow"/>
                <a:sym typeface="Wingdings 3"/>
              </a:rPr>
              <a:t> </a:t>
            </a:r>
            <a:r>
              <a:rPr b="1" dirty="0" lang="en-US" smtClean="0" sz="2800">
                <a:uFillTx/>
                <a:latin charset="0" pitchFamily="34" typeface="Arial Narrow"/>
              </a:rPr>
              <a:t>their  frequency of opening </a:t>
            </a:r>
          </a:p>
          <a:p>
            <a:pPr>
              <a:lnSpc>
                <a:spcPts val="2500"/>
              </a:lnSpc>
            </a:pPr>
            <a:r>
              <a:rPr b="1" dirty="0" lang="en-US" smtClean="0" sz="2800">
                <a:uFillTx/>
                <a:latin charset="0" pitchFamily="34" typeface="Arial Narrow"/>
              </a:rPr>
              <a:t>in response to depolarization</a:t>
            </a:r>
            <a:endParaRPr b="1" dirty="0" lang="en-US" sz="2800">
              <a:uFillTx/>
              <a:latin charset="0" pitchFamily="34" typeface="Arial Narrow"/>
            </a:endParaRPr>
          </a:p>
        </p:txBody>
      </p:sp>
      <p:pic>
        <p:nvPicPr>
          <p:cNvPr xmlns:c="http://schemas.openxmlformats.org/drawingml/2006/chart" xmlns:pic="http://schemas.openxmlformats.org/drawingml/2006/picture" xmlns:dgm="http://schemas.openxmlformats.org/drawingml/2006/diagram"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a:stretch>
            <a:fillRect/>
          </a:stretch>
        </p:blipFill>
        <p:spPr xmlns:c="http://schemas.openxmlformats.org/drawingml/2006/chart" xmlns:pic="http://schemas.openxmlformats.org/drawingml/2006/picture" xmlns:dgm="http://schemas.openxmlformats.org/drawingml/2006/diagram" bwMode="auto">
          <a:xfrm>
            <a:off x="381000" y="2667000"/>
            <a:ext cx="8286750" cy="3967163"/>
          </a:xfrm>
          <a:prstGeom prst="rect">
            <a:avLst/>
          </a:prstGeom>
          <a:noFill/>
          <a:ln w="9525">
            <a:noFill/>
            <a:miter lim="800000"/>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blinds(horizontal)" transition="in">
                                      <p:cBhvr>
                                        <p:cTn dur="500" id="7"/>
                                        <p:tgtEl>
                                          <p:spTgt spid="7"/>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6"/>
                                        </p:tgtEl>
                                        <p:attrNameLst>
                                          <p:attrName>style.visibility</p:attrName>
                                        </p:attrNameLst>
                                      </p:cBhvr>
                                      <p:to>
                                        <p:strVal val="visible"/>
                                      </p:to>
                                    </p:set>
                                    <p:animEffect filter="blinds(horizontal)" transition="in">
                                      <p:cBhvr>
                                        <p:cTn dur="500" id="12"/>
                                        <p:tgtEl>
                                          <p:spTgt spid="6"/>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3" presetSubtype="10">
                                  <p:stCondLst>
                                    <p:cond delay="0"/>
                                  </p:stCondLst>
                                  <p:childTnLst>
                                    <p:set>
                                      <p:cBhvr>
                                        <p:cTn dur="1" fill="hold" id="16">
                                          <p:stCondLst>
                                            <p:cond delay="0"/>
                                          </p:stCondLst>
                                        </p:cTn>
                                        <p:tgtEl>
                                          <p:spTgt spid="1026"/>
                                        </p:tgtEl>
                                        <p:attrNameLst>
                                          <p:attrName>style.visibility</p:attrName>
                                        </p:attrNameLst>
                                      </p:cBhvr>
                                      <p:to>
                                        <p:strVal val="visible"/>
                                      </p:to>
                                    </p:set>
                                    <p:animEffect filter="blinds(horizontal)" transition="in">
                                      <p:cBhvr>
                                        <p:cTn dur="500" id="17"/>
                                        <p:tgtEl>
                                          <p:spTgt spid="10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6"/>
      <p:bldP advAuto="4294967295" animBg="1" grpId="0" spid="7"/>
    </p:bld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2800">
                <a:uFillTx/>
                <a:latin charset="-79" pitchFamily="2" typeface="Aharoni"/>
                <a:cs charset="-79" pitchFamily="2" typeface="Aharoni"/>
              </a:rPr>
              <a:t>Antianginal</a:t>
            </a:r>
            <a:r>
              <a:rPr dirty="0" lang="en-US" smtClean="0" sz="2800">
                <a:uFillTx/>
                <a:latin charset="-79" pitchFamily="2" typeface="Aharoni"/>
                <a:cs charset="-79" pitchFamily="2" typeface="Aharoni"/>
              </a:rPr>
              <a:t> Action</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1676400"/>
            <a:ext cx="8458200" cy="1384995"/>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0" pitchFamily="18" typeface="Bernard MT Condensed"/>
                <a:sym typeface="Wingdings 3"/>
              </a:rPr>
              <a:t> </a:t>
            </a:r>
            <a:r>
              <a:rPr dirty="0" err="1" lang="en-US" smtClean="0" sz="2800">
                <a:uFillTx/>
                <a:latin charset="0" pitchFamily="18" typeface="Bernard MT Condensed"/>
              </a:rPr>
              <a:t>Cardiomyocyte</a:t>
            </a:r>
            <a:r>
              <a:rPr dirty="0" lang="en-US" smtClean="0" sz="2800">
                <a:uFillTx/>
                <a:latin charset="0" pitchFamily="18" typeface="Bernard MT Condensed"/>
              </a:rPr>
              <a:t> Contraction</a:t>
            </a:r>
            <a:r>
              <a:rPr b="1" dirty="0" lang="en-US" smtClean="0" spc="-30" sz="2800">
                <a:uFillTx/>
                <a:latin charset="0" pitchFamily="34" typeface="Arial Narrow"/>
                <a:sym typeface="Wingdings 3"/>
              </a:rPr>
              <a:t>  cardiac work </a:t>
            </a:r>
            <a:r>
              <a:rPr b="1" dirty="0" lang="en-US" smtClean="0" spc="-30" sz="2800">
                <a:uFillTx/>
                <a:latin charset="0" pitchFamily="34" typeface="Arial Narrow"/>
              </a:rPr>
              <a:t>through their –</a:t>
            </a:r>
            <a:r>
              <a:rPr b="1" dirty="0" err="1" lang="en-US" smtClean="0" spc="-30" sz="2800">
                <a:uFillTx/>
                <a:latin charset="0" pitchFamily="34" typeface="Arial Narrow"/>
              </a:rPr>
              <a:t>ve</a:t>
            </a:r>
            <a:r>
              <a:rPr b="1" dirty="0" lang="en-US" smtClean="0" spc="-30" sz="2800">
                <a:uFillTx/>
                <a:latin charset="0" pitchFamily="34" typeface="Arial Narrow"/>
              </a:rPr>
              <a:t> </a:t>
            </a:r>
            <a:r>
              <a:rPr b="1" dirty="0" err="1" lang="en-US" smtClean="0" spc="-30" sz="2800">
                <a:uFillTx/>
                <a:latin charset="0" pitchFamily="34" typeface="Arial Narrow"/>
              </a:rPr>
              <a:t>inotropic</a:t>
            </a:r>
            <a:r>
              <a:rPr b="1" dirty="0" lang="en-US" smtClean="0" spc="-30" sz="2800">
                <a:uFillTx/>
                <a:latin charset="0" pitchFamily="34" typeface="Arial Narrow"/>
              </a:rPr>
              <a:t> &amp; </a:t>
            </a:r>
            <a:r>
              <a:rPr b="1" dirty="0" err="1" lang="en-US" smtClean="0" spc="-30" sz="2800">
                <a:uFillTx/>
                <a:latin charset="0" pitchFamily="34" typeface="Arial Narrow"/>
              </a:rPr>
              <a:t>chronotropic</a:t>
            </a:r>
            <a:r>
              <a:rPr b="1" dirty="0" lang="en-US" smtClean="0" spc="-30" sz="2800">
                <a:uFillTx/>
                <a:latin charset="0" pitchFamily="34" typeface="Arial Narrow"/>
              </a:rPr>
              <a:t> action (</a:t>
            </a:r>
            <a:r>
              <a:rPr b="1" dirty="0" err="1" lang="en-US" smtClean="0" spc="-30" sz="2800">
                <a:uFillTx/>
                <a:latin charset="0" pitchFamily="34" typeface="Arial Narrow"/>
              </a:rPr>
              <a:t>verapamil</a:t>
            </a:r>
            <a:r>
              <a:rPr b="1" dirty="0" lang="en-US" smtClean="0" spc="-30" sz="2800">
                <a:uFillTx/>
                <a:latin charset="0" pitchFamily="34" typeface="Arial Narrow"/>
              </a:rPr>
              <a:t> &amp; </a:t>
            </a:r>
            <a:r>
              <a:rPr b="1" dirty="0" err="1" lang="en-US" smtClean="0" spc="-30" sz="2800">
                <a:uFillTx/>
                <a:latin charset="0" pitchFamily="34" typeface="Arial Narrow"/>
              </a:rPr>
              <a:t>diltiazem</a:t>
            </a:r>
            <a:r>
              <a:rPr b="1" dirty="0" lang="en-US" smtClean="0" spc="-30" sz="2800">
                <a:uFillTx/>
                <a:latin charset="0" pitchFamily="34" typeface="Arial Narrow"/>
              </a:rPr>
              <a:t>) </a:t>
            </a:r>
            <a:r>
              <a:rPr b="1" dirty="0" lang="en-US" smtClean="0" spc="-30" sz="2800">
                <a:uFillTx/>
                <a:latin charset="0" pitchFamily="34" typeface="Arial Narrow"/>
                <a:sym typeface="Wingdings 3"/>
              </a:rPr>
              <a:t> </a:t>
            </a:r>
            <a:r>
              <a:rPr dirty="0" lang="en-US" smtClean="0" sz="2800">
                <a:solidFill>
                  <a:srgbClr val="CC0000"/>
                </a:solidFill>
                <a:uFillTx/>
                <a:latin charset="0" pitchFamily="18" typeface="Bernard MT Condensed"/>
                <a:sym typeface="Wingdings 3"/>
              </a:rPr>
              <a:t></a:t>
            </a:r>
            <a:r>
              <a:rPr dirty="0" lang="en-US" smtClean="0" spc="-30" sz="2800">
                <a:solidFill>
                  <a:srgbClr val="CC0000"/>
                </a:solidFill>
                <a:uFillTx/>
                <a:latin charset="0" pitchFamily="18" typeface="Bernard MT Condensed"/>
              </a:rPr>
              <a:t>myocardial oxygen demand</a:t>
            </a:r>
            <a:r>
              <a:rPr dirty="0" lang="en-US" smtClean="0" sz="2800">
                <a:uFillTx/>
                <a:latin charset="0" pitchFamily="18" typeface="Bernard MT Condensed"/>
              </a:rPr>
              <a:t>  </a:t>
            </a:r>
            <a:endParaRPr dirty="0" lang="en-US" sz="2800">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3505200"/>
            <a:ext cx="8458200" cy="954107"/>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0" pitchFamily="18" typeface="Bernard MT Condensed"/>
                <a:sym typeface="Wingdings 3"/>
              </a:rPr>
              <a:t></a:t>
            </a:r>
            <a:r>
              <a:rPr dirty="0" lang="en-US" smtClean="0" sz="2800">
                <a:uFillTx/>
                <a:latin charset="0" pitchFamily="18" typeface="Bernard MT Condensed"/>
              </a:rPr>
              <a:t>VSMC Contraction </a:t>
            </a:r>
            <a:r>
              <a:rPr b="1" dirty="0" lang="en-US" smtClean="0" spc="-30" sz="2800">
                <a:uFillTx/>
                <a:latin charset="0" pitchFamily="34" typeface="Arial Narrow"/>
                <a:sym typeface="Wingdings 3"/>
              </a:rPr>
              <a:t>  After load  cardiac work  </a:t>
            </a:r>
            <a:r>
              <a:rPr dirty="0" lang="en-US" smtClean="0" sz="2800">
                <a:solidFill>
                  <a:srgbClr val="CC0000"/>
                </a:solidFill>
                <a:uFillTx/>
                <a:latin charset="0" pitchFamily="18" typeface="Bernard MT Condensed"/>
                <a:sym typeface="Wingdings 3"/>
              </a:rPr>
              <a:t>myocardial oxygen demand</a:t>
            </a: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4800600"/>
            <a:ext cx="8458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pc="-30" sz="2800">
                <a:uFillTx/>
                <a:latin charset="0" pitchFamily="34" typeface="Arial Narrow"/>
              </a:rPr>
              <a:t> Coronary dilatation </a:t>
            </a:r>
            <a:r>
              <a:rPr b="1" dirty="0" lang="en-US" smtClean="0" spc="-30" sz="2800">
                <a:uFillTx/>
                <a:latin charset="0" pitchFamily="34" typeface="Arial Narrow"/>
                <a:sym typeface="Wingdings 3"/>
              </a:rPr>
              <a:t> </a:t>
            </a:r>
            <a:r>
              <a:rPr dirty="0" lang="en-US" smtClean="0" sz="2800">
                <a:solidFill>
                  <a:srgbClr val="CC0000"/>
                </a:solidFill>
                <a:uFillTx/>
                <a:latin charset="0" pitchFamily="18" typeface="Bernard MT Condensed"/>
                <a:sym typeface="Wingdings 3"/>
              </a:rPr>
              <a:t>myocardial oxygen supply</a:t>
            </a: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blinds(horizontal)" transition="in">
                                      <p:cBhvr>
                                        <p:cTn dur="500" id="7"/>
                                        <p:tgtEl>
                                          <p:spTgt spid="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4"/>
                                        </p:tgtEl>
                                        <p:attrNameLst>
                                          <p:attrName>style.visibility</p:attrName>
                                        </p:attrNameLst>
                                      </p:cBhvr>
                                      <p:to>
                                        <p:strVal val="visible"/>
                                      </p:to>
                                    </p:set>
                                    <p:animEffect filter="blinds(horizontal)" transition="in">
                                      <p:cBhvr>
                                        <p:cTn dur="500" id="12"/>
                                        <p:tgtEl>
                                          <p:spTgt spid="4"/>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 presetSubtype="10">
                                  <p:stCondLst>
                                    <p:cond delay="0"/>
                                  </p:stCondLst>
                                  <p:childTnLst>
                                    <p:set>
                                      <p:cBhvr>
                                        <p:cTn dur="1" fill="hold" id="16">
                                          <p:stCondLst>
                                            <p:cond delay="0"/>
                                          </p:stCondLst>
                                        </p:cTn>
                                        <p:tgtEl>
                                          <p:spTgt spid="5"/>
                                        </p:tgtEl>
                                        <p:attrNameLst>
                                          <p:attrName>style.visibility</p:attrName>
                                        </p:attrNameLst>
                                      </p:cBhvr>
                                      <p:to>
                                        <p:strVal val="visible"/>
                                      </p:to>
                                    </p:set>
                                    <p:animEffect filter="blinds(horizontal)" transition="in">
                                      <p:cBhvr>
                                        <p:cTn dur="500" id="1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3"/>
      <p:bldP advAuto="4294967295" animBg="1" grpId="0" spid="4"/>
      <p:bldP advAuto="4294967295" animBg="1" grpId="0" spid="5"/>
    </p:bld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Therapeutic Uses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1828800"/>
            <a:ext cx="3200400" cy="40011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lvl="0">
              <a:lnSpc>
                <a:spcPts val="2400"/>
              </a:lnSpc>
            </a:pPr>
            <a:r>
              <a:rPr b="1" dirty="0" lang="en-US" smtClean="0" sz="2400">
                <a:solidFill>
                  <a:srgbClr val="0000FF"/>
                </a:solidFill>
                <a:uFillTx/>
                <a:latin charset="0" pitchFamily="34" typeface="Arial Narrow"/>
              </a:rPr>
              <a:t>IN VARIANT ANGINA</a:t>
            </a:r>
            <a:endParaRPr b="1" dirty="0" lang="en-US" smtClean="0" sz="2800">
              <a:uFillTx/>
              <a:latin charset="0" pitchFamily="34" typeface="Arial Narrow"/>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038600" y="1676400"/>
            <a:ext cx="4800600" cy="954107"/>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uFillTx/>
                <a:latin charset="0" pitchFamily="34" typeface="Arial Narrow"/>
                <a:sym typeface="Wingdings 3"/>
              </a:rPr>
              <a:t> A</a:t>
            </a:r>
            <a:r>
              <a:rPr b="1" dirty="0" lang="en-US" smtClean="0" sz="2800">
                <a:uFillTx/>
                <a:latin charset="0" pitchFamily="34" typeface="Arial Narrow"/>
              </a:rPr>
              <a:t>ttacks prevented (&gt; 60%) / sometimes variably aborted</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114800" y="2971800"/>
            <a:ext cx="48768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uFillTx/>
                <a:latin charset="0" pitchFamily="34" typeface="Arial Narrow"/>
              </a:rPr>
              <a:t>Seldom added in refractory cases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29718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solidFill>
                  <a:srgbClr val="0000FF"/>
                </a:solidFill>
                <a:uFillTx/>
                <a:latin charset="0" pitchFamily="34" typeface="Arial Narrow"/>
              </a:rPr>
              <a:t>IN UNSTABLE ANGINA</a:t>
            </a:r>
            <a:r>
              <a:rPr b="1" dirty="0" lang="en-US" smtClean="0" sz="2800">
                <a:uFillTx/>
                <a:latin charset="0" pitchFamily="34" typeface="Arial Narrow"/>
              </a:rPr>
              <a:t>; </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7" name="TextBox 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3962400"/>
            <a:ext cx="3657600" cy="40011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lvl="0">
              <a:lnSpc>
                <a:spcPts val="2400"/>
              </a:lnSpc>
            </a:pPr>
            <a:r>
              <a:rPr b="1" dirty="0" lang="en-US" smtClean="0" sz="2800">
                <a:solidFill>
                  <a:srgbClr val="0000FF"/>
                </a:solidFill>
                <a:uFillTx/>
                <a:latin charset="0" pitchFamily="34" typeface="Arial Narrow"/>
              </a:rPr>
              <a:t>IN STABLE ANGINA</a:t>
            </a:r>
            <a:r>
              <a:rPr b="1" dirty="0" lang="en-US" smtClean="0" sz="2800">
                <a:uFillTx/>
                <a:latin charset="0" pitchFamily="34" typeface="Arial Narrow"/>
              </a:rPr>
              <a:t>;   </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8" name="TextBox 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343400" y="3962400"/>
            <a:ext cx="3657600" cy="426079"/>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lvl="0">
              <a:lnSpc>
                <a:spcPts val="2400"/>
              </a:lnSpc>
            </a:pPr>
            <a:r>
              <a:rPr b="1" dirty="0" lang="en-US" smtClean="0" sz="2800">
                <a:uFillTx/>
                <a:latin charset="0" pitchFamily="34" typeface="Arial Narrow"/>
              </a:rPr>
              <a:t>Regular </a:t>
            </a:r>
            <a:r>
              <a:rPr b="1" dirty="0" lang="en-US" smtClean="0" sz="2800">
                <a:uFillTx/>
                <a:latin charset="0" pitchFamily="34" typeface="Arial Narrow"/>
                <a:sym typeface="Wingdings 3"/>
              </a:rPr>
              <a:t>prophylaxis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19812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lvl="0">
              <a:lnSpc>
                <a:spcPts val="2400"/>
              </a:lnSpc>
            </a:pPr>
            <a:r>
              <a:rPr b="1" dirty="0" lang="en-US" smtClean="0" sz="2800">
                <a:uFillTx/>
                <a:latin charset="0" pitchFamily="34" typeface="Arial Narrow"/>
                <a:sym typeface="Wingdings 3"/>
              </a:rPr>
              <a:t> Short acting </a:t>
            </a:r>
            <a:r>
              <a:rPr b="1" dirty="0" err="1" lang="en-US" smtClean="0" sz="2800">
                <a:uFillTx/>
                <a:latin charset="0" pitchFamily="34" typeface="Arial Narrow"/>
                <a:sym typeface="Wingdings 3"/>
              </a:rPr>
              <a:t>dihydropyridine</a:t>
            </a:r>
            <a:r>
              <a:rPr b="1" dirty="0" lang="en-US" smtClean="0" sz="2800">
                <a:uFillTx/>
                <a:latin charset="0" pitchFamily="34" typeface="Arial Narrow"/>
                <a:sym typeface="Wingdings 3"/>
              </a:rPr>
              <a:t> should be avoided ?? </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0" name="TextBox 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2590800"/>
            <a:ext cx="7467600" cy="425629"/>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lvl="0">
              <a:lnSpc>
                <a:spcPts val="2400"/>
              </a:lnSpc>
            </a:pPr>
            <a:r>
              <a:rPr b="1" dirty="0" lang="en-US" smtClean="0" sz="2800">
                <a:uFillTx/>
                <a:latin charset="0" pitchFamily="34" typeface="Arial Narrow"/>
                <a:sym typeface="Wingdings 3"/>
              </a:rPr>
              <a:t> Can be combined to </a:t>
            </a:r>
            <a:r>
              <a:rPr b="1" dirty="0" lang="en-US" smtClean="0" sz="2800">
                <a:uFillTx/>
                <a:latin charset="2" pitchFamily="18" typeface="Symbol"/>
                <a:sym typeface="Wingdings 3"/>
              </a:rPr>
              <a:t>b</a:t>
            </a:r>
            <a:r>
              <a:rPr b="1" dirty="0" lang="en-US" smtClean="0" sz="2800">
                <a:uFillTx/>
                <a:latin charset="0" pitchFamily="34" typeface="Arial Narrow"/>
                <a:sym typeface="Wingdings 3"/>
              </a:rPr>
              <a:t>-AR blockers???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1" name="TextBox 1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52400" y="3276600"/>
            <a:ext cx="7467600" cy="426079"/>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lvl="0">
              <a:lnSpc>
                <a:spcPts val="2400"/>
              </a:lnSpc>
            </a:pPr>
            <a:r>
              <a:rPr b="1" dirty="0" lang="en-US" smtClean="0" sz="2800">
                <a:uFillTx/>
                <a:latin charset="0" pitchFamily="34" typeface="Arial Narrow"/>
                <a:sym typeface="Wingdings 3"/>
              </a:rPr>
              <a:t>Can be combined with nitrates???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2" name="TextBox 1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8600" y="3962400"/>
            <a:ext cx="8153400" cy="402546"/>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pPr marL="274320">
              <a:lnSpc>
                <a:spcPts val="2400"/>
              </a:lnSpc>
              <a:spcBef>
                <a:spcPts val="900"/>
              </a:spcBef>
            </a:pPr>
            <a:r>
              <a:rPr b="1" dirty="0" err="1" lang="en-US" smtClean="0" sz="2800">
                <a:uFillTx/>
                <a:latin charset="0" pitchFamily="34" typeface="Arial Narrow"/>
                <a:sym typeface="Wingdings 3"/>
              </a:rPr>
              <a:t>Dihydropyridenes</a:t>
            </a:r>
            <a:r>
              <a:rPr b="1" dirty="0" lang="en-US" smtClean="0" sz="2800">
                <a:uFillTx/>
                <a:latin charset="0" pitchFamily="34" typeface="Arial Narrow"/>
                <a:sym typeface="Wingdings 3"/>
              </a:rPr>
              <a:t> useful </a:t>
            </a:r>
            <a:r>
              <a:rPr b="1" dirty="0" err="1" lang="en-US" smtClean="0" sz="2800">
                <a:uFillTx/>
                <a:latin charset="0" pitchFamily="34" typeface="Arial Narrow"/>
                <a:sym typeface="Wingdings 3"/>
              </a:rPr>
              <a:t>antianginal</a:t>
            </a:r>
            <a:r>
              <a:rPr b="1" dirty="0" lang="en-US" smtClean="0" sz="2800">
                <a:uFillTx/>
                <a:latin charset="0" pitchFamily="34" typeface="Arial Narrow"/>
                <a:sym typeface="Wingdings 3"/>
              </a:rPr>
              <a:t> if with CHF??   </a:t>
            </a:r>
            <a:endParaRPr b="1" dirty="0" lang="en-US" smtClean="0" sz="2800">
              <a:uFillTx/>
              <a:latin charset="0" pitchFamily="34" typeface="Arial Narrow"/>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blinds(horizontal)" transition="in">
                                      <p:cBhvr>
                                        <p:cTn dur="500" id="7"/>
                                        <p:tgtEl>
                                          <p:spTgt spid="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 presetSubtype="16">
                                  <p:stCondLst>
                                    <p:cond delay="0"/>
                                  </p:stCondLst>
                                  <p:childTnLst>
                                    <p:set>
                                      <p:cBhvr>
                                        <p:cTn dur="1" fill="hold" id="11">
                                          <p:stCondLst>
                                            <p:cond delay="0"/>
                                          </p:stCondLst>
                                        </p:cTn>
                                        <p:tgtEl>
                                          <p:spTgt spid="4"/>
                                        </p:tgtEl>
                                        <p:attrNameLst>
                                          <p:attrName>style.visibility</p:attrName>
                                        </p:attrNameLst>
                                      </p:cBhvr>
                                      <p:to>
                                        <p:strVal val="visible"/>
                                      </p:to>
                                    </p:set>
                                    <p:animEffect filter="box(in)" transition="in">
                                      <p:cBhvr>
                                        <p:cTn dur="500" id="12"/>
                                        <p:tgtEl>
                                          <p:spTgt spid="4"/>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 presetSubtype="10">
                                  <p:stCondLst>
                                    <p:cond delay="0"/>
                                  </p:stCondLst>
                                  <p:childTnLst>
                                    <p:set>
                                      <p:cBhvr>
                                        <p:cTn dur="1" fill="hold" id="16">
                                          <p:stCondLst>
                                            <p:cond delay="0"/>
                                          </p:stCondLst>
                                        </p:cTn>
                                        <p:tgtEl>
                                          <p:spTgt spid="6"/>
                                        </p:tgtEl>
                                        <p:attrNameLst>
                                          <p:attrName>style.visibility</p:attrName>
                                        </p:attrNameLst>
                                      </p:cBhvr>
                                      <p:to>
                                        <p:strVal val="visible"/>
                                      </p:to>
                                    </p:set>
                                    <p:animEffect filter="blinds(horizontal)" transition="in">
                                      <p:cBhvr>
                                        <p:cTn dur="500" id="17"/>
                                        <p:tgtEl>
                                          <p:spTgt spid="6"/>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3" presetSubtype="10">
                                  <p:stCondLst>
                                    <p:cond delay="0"/>
                                  </p:stCondLst>
                                  <p:childTnLst>
                                    <p:set>
                                      <p:cBhvr>
                                        <p:cTn dur="1" fill="hold" id="21">
                                          <p:stCondLst>
                                            <p:cond delay="0"/>
                                          </p:stCondLst>
                                        </p:cTn>
                                        <p:tgtEl>
                                          <p:spTgt spid="5"/>
                                        </p:tgtEl>
                                        <p:attrNameLst>
                                          <p:attrName>style.visibility</p:attrName>
                                        </p:attrNameLst>
                                      </p:cBhvr>
                                      <p:to>
                                        <p:strVal val="visible"/>
                                      </p:to>
                                    </p:set>
                                    <p:animEffect filter="blinds(horizontal)" transition="in">
                                      <p:cBhvr>
                                        <p:cTn dur="500" id="22"/>
                                        <p:tgtEl>
                                          <p:spTgt spid="5"/>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3" presetSubtype="10">
                                  <p:stCondLst>
                                    <p:cond delay="0"/>
                                  </p:stCondLst>
                                  <p:childTnLst>
                                    <p:set>
                                      <p:cBhvr>
                                        <p:cTn dur="1" fill="hold" id="26">
                                          <p:stCondLst>
                                            <p:cond delay="0"/>
                                          </p:stCondLst>
                                        </p:cTn>
                                        <p:tgtEl>
                                          <p:spTgt spid="7"/>
                                        </p:tgtEl>
                                        <p:attrNameLst>
                                          <p:attrName>style.visibility</p:attrName>
                                        </p:attrNameLst>
                                      </p:cBhvr>
                                      <p:to>
                                        <p:strVal val="visible"/>
                                      </p:to>
                                    </p:set>
                                    <p:animEffect filter="blinds(horizontal)" transition="in">
                                      <p:cBhvr>
                                        <p:cTn dur="500" id="27"/>
                                        <p:tgtEl>
                                          <p:spTgt spid="7"/>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3" presetSubtype="10">
                                  <p:stCondLst>
                                    <p:cond delay="0"/>
                                  </p:stCondLst>
                                  <p:childTnLst>
                                    <p:set>
                                      <p:cBhvr>
                                        <p:cTn dur="1" fill="hold" id="31">
                                          <p:stCondLst>
                                            <p:cond delay="0"/>
                                          </p:stCondLst>
                                        </p:cTn>
                                        <p:tgtEl>
                                          <p:spTgt spid="8"/>
                                        </p:tgtEl>
                                        <p:attrNameLst>
                                          <p:attrName>style.visibility</p:attrName>
                                        </p:attrNameLst>
                                      </p:cBhvr>
                                      <p:to>
                                        <p:strVal val="visible"/>
                                      </p:to>
                                    </p:set>
                                    <p:animEffect filter="blinds(horizontal)" transition="in">
                                      <p:cBhvr>
                                        <p:cTn dur="500" id="32"/>
                                        <p:tgtEl>
                                          <p:spTgt spid="8"/>
                                        </p:tgtEl>
                                      </p:cBhvr>
                                    </p:animEffect>
                                  </p:childTnLst>
                                </p:cTn>
                              </p:par>
                            </p:childTnLst>
                          </p:cTn>
                        </p:par>
                      </p:childTnLst>
                    </p:cTn>
                  </p:par>
                  <p:par>
                    <p:cTn fill="hold" id="33">
                      <p:stCondLst>
                        <p:cond delay="indefinite"/>
                      </p:stCondLst>
                      <p:childTnLst>
                        <p:par>
                          <p:cTn fill="hold" id="34">
                            <p:stCondLst>
                              <p:cond delay="0"/>
                            </p:stCondLst>
                            <p:childTnLst>
                              <p:par>
                                <p:cTn fill="hold" grpId="1" id="35" nodeType="clickEffect" presetClass="exit" presetID="5" presetSubtype="10">
                                  <p:stCondLst>
                                    <p:cond delay="0"/>
                                  </p:stCondLst>
                                  <p:childTnLst>
                                    <p:animEffect filter="checkerboard(across)" transition="out">
                                      <p:cBhvr>
                                        <p:cTn dur="500" id="36"/>
                                        <p:tgtEl>
                                          <p:spTgt spid="3"/>
                                        </p:tgtEl>
                                      </p:cBhvr>
                                    </p:animEffect>
                                    <p:set>
                                      <p:cBhvr>
                                        <p:cTn dur="1" fill="hold" id="37">
                                          <p:stCondLst>
                                            <p:cond delay="499"/>
                                          </p:stCondLst>
                                        </p:cTn>
                                        <p:tgtEl>
                                          <p:spTgt spid="3"/>
                                        </p:tgtEl>
                                        <p:attrNameLst>
                                          <p:attrName>style.visibility</p:attrName>
                                        </p:attrNameLst>
                                      </p:cBhvr>
                                      <p:to>
                                        <p:strVal val="hidden"/>
                                      </p:to>
                                    </p:set>
                                  </p:childTnLst>
                                </p:cTn>
                              </p:par>
                              <p:par>
                                <p:cTn fill="hold" grpId="1" id="38" nodeType="withEffect" presetClass="exit" presetID="5" presetSubtype="10">
                                  <p:stCondLst>
                                    <p:cond delay="0"/>
                                  </p:stCondLst>
                                  <p:childTnLst>
                                    <p:animEffect filter="checkerboard(across)" transition="out">
                                      <p:cBhvr>
                                        <p:cTn dur="500" id="39"/>
                                        <p:tgtEl>
                                          <p:spTgt spid="4"/>
                                        </p:tgtEl>
                                      </p:cBhvr>
                                    </p:animEffect>
                                    <p:set>
                                      <p:cBhvr>
                                        <p:cTn dur="1" fill="hold" id="40">
                                          <p:stCondLst>
                                            <p:cond delay="499"/>
                                          </p:stCondLst>
                                        </p:cTn>
                                        <p:tgtEl>
                                          <p:spTgt spid="4"/>
                                        </p:tgtEl>
                                        <p:attrNameLst>
                                          <p:attrName>style.visibility</p:attrName>
                                        </p:attrNameLst>
                                      </p:cBhvr>
                                      <p:to>
                                        <p:strVal val="hidden"/>
                                      </p:to>
                                    </p:set>
                                  </p:childTnLst>
                                </p:cTn>
                              </p:par>
                              <p:par>
                                <p:cTn fill="hold" grpId="1" id="41" nodeType="withEffect" presetClass="exit" presetID="5" presetSubtype="10">
                                  <p:stCondLst>
                                    <p:cond delay="0"/>
                                  </p:stCondLst>
                                  <p:childTnLst>
                                    <p:animEffect filter="checkerboard(across)" transition="out">
                                      <p:cBhvr>
                                        <p:cTn dur="500" id="42"/>
                                        <p:tgtEl>
                                          <p:spTgt spid="5"/>
                                        </p:tgtEl>
                                      </p:cBhvr>
                                    </p:animEffect>
                                    <p:set>
                                      <p:cBhvr>
                                        <p:cTn dur="1" fill="hold" id="43">
                                          <p:stCondLst>
                                            <p:cond delay="499"/>
                                          </p:stCondLst>
                                        </p:cTn>
                                        <p:tgtEl>
                                          <p:spTgt spid="5"/>
                                        </p:tgtEl>
                                        <p:attrNameLst>
                                          <p:attrName>style.visibility</p:attrName>
                                        </p:attrNameLst>
                                      </p:cBhvr>
                                      <p:to>
                                        <p:strVal val="hidden"/>
                                      </p:to>
                                    </p:set>
                                  </p:childTnLst>
                                </p:cTn>
                              </p:par>
                              <p:par>
                                <p:cTn fill="hold" grpId="1" id="44" nodeType="withEffect" presetClass="exit" presetID="5" presetSubtype="10">
                                  <p:stCondLst>
                                    <p:cond delay="0"/>
                                  </p:stCondLst>
                                  <p:childTnLst>
                                    <p:animEffect filter="checkerboard(across)" transition="out">
                                      <p:cBhvr>
                                        <p:cTn dur="500" id="45"/>
                                        <p:tgtEl>
                                          <p:spTgt spid="6"/>
                                        </p:tgtEl>
                                      </p:cBhvr>
                                    </p:animEffect>
                                    <p:set>
                                      <p:cBhvr>
                                        <p:cTn dur="1" fill="hold" id="46">
                                          <p:stCondLst>
                                            <p:cond delay="499"/>
                                          </p:stCondLst>
                                        </p:cTn>
                                        <p:tgtEl>
                                          <p:spTgt spid="6"/>
                                        </p:tgtEl>
                                        <p:attrNameLst>
                                          <p:attrName>style.visibility</p:attrName>
                                        </p:attrNameLst>
                                      </p:cBhvr>
                                      <p:to>
                                        <p:strVal val="hidden"/>
                                      </p:to>
                                    </p:set>
                                  </p:childTnLst>
                                </p:cTn>
                              </p:par>
                              <p:par>
                                <p:cTn fill="hold" grpId="1" id="47" nodeType="withEffect" presetClass="exit" presetID="5" presetSubtype="10">
                                  <p:stCondLst>
                                    <p:cond delay="0"/>
                                  </p:stCondLst>
                                  <p:childTnLst>
                                    <p:animEffect filter="checkerboard(across)" transition="out">
                                      <p:cBhvr>
                                        <p:cTn dur="500" id="48"/>
                                        <p:tgtEl>
                                          <p:spTgt spid="7"/>
                                        </p:tgtEl>
                                      </p:cBhvr>
                                    </p:animEffect>
                                    <p:set>
                                      <p:cBhvr>
                                        <p:cTn dur="1" fill="hold" id="49">
                                          <p:stCondLst>
                                            <p:cond delay="499"/>
                                          </p:stCondLst>
                                        </p:cTn>
                                        <p:tgtEl>
                                          <p:spTgt spid="7"/>
                                        </p:tgtEl>
                                        <p:attrNameLst>
                                          <p:attrName>style.visibility</p:attrName>
                                        </p:attrNameLst>
                                      </p:cBhvr>
                                      <p:to>
                                        <p:strVal val="hidden"/>
                                      </p:to>
                                    </p:set>
                                  </p:childTnLst>
                                </p:cTn>
                              </p:par>
                              <p:par>
                                <p:cTn fill="hold" grpId="1" id="50" nodeType="withEffect" presetClass="exit" presetID="5" presetSubtype="10">
                                  <p:stCondLst>
                                    <p:cond delay="0"/>
                                  </p:stCondLst>
                                  <p:childTnLst>
                                    <p:animEffect filter="checkerboard(across)" transition="out">
                                      <p:cBhvr>
                                        <p:cTn dur="500" id="51"/>
                                        <p:tgtEl>
                                          <p:spTgt spid="8"/>
                                        </p:tgtEl>
                                      </p:cBhvr>
                                    </p:animEffect>
                                    <p:set>
                                      <p:cBhvr>
                                        <p:cTn dur="1" fill="hold" id="52">
                                          <p:stCondLst>
                                            <p:cond delay="499"/>
                                          </p:stCondLst>
                                        </p:cTn>
                                        <p:tgtEl>
                                          <p:spTgt spid="8"/>
                                        </p:tgtEl>
                                        <p:attrNameLst>
                                          <p:attrName>style.visibility</p:attrName>
                                        </p:attrNameLst>
                                      </p:cBhvr>
                                      <p:to>
                                        <p:strVal val="hidden"/>
                                      </p:to>
                                    </p:set>
                                  </p:childTnLst>
                                </p:cTn>
                              </p:par>
                            </p:childTnLst>
                          </p:cTn>
                        </p:par>
                      </p:childTnLst>
                    </p:cTn>
                  </p:par>
                  <p:par>
                    <p:cTn fill="hold" id="53">
                      <p:stCondLst>
                        <p:cond delay="indefinite"/>
                      </p:stCondLst>
                      <p:childTnLst>
                        <p:par>
                          <p:cTn fill="hold" id="54">
                            <p:stCondLst>
                              <p:cond delay="0"/>
                            </p:stCondLst>
                            <p:childTnLst>
                              <p:par>
                                <p:cTn fill="hold" grpId="0" id="55" nodeType="clickEffect" presetClass="entr" presetID="3" presetSubtype="10">
                                  <p:stCondLst>
                                    <p:cond delay="0"/>
                                  </p:stCondLst>
                                  <p:childTnLst>
                                    <p:set>
                                      <p:cBhvr>
                                        <p:cTn dur="1" fill="hold" id="56">
                                          <p:stCondLst>
                                            <p:cond delay="0"/>
                                          </p:stCondLst>
                                        </p:cTn>
                                        <p:tgtEl>
                                          <p:spTgt spid="9"/>
                                        </p:tgtEl>
                                        <p:attrNameLst>
                                          <p:attrName>style.visibility</p:attrName>
                                        </p:attrNameLst>
                                      </p:cBhvr>
                                      <p:to>
                                        <p:strVal val="visible"/>
                                      </p:to>
                                    </p:set>
                                    <p:animEffect filter="blinds(horizontal)" transition="in">
                                      <p:cBhvr>
                                        <p:cTn dur="500" id="57"/>
                                        <p:tgtEl>
                                          <p:spTgt spid="9"/>
                                        </p:tgtEl>
                                      </p:cBhvr>
                                    </p:animEffect>
                                  </p:childTnLst>
                                </p:cTn>
                              </p:par>
                            </p:childTnLst>
                          </p:cTn>
                        </p:par>
                      </p:childTnLst>
                    </p:cTn>
                  </p:par>
                  <p:par>
                    <p:cTn fill="hold" id="58">
                      <p:stCondLst>
                        <p:cond delay="indefinite"/>
                      </p:stCondLst>
                      <p:childTnLst>
                        <p:par>
                          <p:cTn fill="hold" id="59">
                            <p:stCondLst>
                              <p:cond delay="0"/>
                            </p:stCondLst>
                            <p:childTnLst>
                              <p:par>
                                <p:cTn fill="hold" grpId="0" id="60" nodeType="clickEffect" presetClass="entr" presetID="3" presetSubtype="10">
                                  <p:stCondLst>
                                    <p:cond delay="0"/>
                                  </p:stCondLst>
                                  <p:childTnLst>
                                    <p:set>
                                      <p:cBhvr>
                                        <p:cTn dur="1" fill="hold" id="61">
                                          <p:stCondLst>
                                            <p:cond delay="0"/>
                                          </p:stCondLst>
                                        </p:cTn>
                                        <p:tgtEl>
                                          <p:spTgt spid="10"/>
                                        </p:tgtEl>
                                        <p:attrNameLst>
                                          <p:attrName>style.visibility</p:attrName>
                                        </p:attrNameLst>
                                      </p:cBhvr>
                                      <p:to>
                                        <p:strVal val="visible"/>
                                      </p:to>
                                    </p:set>
                                    <p:animEffect filter="blinds(horizontal)" transition="in">
                                      <p:cBhvr>
                                        <p:cTn dur="500" id="62"/>
                                        <p:tgtEl>
                                          <p:spTgt spid="10"/>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3" presetSubtype="10">
                                  <p:stCondLst>
                                    <p:cond delay="0"/>
                                  </p:stCondLst>
                                  <p:childTnLst>
                                    <p:set>
                                      <p:cBhvr>
                                        <p:cTn dur="1" fill="hold" id="66">
                                          <p:stCondLst>
                                            <p:cond delay="0"/>
                                          </p:stCondLst>
                                        </p:cTn>
                                        <p:tgtEl>
                                          <p:spTgt spid="11"/>
                                        </p:tgtEl>
                                        <p:attrNameLst>
                                          <p:attrName>style.visibility</p:attrName>
                                        </p:attrNameLst>
                                      </p:cBhvr>
                                      <p:to>
                                        <p:strVal val="visible"/>
                                      </p:to>
                                    </p:set>
                                    <p:animEffect filter="blinds(horizontal)" transition="in">
                                      <p:cBhvr>
                                        <p:cTn dur="500" id="67"/>
                                        <p:tgtEl>
                                          <p:spTgt spid="11"/>
                                        </p:tgtEl>
                                      </p:cBhvr>
                                    </p:animEffect>
                                  </p:childTnLst>
                                </p:cTn>
                              </p:par>
                            </p:childTnLst>
                          </p:cTn>
                        </p:par>
                      </p:childTnLst>
                    </p:cTn>
                  </p:par>
                  <p:par>
                    <p:cTn fill="hold" id="68">
                      <p:stCondLst>
                        <p:cond delay="indefinite"/>
                      </p:stCondLst>
                      <p:childTnLst>
                        <p:par>
                          <p:cTn fill="hold" id="69">
                            <p:stCondLst>
                              <p:cond delay="0"/>
                            </p:stCondLst>
                            <p:childTnLst>
                              <p:par>
                                <p:cTn fill="hold" grpId="0" id="70" nodeType="clickEffect" presetClass="entr" presetID="3" presetSubtype="10">
                                  <p:stCondLst>
                                    <p:cond delay="0"/>
                                  </p:stCondLst>
                                  <p:childTnLst>
                                    <p:set>
                                      <p:cBhvr>
                                        <p:cTn dur="1" fill="hold" id="71">
                                          <p:stCondLst>
                                            <p:cond delay="0"/>
                                          </p:stCondLst>
                                        </p:cTn>
                                        <p:tgtEl>
                                          <p:spTgt spid="12"/>
                                        </p:tgtEl>
                                        <p:attrNameLst>
                                          <p:attrName>style.visibility</p:attrName>
                                        </p:attrNameLst>
                                      </p:cBhvr>
                                      <p:to>
                                        <p:strVal val="visible"/>
                                      </p:to>
                                    </p:set>
                                    <p:animEffect filter="blinds(horizontal)" transition="in">
                                      <p:cBhvr>
                                        <p:cTn dur="500" id="7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3"/>
      <p:bldP advAuto="4294967295" animBg="1" grpId="1" spid="3"/>
      <p:bldP advAuto="4294967295" animBg="1" grpId="0" spid="4"/>
      <p:bldP advAuto="4294967295" animBg="1" grpId="1" spid="4"/>
      <p:bldP advAuto="4294967295" animBg="1" grpId="0" spid="5"/>
      <p:bldP advAuto="4294967295" animBg="1" grpId="1" spid="5"/>
      <p:bldP advAuto="4294967295" animBg="1" grpId="0" spid="6"/>
      <p:bldP advAuto="4294967295" animBg="1" grpId="1" spid="6"/>
      <p:bldP advAuto="4294967295" animBg="1" grpId="0" spid="7"/>
      <p:bldP advAuto="4294967295" animBg="1" grpId="1" spid="7"/>
      <p:bldP advAuto="4294967295" animBg="1" grpId="0" spid="8"/>
      <p:bldP advAuto="4294967295" animBg="1" grpId="1" spid="8"/>
      <p:bldP advAuto="4294967295" animBg="1" grpId="0" spid="9"/>
      <p:bldP advAuto="4294967295" animBg="1" grpId="0" spid="10"/>
      <p:bldP advAuto="4294967295" animBg="1" grpId="0" spid="11"/>
      <p:bldP advAuto="4294967295" animBg="1" grpId="0" spid="12"/>
    </p:bld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Beta </a:t>
            </a:r>
            <a:r>
              <a:rPr dirty="0" err="1" lang="en-US" smtClean="0" sz="2800">
                <a:uFillTx/>
                <a:latin charset="-79" pitchFamily="2" typeface="Aharoni"/>
                <a:cs charset="-79" pitchFamily="2" typeface="Aharoni"/>
              </a:rPr>
              <a:t>Adrenoceptor</a:t>
            </a:r>
            <a:r>
              <a:rPr dirty="0" lang="en-US" smtClean="0" sz="2800">
                <a:uFillTx/>
                <a:latin charset="-79" pitchFamily="2" typeface="Aharoni"/>
                <a:cs charset="-79" pitchFamily="2" typeface="Aharoni"/>
              </a:rPr>
              <a:t> Blockers</a:t>
            </a:r>
            <a:endParaRPr dirty="0" lang="en-US" sz="2800">
              <a:uFillTx/>
              <a:latin charset="-79" pitchFamily="2" typeface="Aharoni"/>
              <a:cs charset="-79" pitchFamily="2" typeface="Aharoni"/>
            </a:endParaRPr>
          </a:p>
        </p:txBody>
      </p:sp>
      <p:pic>
        <p:nvPicPr>
          <p:cNvPr xmlns:c="http://schemas.openxmlformats.org/drawingml/2006/chart" xmlns:pic="http://schemas.openxmlformats.org/drawingml/2006/picture" xmlns:dgm="http://schemas.openxmlformats.org/drawingml/2006/diagram"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a:stretch>
            <a:fillRect/>
          </a:stretch>
        </p:blipFill>
        <p:spPr xmlns:c="http://schemas.openxmlformats.org/drawingml/2006/chart" xmlns:pic="http://schemas.openxmlformats.org/drawingml/2006/picture" xmlns:dgm="http://schemas.openxmlformats.org/drawingml/2006/diagram" bwMode="auto">
          <a:xfrm>
            <a:off x="838200" y="3352800"/>
            <a:ext cx="6010275" cy="33528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38200" y="1676400"/>
            <a:ext cx="7543800" cy="954107"/>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Examples </a:t>
            </a:r>
            <a:r>
              <a:rPr dirty="0" err="1" lang="en-US" smtClean="0" sz="2800">
                <a:solidFill>
                  <a:srgbClr val="6600FF"/>
                </a:solidFill>
                <a:uFillTx/>
                <a:latin charset="0" pitchFamily="18" typeface="Bernard MT Condensed"/>
              </a:rPr>
              <a:t>Atenolol</a:t>
            </a:r>
            <a:r>
              <a:rPr dirty="0" lang="en-US" smtClean="0" sz="2800">
                <a:solidFill>
                  <a:srgbClr val="6600FF"/>
                </a:solidFill>
                <a:uFillTx/>
                <a:latin charset="0" pitchFamily="18" typeface="Bernard MT Condensed"/>
              </a:rPr>
              <a:t>,  </a:t>
            </a:r>
            <a:r>
              <a:rPr dirty="0" err="1" lang="en-US" smtClean="0" sz="2800">
                <a:solidFill>
                  <a:srgbClr val="6600FF"/>
                </a:solidFill>
                <a:uFillTx/>
                <a:latin charset="0" pitchFamily="18" typeface="Bernard MT Condensed"/>
              </a:rPr>
              <a:t>Bisoprolol</a:t>
            </a:r>
            <a:r>
              <a:rPr dirty="0" lang="en-US" smtClean="0" sz="2800">
                <a:solidFill>
                  <a:srgbClr val="6600FF"/>
                </a:solidFill>
                <a:uFillTx/>
                <a:latin charset="0" pitchFamily="18" typeface="Bernard MT Condensed"/>
              </a:rPr>
              <a:t>, </a:t>
            </a:r>
            <a:r>
              <a:rPr dirty="0" err="1" lang="en-US" smtClean="0" sz="2800">
                <a:solidFill>
                  <a:srgbClr val="6600FF"/>
                </a:solidFill>
                <a:uFillTx/>
                <a:latin charset="0" pitchFamily="18" typeface="Bernard MT Condensed"/>
              </a:rPr>
              <a:t>Metoprolol</a:t>
            </a:r>
            <a:r>
              <a:rPr dirty="0" lang="en-US" smtClean="0" sz="2800">
                <a:solidFill>
                  <a:srgbClr val="6600FF"/>
                </a:solidFill>
                <a:uFillTx/>
                <a:latin charset="0" pitchFamily="18" typeface="Bernard MT Condensed"/>
              </a:rPr>
              <a:t> (</a:t>
            </a:r>
            <a:r>
              <a:rPr b="1" dirty="0" lang="en-US" smtClean="0" sz="2800">
                <a:solidFill>
                  <a:schemeClr val="bg1"/>
                </a:solidFill>
                <a:effectLst>
                  <a:outerShdw algn="tl" blurRad="38100" dir="2700000" dist="38100">
                    <a:srgbClr val="000000"/>
                  </a:outerShdw>
                </a:effectLst>
                <a:uFillTx/>
                <a:latin charset="2" pitchFamily="18" typeface="Symbol"/>
              </a:rPr>
              <a:t>b</a:t>
            </a:r>
            <a:r>
              <a:rPr b="1" baseline="-25000" dirty="0" lang="en-US" smtClean="0" sz="2800">
                <a:solidFill>
                  <a:schemeClr val="bg1"/>
                </a:solidFill>
                <a:effectLst>
                  <a:outerShdw algn="tl" blurRad="38100" dir="2700000" dist="38100">
                    <a:srgbClr val="000000"/>
                  </a:outerShdw>
                </a:effectLst>
                <a:uFillTx/>
                <a:latin charset="2" pitchFamily="18" typeface="Symbol"/>
              </a:rPr>
              <a:t>1</a:t>
            </a:r>
            <a:r>
              <a:rPr b="1" dirty="0" lang="en-US" smtClean="0" sz="2800">
                <a:solidFill>
                  <a:schemeClr val="bg1"/>
                </a:solidFill>
                <a:effectLst>
                  <a:outerShdw algn="tl" blurRad="38100" dir="2700000" dist="38100">
                    <a:srgbClr val="000000"/>
                  </a:outerShdw>
                </a:effectLst>
                <a:uFillTx/>
                <a:latin charset="2" pitchFamily="18" typeface="Symbol"/>
              </a:rPr>
              <a:t> </a:t>
            </a:r>
            <a:r>
              <a:rPr b="1" dirty="0" lang="en-US" smtClean="0" sz="2800">
                <a:solidFill>
                  <a:schemeClr val="bg1"/>
                </a:solidFill>
                <a:effectLst>
                  <a:outerShdw algn="tl" blurRad="38100" dir="2700000" dist="38100">
                    <a:srgbClr val="000000"/>
                  </a:outerShdw>
                </a:effectLst>
                <a:uFillTx/>
                <a:latin charset="0" pitchFamily="34" typeface="Arial Narrow"/>
              </a:rPr>
              <a:t>– Selective )</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38200" y="27432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2800">
                <a:uFillTx/>
                <a:latin charset="-79" pitchFamily="2" typeface="Aharoni"/>
                <a:cs charset="-79" pitchFamily="2" typeface="Aharoni"/>
              </a:rPr>
              <a:t>Antianginal</a:t>
            </a:r>
            <a:r>
              <a:rPr dirty="0" lang="en-US" smtClean="0" sz="2800">
                <a:uFillTx/>
                <a:latin charset="-79" pitchFamily="2" typeface="Aharoni"/>
                <a:cs charset="-79" pitchFamily="2" typeface="Aharoni"/>
              </a:rPr>
              <a:t> Mechanism</a:t>
            </a:r>
            <a:endParaRPr dirty="0" lang="en-US" sz="2800">
              <a:uFillTx/>
              <a:latin charset="-79" pitchFamily="2" typeface="Aharoni"/>
              <a:cs charset="-79" pitchFamily="2" typeface="Aharoni"/>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blinds(horizontal)" transition="in">
                                      <p:cBhvr>
                                        <p:cTn dur="500" id="7"/>
                                        <p:tgtEl>
                                          <p:spTgt spid="5"/>
                                        </p:tgtEl>
                                      </p:cBhvr>
                                    </p:animEffect>
                                  </p:childTnLst>
                                </p:cTn>
                              </p:par>
                              <p:par>
                                <p:cTn fill="hold" id="8" nodeType="withEffect" presetClass="entr" presetID="3" presetSubtype="10">
                                  <p:stCondLst>
                                    <p:cond delay="0"/>
                                  </p:stCondLst>
                                  <p:childTnLst>
                                    <p:set>
                                      <p:cBhvr>
                                        <p:cTn dur="1" fill="hold" id="9">
                                          <p:stCondLst>
                                            <p:cond delay="0"/>
                                          </p:stCondLst>
                                        </p:cTn>
                                        <p:tgtEl>
                                          <p:spTgt spid="1026"/>
                                        </p:tgtEl>
                                        <p:attrNameLst>
                                          <p:attrName>style.visibility</p:attrName>
                                        </p:attrNameLst>
                                      </p:cBhvr>
                                      <p:to>
                                        <p:strVal val="visible"/>
                                      </p:to>
                                    </p:set>
                                    <p:animEffect filter="blinds(horizontal)" transition="in">
                                      <p:cBhvr>
                                        <p:cTn dur="500" id="10"/>
                                        <p:tgtEl>
                                          <p:spTgt spid="10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Beta </a:t>
            </a:r>
            <a:r>
              <a:rPr dirty="0" err="1" lang="en-US" smtClean="0" sz="2800">
                <a:uFillTx/>
                <a:latin charset="-79" pitchFamily="2" typeface="Aharoni"/>
                <a:cs charset="-79" pitchFamily="2" typeface="Aharoni"/>
              </a:rPr>
              <a:t>Adrenoceptor</a:t>
            </a:r>
            <a:r>
              <a:rPr dirty="0" lang="en-US" smtClean="0" sz="2800">
                <a:uFillTx/>
                <a:latin charset="-79" pitchFamily="2" typeface="Aharoni"/>
                <a:cs charset="-79" pitchFamily="2" typeface="Aharoni"/>
              </a:rPr>
              <a:t> Blockers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Indications in angina</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676400"/>
            <a:ext cx="3048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In stable angina</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3048000"/>
            <a:ext cx="52578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First choice for chronic use?</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8" name="TextBox 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Regular prophylaxis, selective are </a:t>
            </a:r>
            <a:r>
              <a:rPr dirty="0" err="1" lang="en-US" smtClean="0" sz="2800">
                <a:solidFill>
                  <a:srgbClr val="6600FF"/>
                </a:solidFill>
                <a:uFillTx/>
                <a:latin charset="0" pitchFamily="18" typeface="Bernard MT Condensed"/>
              </a:rPr>
              <a:t>prefered</a:t>
            </a:r>
            <a:r>
              <a:rPr dirty="0" lang="en-US" smtClean="0" sz="2800">
                <a:solidFill>
                  <a:srgbClr val="6600FF"/>
                </a:solidFill>
                <a:uFillTx/>
                <a:latin charset="0" pitchFamily="18" typeface="Bernard MT Condensed"/>
              </a:rPr>
              <a:t>?</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37338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Can be combined with nitrates?</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10" name="TextBox 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4419600"/>
            <a:ext cx="6248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Can be combined with </a:t>
            </a:r>
            <a:r>
              <a:rPr dirty="0" err="1" lang="en-US" smtClean="0" sz="2800">
                <a:solidFill>
                  <a:srgbClr val="6600FF"/>
                </a:solidFill>
                <a:uFillTx/>
                <a:latin charset="0" pitchFamily="18" typeface="Bernard MT Condensed"/>
              </a:rPr>
              <a:t>dihydropyridine</a:t>
            </a:r>
            <a:r>
              <a:rPr dirty="0" lang="en-US" smtClean="0" sz="2800">
                <a:solidFill>
                  <a:srgbClr val="6600FF"/>
                </a:solidFill>
                <a:uFillTx/>
                <a:latin charset="0" pitchFamily="18" typeface="Bernard MT Condensed"/>
              </a:rPr>
              <a:t> CCB?</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11" name="TextBox 1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5257800"/>
            <a:ext cx="3581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In variant angina</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2" name="TextBox 1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6172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Contraindicated?</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13" name="TextBox 1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934200" y="4419600"/>
            <a:ext cx="17526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err="1" lang="en-US" smtClean="0" sz="2800">
                <a:solidFill>
                  <a:srgbClr val="6600FF"/>
                </a:solidFill>
                <a:uFillTx/>
                <a:latin charset="0" pitchFamily="18" typeface="Bernard MT Condensed"/>
              </a:rPr>
              <a:t>Verapamil</a:t>
            </a:r>
            <a:r>
              <a:rPr dirty="0" lang="en-US" smtClean="0" sz="2800">
                <a:solidFill>
                  <a:srgbClr val="6600FF"/>
                </a:solidFill>
                <a:uFillTx/>
                <a:latin charset="0" pitchFamily="18" typeface="Bernard MT Condensed"/>
              </a:rPr>
              <a:t>?</a:t>
            </a:r>
            <a:endParaRPr dirty="0" lang="en-US" sz="2800">
              <a:solidFill>
                <a:srgbClr val="6600FF"/>
              </a:solidFill>
              <a:uFillTx/>
              <a:latin charset="0" pitchFamily="18" typeface="Bernard MT Condensed"/>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ecel="50000" dur="500" fill="hold" id="7">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10"/>
                                        <p:tgtEl>
                                          <p:spTgt spid="8"/>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8"/>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ecel="50000" dur="500" fill="hold" id="19">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22"/>
                                        <p:tgtEl>
                                          <p:spTgt spid="6"/>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6"/>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p:cTn decel="50000" dur="500" fill="hold" id="31">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34"/>
                                        <p:tgtEl>
                                          <p:spTgt spid="9"/>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9"/>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ecel="50000" dur="500" fill="hold" id="43">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6"/>
                                        <p:tgtEl>
                                          <p:spTgt spid="10"/>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10"/>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13"/>
                                        </p:tgtEl>
                                        <p:attrNameLst>
                                          <p:attrName>style.visibility</p:attrName>
                                        </p:attrNameLst>
                                      </p:cBhvr>
                                      <p:to>
                                        <p:strVal val="visible"/>
                                      </p:to>
                                    </p:set>
                                    <p:anim calcmode="lin" valueType="num">
                                      <p:cBhvr>
                                        <p:cTn decel="50000" dur="500" fill="hold" id="55">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58"/>
                                        <p:tgtEl>
                                          <p:spTgt spid="13"/>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13"/>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25" presetSubtype="0">
                                  <p:stCondLst>
                                    <p:cond delay="0"/>
                                  </p:stCondLst>
                                  <p:childTnLst>
                                    <p:set>
                                      <p:cBhvr>
                                        <p:cTn dur="1" fill="hold" id="66">
                                          <p:stCondLst>
                                            <p:cond delay="0"/>
                                          </p:stCondLst>
                                        </p:cTn>
                                        <p:tgtEl>
                                          <p:spTgt spid="11"/>
                                        </p:tgtEl>
                                        <p:attrNameLst>
                                          <p:attrName>style.visibility</p:attrName>
                                        </p:attrNameLst>
                                      </p:cBhvr>
                                      <p:to>
                                        <p:strVal val="visible"/>
                                      </p:to>
                                    </p:set>
                                    <p:anim calcmode="lin" valueType="num">
                                      <p:cBhvr>
                                        <p:cTn decel="50000" dur="500" fill="hold" id="67">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70"/>
                                        <p:tgtEl>
                                          <p:spTgt spid="11"/>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11"/>
                                        </p:tgtEl>
                                      </p:cBhvr>
                                    </p:animEffect>
                                  </p:childTnLst>
                                </p:cTn>
                              </p:par>
                            </p:childTnLst>
                          </p:cTn>
                        </p:par>
                      </p:childTnLst>
                    </p:cTn>
                  </p:par>
                  <p:par>
                    <p:cTn fill="hold" id="75">
                      <p:stCondLst>
                        <p:cond delay="indefinite"/>
                      </p:stCondLst>
                      <p:childTnLst>
                        <p:par>
                          <p:cTn fill="hold" id="76">
                            <p:stCondLst>
                              <p:cond delay="0"/>
                            </p:stCondLst>
                            <p:childTnLst>
                              <p:par>
                                <p:cTn fill="hold" grpId="0" id="77" nodeType="clickEffect" presetClass="entr" presetID="25" presetSubtype="0">
                                  <p:stCondLst>
                                    <p:cond delay="0"/>
                                  </p:stCondLst>
                                  <p:childTnLst>
                                    <p:set>
                                      <p:cBhvr>
                                        <p:cTn dur="1" fill="hold" id="78">
                                          <p:stCondLst>
                                            <p:cond delay="0"/>
                                          </p:stCondLst>
                                        </p:cTn>
                                        <p:tgtEl>
                                          <p:spTgt spid="12"/>
                                        </p:tgtEl>
                                        <p:attrNameLst>
                                          <p:attrName>style.visibility</p:attrName>
                                        </p:attrNameLst>
                                      </p:cBhvr>
                                      <p:to>
                                        <p:strVal val="visible"/>
                                      </p:to>
                                    </p:set>
                                    <p:anim calcmode="lin" valueType="num">
                                      <p:cBhvr>
                                        <p:cTn decel="50000" dur="500" fill="hold" id="79">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80">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81">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82"/>
                                        <p:tgtEl>
                                          <p:spTgt spid="12"/>
                                        </p:tgtEl>
                                        <p:attrNameLst>
                                          <p:attrName>ppt_h</p:attrName>
                                        </p:attrNameLst>
                                      </p:cBhvr>
                                      <p:tavLst>
                                        <p:tav tm="0">
                                          <p:val>
                                            <p:strVal val="#ppt_h"/>
                                          </p:val>
                                        </p:tav>
                                        <p:tav tm="100000">
                                          <p:val>
                                            <p:strVal val="#ppt_h"/>
                                          </p:val>
                                        </p:tav>
                                      </p:tavLst>
                                    </p:anim>
                                    <p:anim calcmode="lin" valueType="num">
                                      <p:cBhvr>
                                        <p:cTn decel="50000" dur="500" fill="hold" id="83">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84">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85">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86">
                                          <p:stCondLst>
                                            <p:cond delay="0"/>
                                          </p:stCondLst>
                                        </p:cTn>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6"/>
      <p:bldP advAuto="4294967295" animBg="1" grpId="0" spid="8"/>
      <p:bldP advAuto="4294967295" animBg="1" grpId="0" spid="9"/>
      <p:bldP advAuto="4294967295" animBg="1" grpId="0" spid="10"/>
      <p:bldP advAuto="4294967295" animBg="1" grpId="0" spid="11"/>
      <p:bldP advAuto="4294967295" animBg="1" grpId="0" spid="12"/>
      <p:bldP advAuto="4294967295" animBg="1" grpId="0" spid="13"/>
    </p:bld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Beta </a:t>
            </a:r>
            <a:r>
              <a:rPr dirty="0" err="1" lang="en-US" smtClean="0" sz="2800">
                <a:uFillTx/>
                <a:latin charset="-79" pitchFamily="2" typeface="Aharoni"/>
                <a:cs charset="-79" pitchFamily="2" typeface="Aharoni"/>
              </a:rPr>
              <a:t>Adrenoceptor</a:t>
            </a:r>
            <a:r>
              <a:rPr dirty="0" lang="en-US" smtClean="0" sz="2800">
                <a:uFillTx/>
                <a:latin charset="-79" pitchFamily="2" typeface="Aharoni"/>
                <a:cs charset="-79" pitchFamily="2" typeface="Aharoni"/>
              </a:rPr>
              <a:t> Blockers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Indications in angina</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1676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In Unstable angina</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7" name="TextBox 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5029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typeface="Calibri"/>
              </a:rPr>
              <a:t>→reduce </a:t>
            </a:r>
            <a:r>
              <a:rPr dirty="0" lang="en-US" smtClean="0" sz="2800">
                <a:solidFill>
                  <a:srgbClr val="6600FF"/>
                </a:solidFill>
                <a:uFillTx/>
                <a:latin charset="0" pitchFamily="18" typeface="Bernard MT Condensed"/>
              </a:rPr>
              <a:t>O2 demand</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8" name="TextBox 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Halts progression to MI, improve survival</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36576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Reduce infarct size</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10" name="TextBox 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4343400"/>
            <a:ext cx="47244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charset="0" pitchFamily="18" typeface="Bernard MT Condensed"/>
              </a:rPr>
              <a:t>Reduce morbidity &amp; mortality</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13" name="TextBox 1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2971800"/>
            <a:ext cx="44958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In Myocardial infarction</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14" name="TextBox 1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57200" y="586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solidFill>
                  <a:srgbClr val="6600FF"/>
                </a:solidFill>
                <a:uFillTx/>
                <a:latin typeface="Calibri"/>
              </a:rPr>
              <a:t>→reduce </a:t>
            </a:r>
            <a:r>
              <a:rPr dirty="0" lang="en-US" smtClean="0" sz="2800">
                <a:solidFill>
                  <a:srgbClr val="6600FF"/>
                </a:solidFill>
                <a:uFillTx/>
                <a:latin charset="0" pitchFamily="18" typeface="Bernard MT Condensed"/>
              </a:rPr>
              <a:t>arrhythmias</a:t>
            </a:r>
            <a:endParaRPr dirty="0" lang="en-US" sz="2800">
              <a:solidFill>
                <a:srgbClr val="6600FF"/>
              </a:solidFill>
              <a:uFillTx/>
              <a:latin charset="0" pitchFamily="18" typeface="Bernard MT Condensed"/>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ecel="50000" dur="500" fill="hold" id="7">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10"/>
                                        <p:tgtEl>
                                          <p:spTgt spid="8"/>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8"/>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ecel="50000" dur="500" fill="hold" id="19">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22"/>
                                        <p:tgtEl>
                                          <p:spTgt spid="13"/>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13"/>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p:cTn decel="50000" dur="500" fill="hold" id="31">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34"/>
                                        <p:tgtEl>
                                          <p:spTgt spid="9"/>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9"/>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ecel="50000" dur="500" fill="hold" id="43">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6"/>
                                        <p:tgtEl>
                                          <p:spTgt spid="10"/>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10"/>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7"/>
                                        </p:tgtEl>
                                        <p:attrNameLst>
                                          <p:attrName>style.visibility</p:attrName>
                                        </p:attrNameLst>
                                      </p:cBhvr>
                                      <p:to>
                                        <p:strVal val="visible"/>
                                      </p:to>
                                    </p:set>
                                    <p:anim calcmode="lin" valueType="num">
                                      <p:cBhvr>
                                        <p:cTn decel="50000" dur="500" fill="hold" id="55">
                                          <p:stCondLst>
                                            <p:cond delay="0"/>
                                          </p:stCondLst>
                                        </p:cTn>
                                        <p:tgtEl>
                                          <p:spTgt spid="7"/>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7"/>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dur="1000" fill="hold" id="58"/>
                                        <p:tgtEl>
                                          <p:spTgt spid="7"/>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7"/>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7"/>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7"/>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7"/>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25" presetSubtype="0">
                                  <p:stCondLst>
                                    <p:cond delay="0"/>
                                  </p:stCondLst>
                                  <p:childTnLst>
                                    <p:set>
                                      <p:cBhvr>
                                        <p:cTn dur="1" fill="hold" id="66">
                                          <p:stCondLst>
                                            <p:cond delay="0"/>
                                          </p:stCondLst>
                                        </p:cTn>
                                        <p:tgtEl>
                                          <p:spTgt spid="14"/>
                                        </p:tgtEl>
                                        <p:attrNameLst>
                                          <p:attrName>style.visibility</p:attrName>
                                        </p:attrNameLst>
                                      </p:cBhvr>
                                      <p:to>
                                        <p:strVal val="visible"/>
                                      </p:to>
                                    </p:set>
                                    <p:anim calcmode="lin" valueType="num">
                                      <p:cBhvr>
                                        <p:cTn decel="50000" dur="500" fill="hold" id="67">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70"/>
                                        <p:tgtEl>
                                          <p:spTgt spid="14"/>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7"/>
      <p:bldP advAuto="4294967295" animBg="1" grpId="0" spid="8"/>
      <p:bldP advAuto="4294967295" animBg="1" grpId="0" spid="9"/>
      <p:bldP advAuto="4294967295" animBg="1" grpId="0" spid="10"/>
      <p:bldP advAuto="4294967295" animBg="1" grpId="0" spid="13"/>
      <p:bldP advAuto="4294967295" animBg="1" grpId="0" spid="14"/>
    </p:bld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dirty="0" lang="en-US" smtClean="0" sz="2800">
                <a:uFillTx/>
                <a:latin charset="-79" pitchFamily="2" typeface="Aharoni"/>
                <a:cs charset="-79" pitchFamily="2" typeface="Aharoni"/>
              </a:rPr>
              <a:t>Beta </a:t>
            </a:r>
            <a:r>
              <a:rPr dirty="0" err="1" lang="en-US" smtClean="0" sz="2800">
                <a:uFillTx/>
                <a:latin charset="-79" pitchFamily="2" typeface="Aharoni"/>
                <a:cs charset="-79" pitchFamily="2" typeface="Aharoni"/>
              </a:rPr>
              <a:t>Adrenoceptor</a:t>
            </a:r>
            <a:r>
              <a:rPr dirty="0" lang="en-US" smtClean="0" sz="2800">
                <a:uFillTx/>
                <a:latin charset="-79" pitchFamily="2" typeface="Aharoni"/>
                <a:cs charset="-79" pitchFamily="2" typeface="Aharoni"/>
              </a:rPr>
              <a:t> Blockers</a:t>
            </a:r>
            <a:endParaRPr dirty="0" lang="en-US" sz="2800">
              <a:uFillTx/>
              <a:latin charset="-79" pitchFamily="2" typeface="Aharoni"/>
              <a:cs charset="-79" pitchFamily="2" typeface="Aharoni"/>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066800" y="2209800"/>
            <a:ext cx="68580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uFillTx/>
                <a:latin charset="0" pitchFamily="34" typeface="Arial Narrow"/>
                <a:sym charset="2" pitchFamily="18" typeface="Symbol"/>
              </a:rPr>
              <a:t>- blockers should be withdrawn gradually?</a:t>
            </a:r>
            <a:endParaRPr dirty="0" lang="en-US" sz="2800">
              <a:solidFill>
                <a:srgbClr val="6600FF"/>
              </a:solidFill>
              <a:uFillTx/>
              <a:latin charset="0" pitchFamily="18" typeface="Bernard MT Condensed"/>
            </a:endParaRPr>
          </a:p>
        </p:txBody>
      </p:sp>
      <p:sp>
        <p:nvSpPr>
          <p:cNvPr xmlns:c="http://schemas.openxmlformats.org/drawingml/2006/chart" xmlns:pic="http://schemas.openxmlformats.org/drawingml/2006/picture" xmlns:dgm="http://schemas.openxmlformats.org/drawingml/2006/diagram" id="8" name="TextBox 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066800" y="3810000"/>
            <a:ext cx="7315200" cy="523220"/>
          </a:xfrm>
          <a:prstGeom prst="rect">
            <a:avLst/>
          </a:prstGeom>
          <a:solidFill>
            <a:schemeClr val="tx2">
              <a:lumMod val="60000"/>
              <a:lumOff val="40000"/>
            </a:schemeClr>
          </a:solidFill>
          <a:ln>
            <a:solidFill>
              <a:schemeClr val="accent2">
                <a:lumMod val="75000"/>
              </a:schemeClr>
            </a:solidFill>
          </a:ln>
          <a:scene3d>
            <a:camera prst="orthographicFront"/>
            <a:lightRig dir="t" rig="threePt"/>
          </a:scene3d>
          <a:sp3d>
            <a:bevelT prst="convex"/>
          </a:sp3d>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2800">
                <a:uFillTx/>
                <a:latin charset="0" pitchFamily="34" typeface="Arial Narrow"/>
              </a:rPr>
              <a:t>Given to diabetics with ischemic heart disease?</a:t>
            </a:r>
            <a:endParaRPr dirty="0" lang="en-US" sz="2800">
              <a:solidFill>
                <a:srgbClr val="6600FF"/>
              </a:solidFill>
              <a:uFillTx/>
              <a:latin charset="0" pitchFamily="18" typeface="Bernard MT Condensed"/>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ecel="50000" dur="500" fill="hold" id="7">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10"/>
                                        <p:tgtEl>
                                          <p:spTgt spid="8"/>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8"/>
    </p:bldLst>
  </p:timing>
</p:sld>
</file>

<file path=ppt/theme/_rels/theme1.xml.rels><?xml version="1.0" standalone="yes" ?><Relationships xmlns="http://schemas.openxmlformats.org/package/2006/relationships"><Relationship Id="rId1" Target="../media/image1.jpeg" Type="http://schemas.openxmlformats.org/officeDocument/2006/relationships/image"></Relationship><Relationship Id="rId2" Target="../media/image2.jpeg" Type="http://schemas.openxmlformats.org/officeDocument/2006/relationships/image"></Relationship></Relationships>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Trek">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b="115000" l="-15000" r="115000" t="-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algn="ctr" cap="flat" cmpd="sng" w="9525">
          <a:solidFill>
            <a:schemeClr val="phClr">
              <a:shade val="48000"/>
              <a:satMod val="110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algn="tl" blurRad="130000" dir="2700000" dist="101600" rotWithShape="0">
              <a:srgbClr val="000000">
                <a:alpha val="35000"/>
              </a:srgbClr>
            </a:outerShdw>
          </a:effectLst>
        </a:effectStyle>
        <a:effectStyle>
          <a:effectLst>
            <a:outerShdw blurRad="190500" dir="2700000" dist="228600" rotWithShape="0" sy="90000">
              <a:srgbClr val="000000">
                <a:alpha val="25500"/>
              </a:srgbClr>
            </a:outerShdw>
          </a:effectLst>
        </a:effectStyle>
        <a:effectStyle>
          <a:effectLst>
            <a:outerShdw blurRad="190500" dir="2700000" dist="228600" rotWithShape="0" sy="90000">
              <a:srgbClr val="000000">
                <a:alpha val="25500"/>
              </a:srgbClr>
            </a:outerShdw>
          </a:effectLst>
          <a:scene3d>
            <a:camera fov="0" prst="orthographicFront">
              <a:rot lat="0" lon="0" rev="0"/>
            </a:camera>
            <a:lightRig dir="tl" rig="soft">
              <a:rot lat="0" lon="0" rev="20100000"/>
            </a:lightRig>
          </a:scene3d>
          <a:sp3d>
            <a:bevelT h="50800" w="50800"/>
          </a:sp3d>
        </a:effectStyle>
      </a:effectStyleLst>
      <a:bgFillStyleLst>
        <a:solidFill>
          <a:schemeClr val="phClr"/>
        </a:solidFill>
        <a:blipFill>
          <a:blip r:embed="rId1">
            <a:duotone>
              <a:schemeClr val="phClr">
                <a:shade val="90000"/>
                <a:satMod val="150000"/>
              </a:schemeClr>
              <a:schemeClr val="phClr">
                <a:tint val="88000"/>
                <a:satMod val="105000"/>
              </a:schemeClr>
            </a:duotone>
          </a:blip>
          <a:tile algn="t" flip="none" sx="95000" sy="95000" tx="0" ty="0"/>
        </a:blipFill>
        <a:blipFill>
          <a:blip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21153</TotalTime>
  <Words>841</Words>
  <Application>Microsoft Office PowerPoint</Application>
  <PresentationFormat>On-screen Show (4:3)</PresentationFormat>
  <Paragraphs>143</Paragraphs>
  <Slides>22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Aharoni</vt:lpstr>
      <vt:lpstr>Algerian</vt:lpstr>
      <vt:lpstr>Arial</vt:lpstr>
      <vt:lpstr>Arial Narrow</vt:lpstr>
      <vt:lpstr>Bernard MT Condensed</vt:lpstr>
      <vt:lpstr>Browallia New</vt:lpstr>
      <vt:lpstr>Calibri</vt:lpstr>
      <vt:lpstr>Franklin Gothic Book</vt:lpstr>
      <vt:lpstr>Franklin Gothic Medium</vt:lpstr>
      <vt:lpstr>Symbol</vt:lpstr>
      <vt:lpstr>Tahoma</vt:lpstr>
      <vt:lpstr>Tempus Sans ITC</vt:lpstr>
      <vt:lpstr>Times New Roman</vt:lpstr>
      <vt:lpstr>Wingdings 2</vt:lpstr>
      <vt:lpstr>Wingdings 3</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3422</cp:lastModifiedBy>
  <cp:revision>231</cp:revision>
  <dcterms:created xsi:type="dcterms:W3CDTF">2015-03-03T08:35:04Z</dcterms:created>
  <dcterms:modified xsi:type="dcterms:W3CDTF">2019-02-25T08:51:34Z</dcterms:modified>
</cp:coreProperties>
</file>