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9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1818F6"/>
    <a:srgbClr val="AE2CE2"/>
    <a:srgbClr val="0B4E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2" d="100"/>
          <a:sy n="92" d="100"/>
        </p:scale>
        <p:origin x="-756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C9D113-CBF4-4C9E-A2BD-0297D2499F0C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8D669-3327-4E89-99D8-BB1FCFE8B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3.bp.blogspot.com/-LqINgObPWSs/TkoSQl4QKEI/AAAAAAAAACE/qNVYq5G5rho/s1600/urinary+bladder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&amp;url=https%3A%2F%2Fmedical-dictionary.thefreedictionary.com%2FUrethra&amp;psig=AOvVaw2FRqrgA-vpLuPl1s4uopZB&amp;ust=1553361349038623" TargetMode="External"/><Relationship Id="rId2" Type="http://schemas.openxmlformats.org/officeDocument/2006/relationships/hyperlink" Target="http://www.google.com/url?sa=i&amp;rct=j&amp;q=&amp;esrc=s&amp;source=images&amp;cd=&amp;ved=&amp;url=http%3A%2F%2Ftheconversation.com%2Fhealth-check-what-is-normal-vaginal-discharge-and-whats-not-63815&amp;psig=AOvVaw2FRqrgA-vpLuPl1s4uopZB&amp;ust=1553361349038623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&amp;url=http://ztopics.com/Urinary%20bladder/&amp;ei=o5U2VbzUHYeqOvapgPgB&amp;psig=AFQjCNE5JapWxXLatpjlRTueoO_98IV_uA&amp;ust=142972701225866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ladder.cancercaregiving.com/wp-content/uploads/2013/04/bladder.jpg?4f72c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.eg/url?sa=i&amp;rct=j&amp;q=&amp;esrc=s&amp;source=images&amp;cd=&amp;cad=rja&amp;uact=8&amp;ved=2ahUKEwj9xvLM35baAhVBwBQKHelYA3wQjRx6BAgAEAU&amp;url=https://www.slideshare.net/visanth/urinary-system-anatomy-ppt&amp;psig=AOvVaw0mhtSfj9t4lH3zY2qudZs1&amp;ust=15225920608211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97812"/>
            <a:ext cx="76200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Prof. Ahmed Fathalla Ibrahim                                Dr. Sanaa Al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Shaarawi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8" name="Picture 4" descr="C:\Documents and Settings\user1\My Documents\My Pictures\KidneysUretersBlad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0"/>
            <a:ext cx="3886200" cy="5791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6600" y="2209800"/>
            <a:ext cx="247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114800"/>
            <a:ext cx="5215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BLADDER</a:t>
            </a:r>
            <a:endParaRPr lang="en-US" sz="4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029200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sz="48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(SUPERIOR SURFACE)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35813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coils of ileum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sigmoid colon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FEMALE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uterus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829300" y="5295900"/>
            <a:ext cx="304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372100" y="1790700"/>
            <a:ext cx="228600" cy="152400"/>
          </a:xfrm>
          <a:prstGeom prst="straightConnector1">
            <a:avLst/>
          </a:prstGeom>
          <a:ln w="38100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019800" y="19050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(INFERO-LATERAL SURFACES)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4114800" cy="467679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related to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separating them from pubic bones</a:t>
            </a:r>
          </a:p>
          <a:p>
            <a:pPr algn="ctr"/>
            <a:r>
              <a:rPr lang="en-US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Retropubic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fat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distention of bladder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Continuous with anterior abdominal wall.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Rupture of bladder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escape of urine to anterior abdominal wall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562600" y="2743200"/>
            <a:ext cx="304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38800" y="5638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70364" y="5410200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(NECK)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0" y="1752600"/>
            <a:ext cx="4357686" cy="424816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lowest &amp; most fixed part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continuous with urethra.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7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(lies behind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border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pubis</a:t>
            </a:r>
          </a:p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MALE: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u="sng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upper surface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prostate gland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; or                    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(inferiorly, it rests on the </a:t>
            </a:r>
            <a:r>
              <a:rPr lang="en-US" sz="17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base of prostate</a:t>
            </a:r>
            <a:r>
              <a:rPr lang="en-US" sz="17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29322" y="2971800"/>
            <a:ext cx="395278" cy="1714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929322" y="6072206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(INTERIOR)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228600" y="1600200"/>
            <a:ext cx="4267200" cy="129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Mucous membrane is </a:t>
            </a:r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folded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Uvula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elevation behind internal urethral orifice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produced by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 lobe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prostate gland</a:t>
            </a:r>
            <a:endParaRPr lang="en-US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4114800" cy="1600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triangular area in base of bladder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bounded by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orifices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urethral orifice.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Its mucous membrane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elastic </a:t>
            </a:r>
            <a:r>
              <a:rPr lang="en-US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(not folded)</a:t>
            </a:r>
            <a:endParaRPr lang="en-US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My Documents\My Pictures\urinary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3886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user1\My Documents\My Pictures\urinary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4038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5400000">
            <a:off x="2476500" y="4076700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743200" y="5569751"/>
            <a:ext cx="457200" cy="6904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067128" y="5219924"/>
            <a:ext cx="457200" cy="3048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43108" y="5000636"/>
            <a:ext cx="100013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571736" y="5072074"/>
            <a:ext cx="642942" cy="500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035951" y="5107793"/>
            <a:ext cx="642942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714348" y="5500702"/>
            <a:ext cx="785818" cy="309562"/>
          </a:xfrm>
          <a:prstGeom prst="ellipse">
            <a:avLst/>
          </a:prstGeom>
          <a:noFill/>
          <a:ln w="2222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071802" y="6330848"/>
            <a:ext cx="914416" cy="218006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7524328" y="6131738"/>
            <a:ext cx="720080" cy="199111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580112" y="5949281"/>
            <a:ext cx="792088" cy="282014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5732512" y="6330848"/>
            <a:ext cx="855712" cy="23768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(CAPACITY)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600200"/>
            <a:ext cx="4343400" cy="1295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EMPTY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Empty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bldder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pelvic organ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Accomodates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from 300 – 500 ml of urine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524000"/>
            <a:ext cx="3886200" cy="114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DISTENDED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circular in shape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Bulges into </a:t>
            </a:r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abdominal cavity</a:t>
            </a:r>
            <a:endParaRPr lang="en-US" sz="2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My Documents\My Pictures\urinary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886200" cy="3430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user1\My Documents\My Pictures\urinary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886200" cy="35649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066800" y="4419600"/>
            <a:ext cx="1143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7315200" y="4343400"/>
            <a:ext cx="11430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9-THE URINARY BLADDER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(SUPPLY)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5286380" cy="535782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artery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vein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internal iliac 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lymph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nodes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NERVES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Parasympathetic: </a:t>
            </a:r>
            <a:r>
              <a:rPr lang="en-US" sz="2000" b="1" i="1" u="sng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through</a:t>
            </a:r>
            <a:r>
              <a:rPr lang="en-US" sz="2000" b="1" i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pelvic </a:t>
            </a:r>
            <a:r>
              <a:rPr lang="en-US" sz="2000" b="1" dirty="0" err="1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splanchnic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nerves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S2, 3, 4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L1,2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hypogastric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 nerves.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Sensory: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transmitting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pain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due to </a:t>
            </a:r>
            <a:r>
              <a:rPr lang="en-US" sz="2400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overdistention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            </a:t>
            </a:r>
            <a:r>
              <a:rPr lang="en-US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</a:rPr>
              <a:t>via general visceral afferent </a:t>
            </a:r>
            <a:r>
              <a:rPr lang="en-US" sz="1400" b="1" dirty="0" err="1" smtClean="0">
                <a:solidFill>
                  <a:srgbClr val="C00000"/>
                </a:solidFill>
              </a:rPr>
              <a:t>fibres</a:t>
            </a:r>
            <a:r>
              <a:rPr lang="en-US" sz="1400" b="1" dirty="0" smtClean="0">
                <a:solidFill>
                  <a:srgbClr val="C00000"/>
                </a:solidFill>
              </a:rPr>
              <a:t> from </a:t>
            </a:r>
            <a:r>
              <a:rPr lang="en-US" sz="1400" b="1" u="sng" dirty="0" err="1" smtClean="0">
                <a:solidFill>
                  <a:srgbClr val="C00000"/>
                </a:solidFill>
              </a:rPr>
              <a:t>bldder</a:t>
            </a:r>
            <a:r>
              <a:rPr lang="en-US" sz="1400" b="1" u="sng" dirty="0" smtClean="0">
                <a:solidFill>
                  <a:srgbClr val="C00000"/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to </a:t>
            </a:r>
            <a:r>
              <a:rPr lang="en-US" sz="1400" b="1" u="sng" dirty="0" smtClean="0">
                <a:solidFill>
                  <a:srgbClr val="C00000"/>
                </a:solidFill>
              </a:rPr>
              <a:t>CNS</a:t>
            </a:r>
            <a:r>
              <a:rPr lang="en-US" sz="1400" b="1" dirty="0" smtClean="0">
                <a:solidFill>
                  <a:srgbClr val="C00000"/>
                </a:solidFill>
              </a:rPr>
              <a:t>).</a:t>
            </a:r>
            <a:endPara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://3.bp.blogspot.com/-LqINgObPWSs/TkoSQl4QKEI/AAAAAAAAACE/qNVYq5G5rho/s400/urinary+blad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5992"/>
            <a:ext cx="3810000" cy="22479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4572008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Autonomic Regulation of the Bladder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3284984"/>
            <a:ext cx="6672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olidFill>
                  <a:srgbClr val="AE2CE2"/>
                </a:solidFill>
              </a:rPr>
              <a:t>C</a:t>
            </a:r>
            <a:r>
              <a:rPr lang="en-US" sz="800" b="1" dirty="0" err="1" smtClean="0">
                <a:solidFill>
                  <a:srgbClr val="AE2CE2"/>
                </a:solidFill>
              </a:rPr>
              <a:t>otraction</a:t>
            </a:r>
            <a:endParaRPr lang="en-US" sz="800" b="1" dirty="0">
              <a:solidFill>
                <a:srgbClr val="AE2CE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3" y="2492896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AE2CE2"/>
                </a:solidFill>
              </a:rPr>
              <a:t>Relaxation</a:t>
            </a:r>
            <a:endParaRPr lang="en-US" sz="800" b="1" dirty="0">
              <a:solidFill>
                <a:srgbClr val="AE2CE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20 CM)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3581400" cy="5257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lvl="0"/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Function: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both urinary &amp; genital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PROSTATIC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URETHRA (Length=3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Widest &amp; most dilatable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Extends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neck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bladder inside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prostate gland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MEMBRANOUS URETHRA (Length=1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Surrounded by </a:t>
            </a:r>
            <a:r>
              <a:rPr lang="en-US" sz="2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external urethral sphincter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PENILE (SPONGY) URETHRA (Length=16 cm):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inside penis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opens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externally through </a:t>
            </a:r>
            <a:r>
              <a:rPr lang="en-US" sz="20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external urethral orifice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(narrowest part of whole urethra)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urethr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571612"/>
            <a:ext cx="5029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H="1">
            <a:off x="6934200" y="2333288"/>
            <a:ext cx="990600" cy="5916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43800" y="2071678"/>
            <a:ext cx="1281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</a:t>
            </a:r>
            <a:endParaRPr lang="en-US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486400"/>
            <a:ext cx="54104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openings into prostatic urethra: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Ejaculatory ducts: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containing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sperms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secretion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seminal vesicles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Ducts of prostate gland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FEMALE URETHRA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(LENGTH: 4 CM)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643050"/>
            <a:ext cx="3581400" cy="3810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 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Has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only urinary function.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Extends from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neck of urinary bladder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u="sng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open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externally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through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external urethral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orifice which </a:t>
            </a:r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vaginal </a:t>
            </a:r>
            <a:r>
              <a:rPr lang="en-US" sz="2400" b="1" dirty="0" smtClean="0">
                <a:solidFill>
                  <a:srgbClr val="1818F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opening.</a:t>
            </a:r>
            <a:endParaRPr lang="en-US" sz="2400" b="1" dirty="0">
              <a:solidFill>
                <a:srgbClr val="1818F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AutoShape 2" descr="نتيجة بحث الصور عن ‪vaginal and urethral orifices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668463"/>
            <a:ext cx="43624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نتيجة بحث الصور عن ‪vaginal and urethral orifices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668463"/>
            <a:ext cx="43624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نتيجة بحث الصور عن ‪vaginal and urethral orifice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643050"/>
            <a:ext cx="3571900" cy="3500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2" descr="http://antranik.org/wp-content/uploads/2011/12/female-urinary-bladder-and-urethra-internal-and-external-urethral-sphinc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571612"/>
            <a:ext cx="4697368" cy="3950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572132" y="5072074"/>
            <a:ext cx="1500198" cy="428628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000496" y="3643314"/>
            <a:ext cx="1000132" cy="285752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INTRAVENOUS UROGRAM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(IVU,IVP)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user1\My Documents\My Pictures\urolog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1" y="1600201"/>
            <a:ext cx="4824536" cy="4191000"/>
          </a:xfrm>
          <a:prstGeom prst="rect">
            <a:avLst/>
          </a:prstGeom>
          <a:noFill/>
        </p:spPr>
      </p:pic>
      <p:sp>
        <p:nvSpPr>
          <p:cNvPr id="5" name="Text Placeholder 9"/>
          <p:cNvSpPr txBox="1">
            <a:spLocks/>
          </p:cNvSpPr>
          <p:nvPr/>
        </p:nvSpPr>
        <p:spPr>
          <a:xfrm>
            <a:off x="685800" y="5867400"/>
            <a:ext cx="8229600" cy="762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urogram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(Post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micturation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CE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demonstrates a bladder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stone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dirty="0" smtClean="0"/>
              <a:t>any obstruction in the urinary system.</a:t>
            </a:r>
            <a:r>
              <a:rPr lang="en-US" sz="2400" b="1" dirty="0" smtClean="0">
                <a:solidFill>
                  <a:srgbClr val="AE2CE2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E2C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6600" b="1" dirty="0" smtClean="0"/>
              <a:t>THANK YOU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xmlns="" val="10781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identify the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 of ureteric constrictions.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relations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certain areas 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trigone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uvula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vesicae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the base 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bladder.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blood supply, lymphatic drainage &amp; nerve supply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urinary bladder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male &amp; female urethra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regarding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length, structure, course &amp; function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/>
        </p:nvSpPr>
        <p:spPr>
          <a:xfrm>
            <a:off x="341376" y="1571612"/>
            <a:ext cx="8461248" cy="43719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URETER: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Beginning: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as continuation of renal pelvis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descends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 to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psoas major &amp; ends at (bifurcation) of common iliac artery.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Termination: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opens at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upper lateral angle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urinary bladder</a:t>
            </a: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of constriction: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uteropelvic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junction, at pelvic inlet, at site of entrance of bladder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common &amp; internal iliac arteries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SUMMARY-2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5029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BLADDER: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Apex: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symphysis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pubis, continuous with median umbilical ligament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Base: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related to vas deferens &amp; seminal vesicle (in male) &amp; to vagina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Superior surface: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coils of ileum &amp; sigmoid colon (in male) &amp; to uterus (in female)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Inferolateral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surfaces: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related to </a:t>
            </a:r>
            <a:r>
              <a:rPr kumimoji="0" lang="en-US" sz="2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retropubic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fat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Neck: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continuous with urethra,  related to upper surface of prostate gland (in male)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Trigone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lies in the base of bladder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bounded by ureteric orifices &amp; internal urethral orifice, its mucous membrane is elastic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Uvula </a:t>
            </a:r>
            <a:r>
              <a:rPr kumimoji="0" lang="en-US" sz="29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vesicae</a:t>
            </a: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dilatation behind internal urethral orifice, produced by the median lobe of the prostate gland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Supply: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internal iliac (artery, vein, lymph nodes)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Nerves: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parasympathetic (S2,3,4), sympathetic (L1,2)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  <a:defRPr/>
            </a:pPr>
            <a:r>
              <a:rPr lang="en-US" sz="2400" dirty="0"/>
              <a:t>A slight projection into the cavity of the bladder just behind the urethral opening, marking the location of the middle lobe of the prostate gland.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SUMMARY-3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00200"/>
            <a:ext cx="8686800" cy="495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both urinary &amp; genital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 cm, divided into prostatic (3 cm), membranous (1 cm) &amp; penile ( 16 cm)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open externally through external urethral orifice (</a:t>
            </a:r>
            <a:r>
              <a:rPr kumimoji="0" lang="en-US" sz="29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narrowest part of whole urethra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FEMALE URETHRA: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Function: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urinary only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Length: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cm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9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Course: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Extends from neck of bladder to external urethral orifice (anterior to vaginal opening)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07504" y="4724400"/>
            <a:ext cx="8928992" cy="19812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is a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muscular tube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transporting urine from kidney to urinary bladder.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LENGTH: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25 – 30 cm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BEGINNING: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It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begins as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continuation of renal pelvis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pelvis of ureter).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flipV="1">
            <a:off x="4714876" y="2786057"/>
            <a:ext cx="128588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2714620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Pelvis of </a:t>
            </a:r>
            <a:r>
              <a:rPr lang="en-US" sz="1000" b="1" dirty="0" err="1" smtClean="0"/>
              <a:t>Ureter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24400"/>
            <a:ext cx="8763000" cy="21336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sz="33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ABDOMEN:</a:t>
            </a:r>
            <a:r>
              <a:rPr lang="en-US" sz="33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descends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err="1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psoas</a:t>
            </a:r>
            <a:r>
              <a:rPr lang="en-US" sz="3300" b="1" dirty="0" smtClean="0">
                <a:solidFill>
                  <a:srgbClr val="AE2C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major muscle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(opposite the tips of lumbar transverse processes).</a:t>
            </a:r>
          </a:p>
          <a:p>
            <a:pPr>
              <a:buFont typeface="Wingdings" pitchFamily="2" charset="2"/>
              <a:buChar char="§"/>
            </a:pP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crosses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end </a:t>
            </a:r>
            <a:r>
              <a:rPr lang="en-US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(bifurcation) of common iliac artery 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enter the pelvis</a:t>
            </a:r>
            <a:r>
              <a:rPr lang="en-US" sz="33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F66122-004-f1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</p:spPr>
      </p:pic>
      <p:pic>
        <p:nvPicPr>
          <p:cNvPr id="1027" name="Picture 3" descr="C:\Documents and Settings\user1\Desktop\URETER, URINARY\F66122-004-f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971800" cy="30480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685800" y="16002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066800" y="24384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user1\Desktop\URETER, URINARY\F66122-004-f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381000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28600" y="4786322"/>
            <a:ext cx="8763000" cy="191927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COURSE IN PELVIS &amp; TERMINATION: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runs downward &amp; backward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 of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ischial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spine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curves forward to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 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lateral angles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base of urinary bladder.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runs obliquely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¾ inch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wall of bladder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before opening (valve-like part).</a:t>
            </a:r>
          </a:p>
          <a:p>
            <a:pPr>
              <a:buFont typeface="Wingdings" pitchFamily="2" charset="2"/>
              <a:buChar char="§"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6" descr="F66122-004-f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00200"/>
            <a:ext cx="4800600" cy="3124200"/>
          </a:xfrm>
          <a:prstGeom prst="rect">
            <a:avLst/>
          </a:prstGeom>
        </p:spPr>
      </p:pic>
      <p:pic>
        <p:nvPicPr>
          <p:cNvPr id="14338" name="Picture 2" descr="https://encrypted-tbn2.gstatic.com/images?q=tbn:ANd9GcTCBPggOEmBnCGY81RPf_BJEPybdrd206QkHEtyGW2TCAoLBB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643050"/>
            <a:ext cx="3857621" cy="307657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 flipH="1">
            <a:off x="3000363" y="1785926"/>
            <a:ext cx="45719" cy="571504"/>
          </a:xfrm>
          <a:prstGeom prst="downArrow">
            <a:avLst/>
          </a:prstGeom>
          <a:ln>
            <a:solidFill>
              <a:srgbClr val="0B4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7158" y="3214686"/>
            <a:ext cx="86360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URETER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4800600" cy="5334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SITES OF CONSTRICTIONS (OBSTRUCTION-STONE IMPACTION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ureteropelvic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junction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pelvic inlet (site of crossing of common iliac artery)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site of entrance to bladder</a:t>
            </a:r>
          </a:p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ARTERIAL SUPPLY: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Renal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Common iliac artery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iliac artery</a:t>
            </a:r>
          </a:p>
        </p:txBody>
      </p:sp>
      <p:pic>
        <p:nvPicPr>
          <p:cNvPr id="9" name="Content Placeholder 8" descr="F66122-004-f1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4038600" cy="4572000"/>
          </a:xfrm>
        </p:spPr>
      </p:pic>
      <p:sp>
        <p:nvSpPr>
          <p:cNvPr id="11" name="Right Arrow 10"/>
          <p:cNvSpPr/>
          <p:nvPr/>
        </p:nvSpPr>
        <p:spPr>
          <a:xfrm>
            <a:off x="4800600" y="2895600"/>
            <a:ext cx="228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00600" y="44196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786314" y="5357826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6743700" y="2933700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6591300" y="3543300"/>
            <a:ext cx="229394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6515100" y="4152900"/>
            <a:ext cx="3048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6553200" y="47244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1-THE URINARY BLADDER</a:t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(SHAPE)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286248" cy="418625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organ.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 the shape of three-sided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pyramid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placed on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 of its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angle </a:t>
            </a: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(NECK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APEX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anteriorly (Forward).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BASE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directed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SUPERIOR SURFACE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Two INFERO-LATERAL SURFACE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showing the anatomy of the bladd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200524"/>
            <a:ext cx="3810000" cy="2657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929586" y="5857892"/>
            <a:ext cx="288032" cy="229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72462" y="5500702"/>
            <a:ext cx="358908" cy="264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00958" y="4143380"/>
            <a:ext cx="649204" cy="282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6" name="Picture 2" descr="صورة ذات صلة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00174"/>
            <a:ext cx="4357718" cy="2643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(APEX)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914772" cy="4105292"/>
          </a:xfrm>
          <a:solidFill>
            <a:srgbClr val="FFFF0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directed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forward.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</a:t>
            </a:r>
            <a:r>
              <a:rPr lang="en-US" sz="2400" b="1" u="sng" dirty="0" err="1" smtClean="0">
                <a:solidFill>
                  <a:srgbClr val="0B4EE5"/>
                </a:solidFill>
                <a:latin typeface="Arial" pitchFamily="34" charset="0"/>
                <a:cs typeface="Arial" pitchFamily="34" charset="0"/>
              </a:rPr>
              <a:t>anteriorly</a:t>
            </a:r>
            <a:r>
              <a:rPr lang="en-US" sz="2400" b="1" dirty="0" smtClean="0">
                <a:solidFill>
                  <a:srgbClr val="0B4EE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upper border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symphysis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pubis.</a:t>
            </a:r>
            <a:endParaRPr lang="en-US" sz="2400" b="1" dirty="0" smtClean="0">
              <a:solidFill>
                <a:srgbClr val="0B4EE5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connected to umbilicus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by the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median umbilical ligament 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(remnant of </a:t>
            </a:r>
            <a:r>
              <a:rPr lang="en-US" sz="2400" b="1" dirty="0" err="1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urachus</a:t>
            </a:r>
            <a:r>
              <a:rPr lang="en-US" sz="24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400" b="1" dirty="0">
              <a:solidFill>
                <a:srgbClr val="1818F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inary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77286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16002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343400"/>
            <a:ext cx="17556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Median umbilical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991100" y="2019300"/>
            <a:ext cx="381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4953000" y="4648200"/>
            <a:ext cx="3048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010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72132" y="2714620"/>
            <a:ext cx="228600" cy="214314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43570" y="5661248"/>
            <a:ext cx="157162" cy="196644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3-THE URINARY BLADDER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(BASE)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0" y="1500174"/>
            <a:ext cx="4214810" cy="292895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directed </a:t>
            </a:r>
            <a:r>
              <a:rPr lang="en-US" sz="2000" b="1" u="sng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backward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vas deferens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seminal vesicle </a:t>
            </a: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of both sides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FEMALE: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1818F6"/>
                </a:solidFill>
                <a:latin typeface="Arial" pitchFamily="34" charset="0"/>
                <a:cs typeface="Arial" pitchFamily="34" charset="0"/>
              </a:rPr>
              <a:t>Is related to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vagina</a:t>
            </a:r>
          </a:p>
        </p:txBody>
      </p:sp>
      <p:pic>
        <p:nvPicPr>
          <p:cNvPr id="2051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289425"/>
            <a:ext cx="4419600" cy="2423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924800" y="62484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Female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1\My Documents\My Pictures\urinary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495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153400" y="3733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Male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95800" y="33528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8496300" y="3314700"/>
            <a:ext cx="228600" cy="152400"/>
          </a:xfrm>
          <a:prstGeom prst="straightConnector1">
            <a:avLst/>
          </a:prstGeom>
          <a:ln w="28575">
            <a:solidFill>
              <a:srgbClr val="AE2C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76800" y="3657600"/>
            <a:ext cx="304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8153400" y="36576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6553200" y="59436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7686" y="1571612"/>
            <a:ext cx="928694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Lateral </a:t>
            </a:r>
            <a:r>
              <a:rPr lang="en-US" sz="1000" b="1" dirty="0" err="1" smtClean="0"/>
              <a:t>veiw</a:t>
            </a:r>
            <a:endParaRPr lang="en-US" sz="1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3857628"/>
            <a:ext cx="1071570" cy="2462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Posterior </a:t>
            </a:r>
            <a:r>
              <a:rPr lang="en-US" sz="1000" b="1" dirty="0" err="1" smtClean="0"/>
              <a:t>veiw</a:t>
            </a:r>
            <a:endParaRPr lang="en-US" sz="1000" b="1" dirty="0"/>
          </a:p>
        </p:txBody>
      </p:sp>
      <p:pic>
        <p:nvPicPr>
          <p:cNvPr id="14338" name="Picture 2" descr="https://upload.wikimedia.org/wikipedia/commons/a/a1/Prostatelead.jpg"/>
          <p:cNvPicPr>
            <a:picLocks noChangeAspect="1" noChangeArrowheads="1"/>
          </p:cNvPicPr>
          <p:nvPr/>
        </p:nvPicPr>
        <p:blipFill>
          <a:blip r:embed="rId4"/>
          <a:srcRect b="45652"/>
          <a:stretch>
            <a:fillRect/>
          </a:stretch>
        </p:blipFill>
        <p:spPr bwMode="auto">
          <a:xfrm>
            <a:off x="857224" y="4500570"/>
            <a:ext cx="2752725" cy="2357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857224" y="4500570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rgbClr val="0B4EE5"/>
                </a:solidFill>
              </a:rPr>
              <a:t>Posterior </a:t>
            </a:r>
            <a:r>
              <a:rPr lang="en-US" sz="1000" b="1" u="sng" dirty="0" err="1" smtClean="0">
                <a:solidFill>
                  <a:srgbClr val="0B4EE5"/>
                </a:solidFill>
              </a:rPr>
              <a:t>veiw</a:t>
            </a:r>
            <a:r>
              <a:rPr lang="en-US" sz="1000" b="1" u="sng" dirty="0" smtClean="0">
                <a:solidFill>
                  <a:srgbClr val="0B4EE5"/>
                </a:solidFill>
              </a:rPr>
              <a:t> in male</a:t>
            </a:r>
            <a:endParaRPr lang="en-US" sz="1000" b="1" u="sng" dirty="0">
              <a:solidFill>
                <a:srgbClr val="0B4EE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1365</TotalTime>
  <Words>1129</Words>
  <Application>Microsoft Office PowerPoint</Application>
  <PresentationFormat>On-screen Show (4:3)</PresentationFormat>
  <Paragraphs>152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Slide 1</vt:lpstr>
      <vt:lpstr>OBJECTIVES</vt:lpstr>
      <vt:lpstr>THE URETER</vt:lpstr>
      <vt:lpstr>THE URETER</vt:lpstr>
      <vt:lpstr>THE URETER</vt:lpstr>
      <vt:lpstr>THE URETER</vt:lpstr>
      <vt:lpstr>           1-THE URINARY BLADDER                               (SHAPE)</vt:lpstr>
      <vt:lpstr>2-THE URINARY BLADDER (APEX)</vt:lpstr>
      <vt:lpstr>3-THE URINARY BLADDER (BASE)</vt:lpstr>
      <vt:lpstr>4-THE URINARY BLADDER (SUPERIOR SURFACE)</vt:lpstr>
      <vt:lpstr>5-THE URINARY BLADDER (INFERO-LATERAL SURFACES)</vt:lpstr>
      <vt:lpstr>6-THE URINARY BLADDER (NECK)</vt:lpstr>
      <vt:lpstr>7-THE URINARY BLADDER (INTERIOR)</vt:lpstr>
      <vt:lpstr>8-THE URINARY BLADDER (CAPACITY)</vt:lpstr>
      <vt:lpstr>9-THE URINARY BLADDER (SUPPLY)</vt:lpstr>
      <vt:lpstr>MALE URETHRA (LENGTH: 20 CM)</vt:lpstr>
      <vt:lpstr>FEMALE URETHRA (LENGTH: 4 CM)</vt:lpstr>
      <vt:lpstr>INTRAVENOUS UROGRAM (IVU,IVP)</vt:lpstr>
      <vt:lpstr>Slide 19</vt:lpstr>
      <vt:lpstr>SUMMARY-1</vt:lpstr>
      <vt:lpstr>SUMMARY-2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user1</dc:creator>
  <cp:lastModifiedBy>user</cp:lastModifiedBy>
  <cp:revision>217</cp:revision>
  <dcterms:created xsi:type="dcterms:W3CDTF">2011-04-03T10:44:52Z</dcterms:created>
  <dcterms:modified xsi:type="dcterms:W3CDTF">2019-03-13T11:08:27Z</dcterms:modified>
</cp:coreProperties>
</file>