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73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6" r:id="rId18"/>
    <p:sldId id="281" r:id="rId19"/>
    <p:sldId id="282" r:id="rId20"/>
    <p:sldId id="270" r:id="rId21"/>
    <p:sldId id="271" r:id="rId22"/>
    <p:sldId id="284" r:id="rId23"/>
    <p:sldId id="283" r:id="rId24"/>
    <p:sldId id="278" r:id="rId25"/>
    <p:sldId id="279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7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0E28D-1C30-47BD-916F-27423D2AF3E8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89097C-E9A7-4FA8-A0F5-8C3A8B02071B}">
      <dgm:prSet phldrT="[Text]"/>
      <dgm:spPr/>
      <dgm:t>
        <a:bodyPr/>
        <a:lstStyle/>
        <a:p>
          <a:r>
            <a:rPr lang="en-GB" b="1" dirty="0" smtClean="0"/>
            <a:t>Abnormalities in ADH secretion</a:t>
          </a:r>
          <a:endParaRPr lang="en-US" b="1" dirty="0"/>
        </a:p>
      </dgm:t>
    </dgm:pt>
    <dgm:pt modelId="{C6D7EE2D-F7FF-4ADB-934C-4C4C9632F542}" type="parTrans" cxnId="{E05CCB07-AD32-4AFC-8B0C-CD3C28EE8755}">
      <dgm:prSet/>
      <dgm:spPr/>
      <dgm:t>
        <a:bodyPr/>
        <a:lstStyle/>
        <a:p>
          <a:endParaRPr lang="en-US"/>
        </a:p>
      </dgm:t>
    </dgm:pt>
    <dgm:pt modelId="{6F554159-0CA5-4334-8D4F-CF1EB7343898}" type="sibTrans" cxnId="{E05CCB07-AD32-4AFC-8B0C-CD3C28EE8755}">
      <dgm:prSet/>
      <dgm:spPr/>
      <dgm:t>
        <a:bodyPr/>
        <a:lstStyle/>
        <a:p>
          <a:endParaRPr lang="en-US"/>
        </a:p>
      </dgm:t>
    </dgm:pt>
    <dgm:pt modelId="{C3E08764-B489-4AF5-A52E-72FCB0F7FAE1}">
      <dgm:prSet phldrT="[Text]" custT="1"/>
      <dgm:spPr/>
      <dgm:t>
        <a:bodyPr/>
        <a:lstStyle/>
        <a:p>
          <a:r>
            <a:rPr lang="en-GB" sz="2200" dirty="0" smtClean="0"/>
            <a:t>No ADH effect</a:t>
          </a:r>
        </a:p>
        <a:p>
          <a:r>
            <a:rPr lang="en-GB" sz="2200" dirty="0" smtClean="0"/>
            <a:t>“</a:t>
          </a:r>
          <a:r>
            <a:rPr lang="en-GB" sz="2200" b="1" i="1" dirty="0" smtClean="0">
              <a:solidFill>
                <a:schemeClr val="accent6">
                  <a:lumMod val="75000"/>
                </a:schemeClr>
              </a:solidFill>
            </a:rPr>
            <a:t>Diabetes insipidus</a:t>
          </a:r>
          <a:r>
            <a:rPr lang="en-GB" sz="2200" dirty="0" smtClean="0"/>
            <a:t>”</a:t>
          </a:r>
          <a:endParaRPr lang="en-US" sz="2200" dirty="0"/>
        </a:p>
      </dgm:t>
    </dgm:pt>
    <dgm:pt modelId="{D2D37042-9423-4CEB-B75E-D23663BF99B9}" type="parTrans" cxnId="{EFE33C8B-3C17-4D8F-A518-15DFA6CF1A95}">
      <dgm:prSet/>
      <dgm:spPr/>
      <dgm:t>
        <a:bodyPr/>
        <a:lstStyle/>
        <a:p>
          <a:endParaRPr lang="en-US"/>
        </a:p>
      </dgm:t>
    </dgm:pt>
    <dgm:pt modelId="{BB6790EE-4A9A-4FB2-910E-F72096EC3C09}" type="sibTrans" cxnId="{EFE33C8B-3C17-4D8F-A518-15DFA6CF1A95}">
      <dgm:prSet/>
      <dgm:spPr/>
      <dgm:t>
        <a:bodyPr/>
        <a:lstStyle/>
        <a:p>
          <a:endParaRPr lang="en-US"/>
        </a:p>
      </dgm:t>
    </dgm:pt>
    <dgm:pt modelId="{49EE8E05-724F-469D-A31C-D4488332FD84}">
      <dgm:prSet phldrT="[Text]" custT="1"/>
      <dgm:spPr/>
      <dgm:t>
        <a:bodyPr/>
        <a:lstStyle/>
        <a:p>
          <a:r>
            <a:rPr lang="en-GB" sz="2200" dirty="0" smtClean="0"/>
            <a:t>Central</a:t>
          </a:r>
          <a:endParaRPr lang="en-US" sz="2200" dirty="0"/>
        </a:p>
      </dgm:t>
    </dgm:pt>
    <dgm:pt modelId="{C72D9046-E46D-49F2-BDA4-DE67DCE6C5EF}" type="parTrans" cxnId="{FFCBE29C-9290-4B0C-B2DA-14B5F675F4B3}">
      <dgm:prSet/>
      <dgm:spPr/>
      <dgm:t>
        <a:bodyPr/>
        <a:lstStyle/>
        <a:p>
          <a:endParaRPr lang="en-US"/>
        </a:p>
      </dgm:t>
    </dgm:pt>
    <dgm:pt modelId="{9E39B7BD-DB83-4BA1-93E8-14EC15A8E24D}" type="sibTrans" cxnId="{FFCBE29C-9290-4B0C-B2DA-14B5F675F4B3}">
      <dgm:prSet/>
      <dgm:spPr/>
      <dgm:t>
        <a:bodyPr/>
        <a:lstStyle/>
        <a:p>
          <a:endParaRPr lang="en-US"/>
        </a:p>
      </dgm:t>
    </dgm:pt>
    <dgm:pt modelId="{1DC712B0-8684-4E44-AF9A-62DB7E06B171}">
      <dgm:prSet phldrT="[Text]" custT="1"/>
      <dgm:spPr/>
      <dgm:t>
        <a:bodyPr/>
        <a:lstStyle/>
        <a:p>
          <a:r>
            <a:rPr lang="en-GB" sz="2200" dirty="0" smtClean="0"/>
            <a:t>Nephrogenic</a:t>
          </a:r>
          <a:endParaRPr lang="en-US" sz="2200" dirty="0"/>
        </a:p>
      </dgm:t>
    </dgm:pt>
    <dgm:pt modelId="{53EB97E8-6683-41BE-B0B3-B704162572B4}" type="parTrans" cxnId="{82F79EEF-0284-4685-82C3-6DA4F8FC9772}">
      <dgm:prSet/>
      <dgm:spPr/>
      <dgm:t>
        <a:bodyPr/>
        <a:lstStyle/>
        <a:p>
          <a:endParaRPr lang="en-US"/>
        </a:p>
      </dgm:t>
    </dgm:pt>
    <dgm:pt modelId="{C823431B-ABC9-49AE-B765-8D4A83F7E444}" type="sibTrans" cxnId="{82F79EEF-0284-4685-82C3-6DA4F8FC9772}">
      <dgm:prSet/>
      <dgm:spPr/>
      <dgm:t>
        <a:bodyPr/>
        <a:lstStyle/>
        <a:p>
          <a:endParaRPr lang="en-US"/>
        </a:p>
      </dgm:t>
    </dgm:pt>
    <dgm:pt modelId="{29795160-03B8-4618-A229-291389B95916}">
      <dgm:prSet phldrT="[Text]" custT="1"/>
      <dgm:spPr/>
      <dgm:t>
        <a:bodyPr/>
        <a:lstStyle/>
        <a:p>
          <a:r>
            <a:rPr lang="en-GB" sz="2200" dirty="0" smtClean="0"/>
            <a:t>Excessive ADH </a:t>
          </a:r>
        </a:p>
        <a:p>
          <a:r>
            <a:rPr lang="en-GB" sz="2200" dirty="0" smtClean="0"/>
            <a:t>“</a:t>
          </a:r>
          <a:r>
            <a:rPr lang="en-GB" sz="2200" b="1" i="1" dirty="0" smtClean="0">
              <a:solidFill>
                <a:schemeClr val="accent6">
                  <a:lumMod val="75000"/>
                </a:schemeClr>
              </a:solidFill>
            </a:rPr>
            <a:t>SIADH</a:t>
          </a:r>
          <a:r>
            <a:rPr lang="en-GB" sz="2200" dirty="0" smtClean="0"/>
            <a:t>”</a:t>
          </a:r>
          <a:endParaRPr lang="en-US" sz="2200" dirty="0"/>
        </a:p>
      </dgm:t>
    </dgm:pt>
    <dgm:pt modelId="{AD90A2D4-F5D7-4226-A107-97A5D8308C7D}" type="parTrans" cxnId="{6CE6BCF7-C052-4C15-9A1F-0CB2424CDFAF}">
      <dgm:prSet/>
      <dgm:spPr/>
      <dgm:t>
        <a:bodyPr/>
        <a:lstStyle/>
        <a:p>
          <a:endParaRPr lang="en-US"/>
        </a:p>
      </dgm:t>
    </dgm:pt>
    <dgm:pt modelId="{3E2F31B4-B432-4B9C-9D3E-A1479E2219CC}" type="sibTrans" cxnId="{6CE6BCF7-C052-4C15-9A1F-0CB2424CDFAF}">
      <dgm:prSet/>
      <dgm:spPr/>
      <dgm:t>
        <a:bodyPr/>
        <a:lstStyle/>
        <a:p>
          <a:endParaRPr lang="en-US"/>
        </a:p>
      </dgm:t>
    </dgm:pt>
    <dgm:pt modelId="{B5427C3E-32E4-4F8C-B8A6-7F47246091D8}" type="pres">
      <dgm:prSet presAssocID="{7C90E28D-1C30-47BD-916F-27423D2AF3E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B51CB-C65B-4638-A052-34A4403958EF}" type="pres">
      <dgm:prSet presAssocID="{7C90E28D-1C30-47BD-916F-27423D2AF3E8}" presName="hierFlow" presStyleCnt="0"/>
      <dgm:spPr/>
    </dgm:pt>
    <dgm:pt modelId="{00A878EA-29FB-45D0-8ED8-5CA12D7E0740}" type="pres">
      <dgm:prSet presAssocID="{7C90E28D-1C30-47BD-916F-27423D2AF3E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623AD1-EB4C-47EF-AE50-EB8FE068EFF1}" type="pres">
      <dgm:prSet presAssocID="{0E89097C-E9A7-4FA8-A0F5-8C3A8B02071B}" presName="Name14" presStyleCnt="0"/>
      <dgm:spPr/>
    </dgm:pt>
    <dgm:pt modelId="{EC1939B7-3305-4208-B8AD-4302FD1C95A0}" type="pres">
      <dgm:prSet presAssocID="{0E89097C-E9A7-4FA8-A0F5-8C3A8B02071B}" presName="level1Shape" presStyleLbl="node0" presStyleIdx="0" presStyleCnt="1" custScaleX="462290" custScaleY="108861" custLinFactY="-7275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A11FC7-FACF-4C3B-BDFA-417A4B9FA776}" type="pres">
      <dgm:prSet presAssocID="{0E89097C-E9A7-4FA8-A0F5-8C3A8B02071B}" presName="hierChild2" presStyleCnt="0"/>
      <dgm:spPr/>
    </dgm:pt>
    <dgm:pt modelId="{55443F35-7660-4CA1-843A-FDB1CA0F81CB}" type="pres">
      <dgm:prSet presAssocID="{D2D37042-9423-4CEB-B75E-D23663BF99B9}" presName="Name19" presStyleLbl="parChTrans1D2" presStyleIdx="0" presStyleCnt="2"/>
      <dgm:spPr/>
      <dgm:t>
        <a:bodyPr/>
        <a:lstStyle/>
        <a:p>
          <a:endParaRPr lang="en-US"/>
        </a:p>
      </dgm:t>
    </dgm:pt>
    <dgm:pt modelId="{A47C1856-55A6-4201-8799-880D5289317A}" type="pres">
      <dgm:prSet presAssocID="{C3E08764-B489-4AF5-A52E-72FCB0F7FAE1}" presName="Name21" presStyleCnt="0"/>
      <dgm:spPr/>
    </dgm:pt>
    <dgm:pt modelId="{BB9A427F-85E7-486E-AB43-30547B3FEDF5}" type="pres">
      <dgm:prSet presAssocID="{C3E08764-B489-4AF5-A52E-72FCB0F7FAE1}" presName="level2Shape" presStyleLbl="node2" presStyleIdx="0" presStyleCnt="2" custScaleX="343056" custScaleY="156336" custLinFactX="-8073" custLinFactNeighborX="-100000" custLinFactNeighborY="-89577"/>
      <dgm:spPr/>
      <dgm:t>
        <a:bodyPr/>
        <a:lstStyle/>
        <a:p>
          <a:endParaRPr lang="en-US"/>
        </a:p>
      </dgm:t>
    </dgm:pt>
    <dgm:pt modelId="{EAFBBBD4-C99A-4DB7-8943-9B878F63A2C1}" type="pres">
      <dgm:prSet presAssocID="{C3E08764-B489-4AF5-A52E-72FCB0F7FAE1}" presName="hierChild3" presStyleCnt="0"/>
      <dgm:spPr/>
    </dgm:pt>
    <dgm:pt modelId="{AB5A3867-909A-4406-AE8C-1817F159C34B}" type="pres">
      <dgm:prSet presAssocID="{C72D9046-E46D-49F2-BDA4-DE67DCE6C5EF}" presName="Name19" presStyleLbl="parChTrans1D3" presStyleIdx="0" presStyleCnt="2"/>
      <dgm:spPr/>
      <dgm:t>
        <a:bodyPr/>
        <a:lstStyle/>
        <a:p>
          <a:endParaRPr lang="en-US"/>
        </a:p>
      </dgm:t>
    </dgm:pt>
    <dgm:pt modelId="{2DEC93EF-E534-4EC3-B227-1051FBEC5217}" type="pres">
      <dgm:prSet presAssocID="{49EE8E05-724F-469D-A31C-D4488332FD84}" presName="Name21" presStyleCnt="0"/>
      <dgm:spPr/>
    </dgm:pt>
    <dgm:pt modelId="{DE9C3129-04E2-4428-9CC6-6EDC2FB70E95}" type="pres">
      <dgm:prSet presAssocID="{49EE8E05-724F-469D-A31C-D4488332FD84}" presName="level2Shape" presStyleLbl="node3" presStyleIdx="0" presStyleCnt="2" custScaleX="213413" custScaleY="128428" custLinFactX="-5188" custLinFactNeighborX="-100000" custLinFactNeighborY="-36678"/>
      <dgm:spPr/>
      <dgm:t>
        <a:bodyPr/>
        <a:lstStyle/>
        <a:p>
          <a:endParaRPr lang="en-US"/>
        </a:p>
      </dgm:t>
    </dgm:pt>
    <dgm:pt modelId="{28E54C7F-B98C-4BBB-8A23-3F932823C276}" type="pres">
      <dgm:prSet presAssocID="{49EE8E05-724F-469D-A31C-D4488332FD84}" presName="hierChild3" presStyleCnt="0"/>
      <dgm:spPr/>
    </dgm:pt>
    <dgm:pt modelId="{B46C156D-45C1-4A9D-8DD0-985E05C14BF9}" type="pres">
      <dgm:prSet presAssocID="{53EB97E8-6683-41BE-B0B3-B704162572B4}" presName="Name19" presStyleLbl="parChTrans1D3" presStyleIdx="1" presStyleCnt="2"/>
      <dgm:spPr/>
      <dgm:t>
        <a:bodyPr/>
        <a:lstStyle/>
        <a:p>
          <a:endParaRPr lang="en-US"/>
        </a:p>
      </dgm:t>
    </dgm:pt>
    <dgm:pt modelId="{AE4F51D1-3964-47FF-9EEE-1F6AF343A60A}" type="pres">
      <dgm:prSet presAssocID="{1DC712B0-8684-4E44-AF9A-62DB7E06B171}" presName="Name21" presStyleCnt="0"/>
      <dgm:spPr/>
    </dgm:pt>
    <dgm:pt modelId="{B124F466-3AD3-4853-9995-9565AB300FF8}" type="pres">
      <dgm:prSet presAssocID="{1DC712B0-8684-4E44-AF9A-62DB7E06B171}" presName="level2Shape" presStyleLbl="node3" presStyleIdx="1" presStyleCnt="2" custScaleX="232289" custScaleY="105917" custLinFactNeighborX="-25269" custLinFactNeighborY="-36678"/>
      <dgm:spPr/>
      <dgm:t>
        <a:bodyPr/>
        <a:lstStyle/>
        <a:p>
          <a:endParaRPr lang="en-US"/>
        </a:p>
      </dgm:t>
    </dgm:pt>
    <dgm:pt modelId="{E97B0460-67BB-4149-9C3B-FCDDCDF6A274}" type="pres">
      <dgm:prSet presAssocID="{1DC712B0-8684-4E44-AF9A-62DB7E06B171}" presName="hierChild3" presStyleCnt="0"/>
      <dgm:spPr/>
    </dgm:pt>
    <dgm:pt modelId="{E57442D5-3F33-458D-A81D-008881D1B7D8}" type="pres">
      <dgm:prSet presAssocID="{AD90A2D4-F5D7-4226-A107-97A5D8308C7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0B828A1-B346-4816-AD8B-815E1F00239F}" type="pres">
      <dgm:prSet presAssocID="{29795160-03B8-4618-A229-291389B95916}" presName="Name21" presStyleCnt="0"/>
      <dgm:spPr/>
    </dgm:pt>
    <dgm:pt modelId="{7F2CBF09-E88D-4039-A720-E7A9D6597256}" type="pres">
      <dgm:prSet presAssocID="{29795160-03B8-4618-A229-291389B95916}" presName="level2Shape" presStyleLbl="node2" presStyleIdx="1" presStyleCnt="2" custScaleX="324718" custScaleY="143980" custLinFactNeighborX="32585" custLinFactNeighborY="-89577"/>
      <dgm:spPr/>
      <dgm:t>
        <a:bodyPr/>
        <a:lstStyle/>
        <a:p>
          <a:endParaRPr lang="en-US"/>
        </a:p>
      </dgm:t>
    </dgm:pt>
    <dgm:pt modelId="{70A60512-F0BA-4304-BADA-E15D0C744E06}" type="pres">
      <dgm:prSet presAssocID="{29795160-03B8-4618-A229-291389B95916}" presName="hierChild3" presStyleCnt="0"/>
      <dgm:spPr/>
    </dgm:pt>
    <dgm:pt modelId="{C8CF5188-8443-49FF-9944-EC54750FA4E1}" type="pres">
      <dgm:prSet presAssocID="{7C90E28D-1C30-47BD-916F-27423D2AF3E8}" presName="bgShapesFlow" presStyleCnt="0"/>
      <dgm:spPr/>
    </dgm:pt>
  </dgm:ptLst>
  <dgm:cxnLst>
    <dgm:cxn modelId="{82F79EEF-0284-4685-82C3-6DA4F8FC9772}" srcId="{C3E08764-B489-4AF5-A52E-72FCB0F7FAE1}" destId="{1DC712B0-8684-4E44-AF9A-62DB7E06B171}" srcOrd="1" destOrd="0" parTransId="{53EB97E8-6683-41BE-B0B3-B704162572B4}" sibTransId="{C823431B-ABC9-49AE-B765-8D4A83F7E444}"/>
    <dgm:cxn modelId="{CAF774AE-2C1A-499E-8DAD-4A0A2013148E}" type="presOf" srcId="{0E89097C-E9A7-4FA8-A0F5-8C3A8B02071B}" destId="{EC1939B7-3305-4208-B8AD-4302FD1C95A0}" srcOrd="0" destOrd="0" presId="urn:microsoft.com/office/officeart/2005/8/layout/hierarchy6"/>
    <dgm:cxn modelId="{708AEAAA-8EF2-4C25-8F94-785B5D18CBCD}" type="presOf" srcId="{1DC712B0-8684-4E44-AF9A-62DB7E06B171}" destId="{B124F466-3AD3-4853-9995-9565AB300FF8}" srcOrd="0" destOrd="0" presId="urn:microsoft.com/office/officeart/2005/8/layout/hierarchy6"/>
    <dgm:cxn modelId="{EFE33C8B-3C17-4D8F-A518-15DFA6CF1A95}" srcId="{0E89097C-E9A7-4FA8-A0F5-8C3A8B02071B}" destId="{C3E08764-B489-4AF5-A52E-72FCB0F7FAE1}" srcOrd="0" destOrd="0" parTransId="{D2D37042-9423-4CEB-B75E-D23663BF99B9}" sibTransId="{BB6790EE-4A9A-4FB2-910E-F72096EC3C09}"/>
    <dgm:cxn modelId="{E4B7FC10-4E9C-49E1-AADE-E6C483F505D3}" type="presOf" srcId="{C3E08764-B489-4AF5-A52E-72FCB0F7FAE1}" destId="{BB9A427F-85E7-486E-AB43-30547B3FEDF5}" srcOrd="0" destOrd="0" presId="urn:microsoft.com/office/officeart/2005/8/layout/hierarchy6"/>
    <dgm:cxn modelId="{058B420E-9B9F-466D-A047-BB537A2E0C61}" type="presOf" srcId="{53EB97E8-6683-41BE-B0B3-B704162572B4}" destId="{B46C156D-45C1-4A9D-8DD0-985E05C14BF9}" srcOrd="0" destOrd="0" presId="urn:microsoft.com/office/officeart/2005/8/layout/hierarchy6"/>
    <dgm:cxn modelId="{1A186A79-D1D0-42FD-A45C-70E067E25A2A}" type="presOf" srcId="{C72D9046-E46D-49F2-BDA4-DE67DCE6C5EF}" destId="{AB5A3867-909A-4406-AE8C-1817F159C34B}" srcOrd="0" destOrd="0" presId="urn:microsoft.com/office/officeart/2005/8/layout/hierarchy6"/>
    <dgm:cxn modelId="{6CE6BCF7-C052-4C15-9A1F-0CB2424CDFAF}" srcId="{0E89097C-E9A7-4FA8-A0F5-8C3A8B02071B}" destId="{29795160-03B8-4618-A229-291389B95916}" srcOrd="1" destOrd="0" parTransId="{AD90A2D4-F5D7-4226-A107-97A5D8308C7D}" sibTransId="{3E2F31B4-B432-4B9C-9D3E-A1479E2219CC}"/>
    <dgm:cxn modelId="{107D32D7-5646-426D-94B0-2CEA9468EA8F}" type="presOf" srcId="{29795160-03B8-4618-A229-291389B95916}" destId="{7F2CBF09-E88D-4039-A720-E7A9D6597256}" srcOrd="0" destOrd="0" presId="urn:microsoft.com/office/officeart/2005/8/layout/hierarchy6"/>
    <dgm:cxn modelId="{E5C05706-9531-4097-91AA-09EA3AF4EC80}" type="presOf" srcId="{D2D37042-9423-4CEB-B75E-D23663BF99B9}" destId="{55443F35-7660-4CA1-843A-FDB1CA0F81CB}" srcOrd="0" destOrd="0" presId="urn:microsoft.com/office/officeart/2005/8/layout/hierarchy6"/>
    <dgm:cxn modelId="{47CDAE9D-F497-4804-97E1-488E5BA22D91}" type="presOf" srcId="{7C90E28D-1C30-47BD-916F-27423D2AF3E8}" destId="{B5427C3E-32E4-4F8C-B8A6-7F47246091D8}" srcOrd="0" destOrd="0" presId="urn:microsoft.com/office/officeart/2005/8/layout/hierarchy6"/>
    <dgm:cxn modelId="{FFCBE29C-9290-4B0C-B2DA-14B5F675F4B3}" srcId="{C3E08764-B489-4AF5-A52E-72FCB0F7FAE1}" destId="{49EE8E05-724F-469D-A31C-D4488332FD84}" srcOrd="0" destOrd="0" parTransId="{C72D9046-E46D-49F2-BDA4-DE67DCE6C5EF}" sibTransId="{9E39B7BD-DB83-4BA1-93E8-14EC15A8E24D}"/>
    <dgm:cxn modelId="{E05CCB07-AD32-4AFC-8B0C-CD3C28EE8755}" srcId="{7C90E28D-1C30-47BD-916F-27423D2AF3E8}" destId="{0E89097C-E9A7-4FA8-A0F5-8C3A8B02071B}" srcOrd="0" destOrd="0" parTransId="{C6D7EE2D-F7FF-4ADB-934C-4C4C9632F542}" sibTransId="{6F554159-0CA5-4334-8D4F-CF1EB7343898}"/>
    <dgm:cxn modelId="{BD59FDBD-2437-4987-B281-1519E1B3837A}" type="presOf" srcId="{AD90A2D4-F5D7-4226-A107-97A5D8308C7D}" destId="{E57442D5-3F33-458D-A81D-008881D1B7D8}" srcOrd="0" destOrd="0" presId="urn:microsoft.com/office/officeart/2005/8/layout/hierarchy6"/>
    <dgm:cxn modelId="{9873DCF3-639C-4322-8389-A5CF0DD9F669}" type="presOf" srcId="{49EE8E05-724F-469D-A31C-D4488332FD84}" destId="{DE9C3129-04E2-4428-9CC6-6EDC2FB70E95}" srcOrd="0" destOrd="0" presId="urn:microsoft.com/office/officeart/2005/8/layout/hierarchy6"/>
    <dgm:cxn modelId="{A7D5A770-BA61-4369-A389-BDB2B7DEB113}" type="presParOf" srcId="{B5427C3E-32E4-4F8C-B8A6-7F47246091D8}" destId="{0FBB51CB-C65B-4638-A052-34A4403958EF}" srcOrd="0" destOrd="0" presId="urn:microsoft.com/office/officeart/2005/8/layout/hierarchy6"/>
    <dgm:cxn modelId="{9E047916-C38B-4289-90C4-AA47344AC7B4}" type="presParOf" srcId="{0FBB51CB-C65B-4638-A052-34A4403958EF}" destId="{00A878EA-29FB-45D0-8ED8-5CA12D7E0740}" srcOrd="0" destOrd="0" presId="urn:microsoft.com/office/officeart/2005/8/layout/hierarchy6"/>
    <dgm:cxn modelId="{7BBE2E0F-2487-4E28-820B-27DB3BC3C44F}" type="presParOf" srcId="{00A878EA-29FB-45D0-8ED8-5CA12D7E0740}" destId="{56623AD1-EB4C-47EF-AE50-EB8FE068EFF1}" srcOrd="0" destOrd="0" presId="urn:microsoft.com/office/officeart/2005/8/layout/hierarchy6"/>
    <dgm:cxn modelId="{0CB1E50F-1182-45DA-A36C-F7F8E8CCDDC4}" type="presParOf" srcId="{56623AD1-EB4C-47EF-AE50-EB8FE068EFF1}" destId="{EC1939B7-3305-4208-B8AD-4302FD1C95A0}" srcOrd="0" destOrd="0" presId="urn:microsoft.com/office/officeart/2005/8/layout/hierarchy6"/>
    <dgm:cxn modelId="{2AAC9BB5-6F56-4F28-87D9-8072EC8F18EE}" type="presParOf" srcId="{56623AD1-EB4C-47EF-AE50-EB8FE068EFF1}" destId="{3FA11FC7-FACF-4C3B-BDFA-417A4B9FA776}" srcOrd="1" destOrd="0" presId="urn:microsoft.com/office/officeart/2005/8/layout/hierarchy6"/>
    <dgm:cxn modelId="{C2B06A64-E772-4FEA-90F9-B38A7D3046BC}" type="presParOf" srcId="{3FA11FC7-FACF-4C3B-BDFA-417A4B9FA776}" destId="{55443F35-7660-4CA1-843A-FDB1CA0F81CB}" srcOrd="0" destOrd="0" presId="urn:microsoft.com/office/officeart/2005/8/layout/hierarchy6"/>
    <dgm:cxn modelId="{D2C35912-94C3-4413-9CDF-956889FB4B46}" type="presParOf" srcId="{3FA11FC7-FACF-4C3B-BDFA-417A4B9FA776}" destId="{A47C1856-55A6-4201-8799-880D5289317A}" srcOrd="1" destOrd="0" presId="urn:microsoft.com/office/officeart/2005/8/layout/hierarchy6"/>
    <dgm:cxn modelId="{FCA53EEA-7AAB-4F64-A457-E6CBD76C607E}" type="presParOf" srcId="{A47C1856-55A6-4201-8799-880D5289317A}" destId="{BB9A427F-85E7-486E-AB43-30547B3FEDF5}" srcOrd="0" destOrd="0" presId="urn:microsoft.com/office/officeart/2005/8/layout/hierarchy6"/>
    <dgm:cxn modelId="{3C89DFED-916D-46E8-87F8-3DE916D9C9DE}" type="presParOf" srcId="{A47C1856-55A6-4201-8799-880D5289317A}" destId="{EAFBBBD4-C99A-4DB7-8943-9B878F63A2C1}" srcOrd="1" destOrd="0" presId="urn:microsoft.com/office/officeart/2005/8/layout/hierarchy6"/>
    <dgm:cxn modelId="{305BF7AB-EA0F-422B-AD96-4C7D21CB381E}" type="presParOf" srcId="{EAFBBBD4-C99A-4DB7-8943-9B878F63A2C1}" destId="{AB5A3867-909A-4406-AE8C-1817F159C34B}" srcOrd="0" destOrd="0" presId="urn:microsoft.com/office/officeart/2005/8/layout/hierarchy6"/>
    <dgm:cxn modelId="{8BA3D483-2957-4188-A558-9D1C8BEA0A2E}" type="presParOf" srcId="{EAFBBBD4-C99A-4DB7-8943-9B878F63A2C1}" destId="{2DEC93EF-E534-4EC3-B227-1051FBEC5217}" srcOrd="1" destOrd="0" presId="urn:microsoft.com/office/officeart/2005/8/layout/hierarchy6"/>
    <dgm:cxn modelId="{EE5E9321-CB02-4CB6-A2E1-5A936A3A8B91}" type="presParOf" srcId="{2DEC93EF-E534-4EC3-B227-1051FBEC5217}" destId="{DE9C3129-04E2-4428-9CC6-6EDC2FB70E95}" srcOrd="0" destOrd="0" presId="urn:microsoft.com/office/officeart/2005/8/layout/hierarchy6"/>
    <dgm:cxn modelId="{B96BAAC4-53B6-4308-85B8-50D2E435B7A9}" type="presParOf" srcId="{2DEC93EF-E534-4EC3-B227-1051FBEC5217}" destId="{28E54C7F-B98C-4BBB-8A23-3F932823C276}" srcOrd="1" destOrd="0" presId="urn:microsoft.com/office/officeart/2005/8/layout/hierarchy6"/>
    <dgm:cxn modelId="{B08F7DC2-3285-4D07-BD3E-0B9960E6FAB9}" type="presParOf" srcId="{EAFBBBD4-C99A-4DB7-8943-9B878F63A2C1}" destId="{B46C156D-45C1-4A9D-8DD0-985E05C14BF9}" srcOrd="2" destOrd="0" presId="urn:microsoft.com/office/officeart/2005/8/layout/hierarchy6"/>
    <dgm:cxn modelId="{53DBA083-0304-4C91-95D3-B4E13D4E4E66}" type="presParOf" srcId="{EAFBBBD4-C99A-4DB7-8943-9B878F63A2C1}" destId="{AE4F51D1-3964-47FF-9EEE-1F6AF343A60A}" srcOrd="3" destOrd="0" presId="urn:microsoft.com/office/officeart/2005/8/layout/hierarchy6"/>
    <dgm:cxn modelId="{09894CD8-7EB9-44EA-97BF-979324D33A27}" type="presParOf" srcId="{AE4F51D1-3964-47FF-9EEE-1F6AF343A60A}" destId="{B124F466-3AD3-4853-9995-9565AB300FF8}" srcOrd="0" destOrd="0" presId="urn:microsoft.com/office/officeart/2005/8/layout/hierarchy6"/>
    <dgm:cxn modelId="{293276E9-7D00-4EAC-93D7-E46818680AEE}" type="presParOf" srcId="{AE4F51D1-3964-47FF-9EEE-1F6AF343A60A}" destId="{E97B0460-67BB-4149-9C3B-FCDDCDF6A274}" srcOrd="1" destOrd="0" presId="urn:microsoft.com/office/officeart/2005/8/layout/hierarchy6"/>
    <dgm:cxn modelId="{C6F82CDE-CE42-423B-8ADF-316B71B52835}" type="presParOf" srcId="{3FA11FC7-FACF-4C3B-BDFA-417A4B9FA776}" destId="{E57442D5-3F33-458D-A81D-008881D1B7D8}" srcOrd="2" destOrd="0" presId="urn:microsoft.com/office/officeart/2005/8/layout/hierarchy6"/>
    <dgm:cxn modelId="{578D2815-4764-4AE0-8047-B92937D0999D}" type="presParOf" srcId="{3FA11FC7-FACF-4C3B-BDFA-417A4B9FA776}" destId="{50B828A1-B346-4816-AD8B-815E1F00239F}" srcOrd="3" destOrd="0" presId="urn:microsoft.com/office/officeart/2005/8/layout/hierarchy6"/>
    <dgm:cxn modelId="{5530DFC4-DB3C-46F0-8D4A-AA2428EDC8DE}" type="presParOf" srcId="{50B828A1-B346-4816-AD8B-815E1F00239F}" destId="{7F2CBF09-E88D-4039-A720-E7A9D6597256}" srcOrd="0" destOrd="0" presId="urn:microsoft.com/office/officeart/2005/8/layout/hierarchy6"/>
    <dgm:cxn modelId="{EF4CA02E-5C4E-4D34-8B4A-AC3D7534823C}" type="presParOf" srcId="{50B828A1-B346-4816-AD8B-815E1F00239F}" destId="{70A60512-F0BA-4304-BADA-E15D0C744E06}" srcOrd="1" destOrd="0" presId="urn:microsoft.com/office/officeart/2005/8/layout/hierarchy6"/>
    <dgm:cxn modelId="{3E485EAF-603B-4DC0-A64E-AF2830FAF0FA}" type="presParOf" srcId="{B5427C3E-32E4-4F8C-B8A6-7F47246091D8}" destId="{C8CF5188-8443-49FF-9944-EC54750FA4E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939B7-3305-4208-B8AD-4302FD1C95A0}">
      <dsp:nvSpPr>
        <dsp:cNvPr id="0" name=""/>
        <dsp:cNvSpPr/>
      </dsp:nvSpPr>
      <dsp:spPr>
        <a:xfrm>
          <a:off x="1982675" y="0"/>
          <a:ext cx="4978494" cy="781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Abnormalities in ADH secretion</a:t>
          </a:r>
          <a:endParaRPr lang="en-US" sz="2400" b="1" kern="1200" dirty="0"/>
        </a:p>
      </dsp:txBody>
      <dsp:txXfrm>
        <a:off x="2005566" y="22891"/>
        <a:ext cx="4932712" cy="735782"/>
      </dsp:txXfrm>
    </dsp:sp>
    <dsp:sp modelId="{55443F35-7660-4CA1-843A-FDB1CA0F81CB}">
      <dsp:nvSpPr>
        <dsp:cNvPr id="0" name=""/>
        <dsp:cNvSpPr/>
      </dsp:nvSpPr>
      <dsp:spPr>
        <a:xfrm>
          <a:off x="1847219" y="781564"/>
          <a:ext cx="2624703" cy="334439"/>
        </a:xfrm>
        <a:custGeom>
          <a:avLst/>
          <a:gdLst/>
          <a:ahLst/>
          <a:cxnLst/>
          <a:rect l="0" t="0" r="0" b="0"/>
          <a:pathLst>
            <a:path>
              <a:moveTo>
                <a:pt x="2624703" y="0"/>
              </a:moveTo>
              <a:lnTo>
                <a:pt x="2624703" y="167219"/>
              </a:lnTo>
              <a:lnTo>
                <a:pt x="0" y="167219"/>
              </a:lnTo>
              <a:lnTo>
                <a:pt x="0" y="334439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A427F-85E7-486E-AB43-30547B3FEDF5}">
      <dsp:nvSpPr>
        <dsp:cNvPr id="0" name=""/>
        <dsp:cNvSpPr/>
      </dsp:nvSpPr>
      <dsp:spPr>
        <a:xfrm>
          <a:off x="0" y="1116003"/>
          <a:ext cx="3694439" cy="112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No ADH effect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“</a:t>
          </a:r>
          <a:r>
            <a:rPr lang="en-GB" sz="2200" b="1" i="1" kern="1200" dirty="0" smtClean="0">
              <a:solidFill>
                <a:schemeClr val="accent6">
                  <a:lumMod val="75000"/>
                </a:schemeClr>
              </a:solidFill>
            </a:rPr>
            <a:t>Diabetes insipidus</a:t>
          </a:r>
          <a:r>
            <a:rPr lang="en-GB" sz="2200" kern="1200" dirty="0" smtClean="0"/>
            <a:t>”</a:t>
          </a:r>
          <a:endParaRPr lang="en-US" sz="2200" kern="1200" dirty="0"/>
        </a:p>
      </dsp:txBody>
      <dsp:txXfrm>
        <a:off x="32874" y="1148877"/>
        <a:ext cx="3628691" cy="1056661"/>
      </dsp:txXfrm>
    </dsp:sp>
    <dsp:sp modelId="{AB5A3867-909A-4406-AE8C-1817F159C34B}">
      <dsp:nvSpPr>
        <dsp:cNvPr id="0" name=""/>
        <dsp:cNvSpPr/>
      </dsp:nvSpPr>
      <dsp:spPr>
        <a:xfrm>
          <a:off x="1149143" y="2238413"/>
          <a:ext cx="698075" cy="666965"/>
        </a:xfrm>
        <a:custGeom>
          <a:avLst/>
          <a:gdLst/>
          <a:ahLst/>
          <a:cxnLst/>
          <a:rect l="0" t="0" r="0" b="0"/>
          <a:pathLst>
            <a:path>
              <a:moveTo>
                <a:pt x="698075" y="0"/>
              </a:moveTo>
              <a:lnTo>
                <a:pt x="698075" y="333482"/>
              </a:lnTo>
              <a:lnTo>
                <a:pt x="0" y="333482"/>
              </a:lnTo>
              <a:lnTo>
                <a:pt x="0" y="6669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C3129-04E2-4428-9CC6-6EDC2FB70E95}">
      <dsp:nvSpPr>
        <dsp:cNvPr id="0" name=""/>
        <dsp:cNvSpPr/>
      </dsp:nvSpPr>
      <dsp:spPr>
        <a:xfrm>
          <a:off x="0" y="2905378"/>
          <a:ext cx="2298287" cy="922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Central</a:t>
          </a:r>
          <a:endParaRPr lang="en-US" sz="2200" kern="1200" dirty="0"/>
        </a:p>
      </dsp:txBody>
      <dsp:txXfrm>
        <a:off x="27006" y="2932384"/>
        <a:ext cx="2244275" cy="868032"/>
      </dsp:txXfrm>
    </dsp:sp>
    <dsp:sp modelId="{B46C156D-45C1-4A9D-8DD0-985E05C14BF9}">
      <dsp:nvSpPr>
        <dsp:cNvPr id="0" name=""/>
        <dsp:cNvSpPr/>
      </dsp:nvSpPr>
      <dsp:spPr>
        <a:xfrm>
          <a:off x="1847219" y="2238413"/>
          <a:ext cx="1753242" cy="66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82"/>
              </a:lnTo>
              <a:lnTo>
                <a:pt x="1753242" y="333482"/>
              </a:lnTo>
              <a:lnTo>
                <a:pt x="1753242" y="6669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4F466-3AD3-4853-9995-9565AB300FF8}">
      <dsp:nvSpPr>
        <dsp:cNvPr id="0" name=""/>
        <dsp:cNvSpPr/>
      </dsp:nvSpPr>
      <dsp:spPr>
        <a:xfrm>
          <a:off x="2349679" y="2905378"/>
          <a:ext cx="2501567" cy="760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Nephrogenic</a:t>
          </a:r>
          <a:endParaRPr lang="en-US" sz="2200" kern="1200" dirty="0"/>
        </a:p>
      </dsp:txBody>
      <dsp:txXfrm>
        <a:off x="2371951" y="2927650"/>
        <a:ext cx="2457023" cy="715883"/>
      </dsp:txXfrm>
    </dsp:sp>
    <dsp:sp modelId="{E57442D5-3F33-458D-A81D-008881D1B7D8}">
      <dsp:nvSpPr>
        <dsp:cNvPr id="0" name=""/>
        <dsp:cNvSpPr/>
      </dsp:nvSpPr>
      <dsp:spPr>
        <a:xfrm>
          <a:off x="4471922" y="781564"/>
          <a:ext cx="2009200" cy="33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19"/>
              </a:lnTo>
              <a:lnTo>
                <a:pt x="2009200" y="167219"/>
              </a:lnTo>
              <a:lnTo>
                <a:pt x="2009200" y="334439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CBF09-E88D-4039-A720-E7A9D6597256}">
      <dsp:nvSpPr>
        <dsp:cNvPr id="0" name=""/>
        <dsp:cNvSpPr/>
      </dsp:nvSpPr>
      <dsp:spPr>
        <a:xfrm>
          <a:off x="4732645" y="1116003"/>
          <a:ext cx="3496954" cy="103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Excessive ADH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“</a:t>
          </a:r>
          <a:r>
            <a:rPr lang="en-GB" sz="2200" b="1" i="1" kern="1200" dirty="0" smtClean="0">
              <a:solidFill>
                <a:schemeClr val="accent6">
                  <a:lumMod val="75000"/>
                </a:schemeClr>
              </a:solidFill>
            </a:rPr>
            <a:t>SIADH</a:t>
          </a:r>
          <a:r>
            <a:rPr lang="en-GB" sz="2200" kern="1200" dirty="0" smtClean="0"/>
            <a:t>”</a:t>
          </a:r>
          <a:endParaRPr lang="en-US" sz="2200" kern="1200" dirty="0"/>
        </a:p>
      </dsp:txBody>
      <dsp:txXfrm>
        <a:off x="4762921" y="1146279"/>
        <a:ext cx="3436402" cy="973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4D60-BB35-477F-9C29-8DF0CE6C127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B5EDE-FAD8-4F30-9BF3-E6B725D3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2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2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5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0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2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b7Pv9hcjKAhXEcA8KHXyRAZEQjRwIBw&amp;url=http://all-free-download.com/free-icon/no-tick-sign.html&amp;psig=AFQjCNFS5itmpUZtPfcatY_9RjSXAmmozA&amp;ust=145391723193093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sa/url?sa=i&amp;rct=j&amp;q=&amp;esrc=s&amp;source=images&amp;cd=&amp;cad=rja&amp;uact=8&amp;ved=&amp;url=http://kidstogo.co.uk/childminders/News_letter_issue2.html&amp;psig=AFQjCNH4sjQY3dTDrACb_NKhuNc6jm8DGw&amp;ust=1453917350204682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Mechanisms for concentrating &amp; diluting urine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Regulation of ECF </a:t>
            </a:r>
            <a:r>
              <a:rPr lang="en-GB" dirty="0" err="1" smtClean="0">
                <a:solidFill>
                  <a:schemeClr val="tx1"/>
                </a:solidFill>
              </a:rPr>
              <a:t>osmolarity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 smtClean="0">
                <a:solidFill>
                  <a:srgbClr val="AD0101">
                    <a:lumMod val="75000"/>
                  </a:srgbClr>
                </a:solidFill>
              </a:rPr>
              <a:t>Countercurrent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 Multiplier Mechanism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609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3" y="666212"/>
            <a:ext cx="7838017" cy="619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Recirculation of Urea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340768"/>
            <a:ext cx="5544615" cy="522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7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The 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V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asa Recta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70C0"/>
                </a:solidFill>
              </a:rPr>
              <a:t>Why doesn’t the blood flowing through the vasa recta into the renal medulla wash out the medullary hyperosmotic gradient?</a:t>
            </a:r>
          </a:p>
          <a:p>
            <a:endParaRPr lang="en-GB" sz="2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GB" sz="2800" dirty="0" smtClean="0"/>
              <a:t>Medullary blood flow is </a:t>
            </a:r>
            <a:r>
              <a:rPr lang="en-GB" sz="2800" smtClean="0"/>
              <a:t>low (&lt;5%) </a:t>
            </a:r>
            <a:r>
              <a:rPr lang="en-GB" sz="2800" dirty="0" smtClean="0"/>
              <a:t>of renal blood flow.</a:t>
            </a:r>
          </a:p>
          <a:p>
            <a:pPr marL="731520" lvl="1" indent="-457200">
              <a:buFont typeface="+mj-lt"/>
              <a:buAutoNum type="arabicPeriod"/>
            </a:pPr>
            <a:endParaRPr lang="en-GB" sz="2800" dirty="0"/>
          </a:p>
          <a:p>
            <a:pPr marL="731520" lvl="1" indent="-457200">
              <a:buFont typeface="+mj-lt"/>
              <a:buAutoNum type="arabicPeriod"/>
            </a:pPr>
            <a:r>
              <a:rPr lang="en-GB" sz="2800" dirty="0" smtClean="0"/>
              <a:t>The vasa recta serve as </a:t>
            </a:r>
            <a:r>
              <a:rPr lang="en-GB" sz="2800" dirty="0" err="1" smtClean="0"/>
              <a:t>countercurrent</a:t>
            </a:r>
            <a:r>
              <a:rPr lang="en-GB" sz="2800" dirty="0" smtClean="0"/>
              <a:t> exchangers.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3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The 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V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asa Recta </a:t>
            </a:r>
            <a:r>
              <a:rPr lang="en-GB" sz="3600" b="1" dirty="0" err="1" smtClean="0">
                <a:solidFill>
                  <a:srgbClr val="AD0101">
                    <a:lumMod val="75000"/>
                  </a:srgbClr>
                </a:solidFill>
              </a:rPr>
              <a:t>Countercurrent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 exchanger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9296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The 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V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asa Recta </a:t>
            </a:r>
            <a:r>
              <a:rPr lang="en-GB" sz="3600" b="1" dirty="0" err="1" smtClean="0">
                <a:solidFill>
                  <a:srgbClr val="AD0101">
                    <a:lumMod val="75000"/>
                  </a:srgbClr>
                </a:solidFill>
              </a:rPr>
              <a:t>Countercurrent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 Exchanger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2500"/>
            <a:ext cx="6209483" cy="491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Regulation of ECF </a:t>
            </a:r>
            <a:r>
              <a:rPr lang="en-GB" sz="4800" b="1" dirty="0" err="1" smtClean="0">
                <a:solidFill>
                  <a:schemeClr val="accent1">
                    <a:lumMod val="75000"/>
                  </a:schemeClr>
                </a:solidFill>
              </a:rPr>
              <a:t>osmolarity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Antidiuretic Hormone (ADH)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3613"/>
            <a:ext cx="7571185" cy="53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Osmotic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(most important)</a:t>
            </a:r>
          </a:p>
          <a:p>
            <a:pPr lvl="1"/>
            <a:r>
              <a:rPr lang="en-GB" dirty="0" err="1"/>
              <a:t>O</a:t>
            </a:r>
            <a:r>
              <a:rPr lang="en-GB" dirty="0" err="1" smtClean="0"/>
              <a:t>smolarity</a:t>
            </a:r>
            <a:r>
              <a:rPr lang="en-GB" dirty="0" smtClean="0"/>
              <a:t> of ECF.</a:t>
            </a:r>
          </a:p>
          <a:p>
            <a:pPr lvl="1"/>
            <a:r>
              <a:rPr lang="en-GB" dirty="0" smtClean="0"/>
              <a:t>1% change in </a:t>
            </a:r>
            <a:r>
              <a:rPr lang="en-GB" dirty="0" err="1" smtClean="0"/>
              <a:t>osmolarity</a:t>
            </a:r>
            <a:r>
              <a:rPr lang="en-GB" dirty="0" smtClean="0"/>
              <a:t> can alter ADH secretion significantly.</a:t>
            </a:r>
          </a:p>
          <a:p>
            <a:pPr lvl="1"/>
            <a:endParaRPr lang="en-GB" dirty="0"/>
          </a:p>
          <a:p>
            <a:r>
              <a:rPr lang="en-GB" b="1" i="1" dirty="0" smtClean="0">
                <a:solidFill>
                  <a:srgbClr val="C00000"/>
                </a:solidFill>
              </a:rPr>
              <a:t>Hemodynamic</a:t>
            </a:r>
          </a:p>
          <a:p>
            <a:pPr lvl="1"/>
            <a:r>
              <a:rPr lang="en-GB" dirty="0" smtClean="0"/>
              <a:t>Volume &amp; pressure in the vascular system.</a:t>
            </a:r>
          </a:p>
          <a:p>
            <a:pPr lvl="1"/>
            <a:r>
              <a:rPr lang="en-GB" dirty="0" smtClean="0"/>
              <a:t>5-10% decrease in BP or BV is required before ADH secretion is stimulated. </a:t>
            </a:r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Stimulants for ADH Secretion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Factors That Can Alter ADH Secretion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32128"/>
              </p:ext>
            </p:extLst>
          </p:nvPr>
        </p:nvGraphicFramePr>
        <p:xfrm>
          <a:off x="755576" y="1916830"/>
          <a:ext cx="7632848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556842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Increase ADH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Decrease ADH</a:t>
                      </a:r>
                      <a:endParaRPr lang="en-US" sz="2400" dirty="0"/>
                    </a:p>
                  </a:txBody>
                  <a:tcPr/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Nausea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ANP</a:t>
                      </a:r>
                      <a:endParaRPr lang="en-US" sz="2400" dirty="0"/>
                    </a:p>
                  </a:txBody>
                  <a:tcPr/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Hypoxia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Angiotensin-II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137303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Drugs;</a:t>
                      </a:r>
                    </a:p>
                    <a:p>
                      <a:pPr lvl="1"/>
                      <a:r>
                        <a:rPr lang="en-GB" sz="2400" dirty="0" smtClean="0"/>
                        <a:t>Morphine</a:t>
                      </a:r>
                    </a:p>
                    <a:p>
                      <a:pPr lvl="1"/>
                      <a:r>
                        <a:rPr lang="en-GB" sz="2400" dirty="0" smtClean="0"/>
                        <a:t>Nicotine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Drugs;</a:t>
                      </a:r>
                    </a:p>
                    <a:p>
                      <a:pPr lvl="1"/>
                      <a:r>
                        <a:rPr lang="en-GB" sz="2400" dirty="0" smtClean="0"/>
                        <a:t>Alcohol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6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2982"/>
            <a:ext cx="7286774" cy="51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ADH Mechanism of Action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At the end of this session, </a:t>
            </a:r>
            <a:r>
              <a:rPr lang="en-US" dirty="0" smtClean="0"/>
              <a:t>students </a:t>
            </a:r>
            <a:r>
              <a:rPr lang="en-US" dirty="0"/>
              <a:t>should be able to;</a:t>
            </a:r>
          </a:p>
          <a:p>
            <a:pPr lvl="0"/>
            <a:r>
              <a:rPr lang="en-US" dirty="0"/>
              <a:t>Identify and describe that the loop of Henle is referred to as countercurrent multiplier and </a:t>
            </a:r>
            <a:r>
              <a:rPr lang="en-US" dirty="0" smtClean="0"/>
              <a:t>the vasa </a:t>
            </a:r>
            <a:r>
              <a:rPr lang="en-US" dirty="0"/>
              <a:t>recta as countercurrent  </a:t>
            </a:r>
            <a:r>
              <a:rPr lang="en-US" dirty="0" smtClean="0"/>
              <a:t>exchanger </a:t>
            </a:r>
            <a:r>
              <a:rPr lang="en-US" dirty="0"/>
              <a:t>systems in concentrating and diluting </a:t>
            </a:r>
            <a:r>
              <a:rPr lang="en-US" dirty="0" smtClean="0"/>
              <a:t>urine.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Explain what happens to </a:t>
            </a:r>
            <a:r>
              <a:rPr lang="en-US" dirty="0" err="1"/>
              <a:t>osmolarity</a:t>
            </a:r>
            <a:r>
              <a:rPr lang="en-US" dirty="0"/>
              <a:t> of tubular fluid in the various segments of the loop of Henle when concentrated urine is being produced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Explain the factors that determine the ability of loop of Henle to make a concentrated medullary </a:t>
            </a:r>
            <a:r>
              <a:rPr lang="en-US" dirty="0" smtClean="0"/>
              <a:t>gradient.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Differentiate between water diuresis and osmotic </a:t>
            </a:r>
            <a:r>
              <a:rPr lang="en-US" dirty="0" smtClean="0"/>
              <a:t>diuresis.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Appreciate clinical correlates of diabetes mellitus and diabetes </a:t>
            </a:r>
            <a:r>
              <a:rPr lang="en-US" dirty="0" smtClean="0"/>
              <a:t>insipidus.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Objectives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1326" y="3070430"/>
            <a:ext cx="4038600" cy="1066800"/>
            <a:chOff x="2286000" y="762000"/>
            <a:chExt cx="4038600" cy="1066800"/>
          </a:xfrm>
        </p:grpSpPr>
        <p:sp>
          <p:nvSpPr>
            <p:cNvPr id="2" name="Isosceles Triangle 1"/>
            <p:cNvSpPr/>
            <p:nvPr/>
          </p:nvSpPr>
          <p:spPr>
            <a:xfrm>
              <a:off x="3657600" y="838200"/>
              <a:ext cx="1295400" cy="99060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0" y="762000"/>
              <a:ext cx="4038600" cy="1143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27499" y="361549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Osmolality=290 </a:t>
            </a:r>
            <a:r>
              <a:rPr lang="en-GB" b="1" dirty="0" err="1">
                <a:solidFill>
                  <a:prstClr val="black"/>
                </a:solidFill>
              </a:rPr>
              <a:t>mosm</a:t>
            </a:r>
            <a:r>
              <a:rPr lang="en-GB" b="1" dirty="0">
                <a:solidFill>
                  <a:prstClr val="black"/>
                </a:solidFill>
              </a:rPr>
              <a:t>/L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113779">
            <a:off x="2424612" y="3078265"/>
            <a:ext cx="4038600" cy="11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326" y="3615498"/>
            <a:ext cx="1683474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↓↓ Osmolality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Calibri"/>
              </a:rPr>
              <a:t>(over-drinking)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559" y="2613230"/>
            <a:ext cx="156645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↑↑ Osmolality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(Dehydration)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274899" y="1981200"/>
            <a:ext cx="304800" cy="5334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2113099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Shrinking of </a:t>
            </a:r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osmoreceptor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cells in the hypothalamus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1351099" y="381000"/>
            <a:ext cx="1315901" cy="6096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48270"/>
            <a:ext cx="211309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↑↑ Firing and send signals to posterior pituitary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7860763" y="850363"/>
            <a:ext cx="585273" cy="4572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1474357"/>
            <a:ext cx="211309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↑↑ H2O reabsorption by kidney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0800000">
            <a:off x="7630251" y="2514600"/>
            <a:ext cx="675549" cy="7620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315200" y="4343400"/>
            <a:ext cx="308337" cy="739570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7251" y="5181600"/>
            <a:ext cx="2113099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Osmoreceptor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cells in the hypothalamus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1" name="Minus 20"/>
          <p:cNvSpPr/>
          <p:nvPr/>
        </p:nvSpPr>
        <p:spPr>
          <a:xfrm>
            <a:off x="7696200" y="4713185"/>
            <a:ext cx="457200" cy="29358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5715000" y="5943600"/>
            <a:ext cx="1905000" cy="685800"/>
          </a:xfrm>
          <a:prstGeom prst="bentArrow">
            <a:avLst>
              <a:gd name="adj1" fmla="val 25000"/>
              <a:gd name="adj2" fmla="val 19624"/>
              <a:gd name="adj3" fmla="val 25000"/>
              <a:gd name="adj4" fmla="val 437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5701" y="5867400"/>
            <a:ext cx="2113099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↓↓ ADH secretion by posterior pituitary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6200000">
            <a:off x="1755799" y="5108599"/>
            <a:ext cx="801469" cy="2240132"/>
          </a:xfrm>
          <a:prstGeom prst="bentArrow">
            <a:avLst>
              <a:gd name="adj1" fmla="val 25000"/>
              <a:gd name="adj2" fmla="val 19624"/>
              <a:gd name="adj3" fmla="val 25000"/>
              <a:gd name="adj4" fmla="val 5111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707" y="4843845"/>
            <a:ext cx="2113099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↓↓ H2O reabsorption by kidney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1066800" y="3505200"/>
            <a:ext cx="942249" cy="1219200"/>
          </a:xfrm>
          <a:prstGeom prst="bentArrow">
            <a:avLst>
              <a:gd name="adj1" fmla="val 25000"/>
              <a:gd name="adj2" fmla="val 19624"/>
              <a:gd name="adj3" fmla="val 25000"/>
              <a:gd name="adj4" fmla="val 5111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3518" y="3429000"/>
            <a:ext cx="98448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Diluted urine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0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Water Balance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 rot="5400000">
            <a:off x="5201141" y="525400"/>
            <a:ext cx="353456" cy="674257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5501" y="572869"/>
            <a:ext cx="211309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Release ADH from Post. Pituitary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5403" y="2819400"/>
            <a:ext cx="97802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Water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retention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AD0101">
                    <a:lumMod val="75000"/>
                  </a:srgbClr>
                </a:solidFill>
              </a:rPr>
              <a:t>Feedback Mechanisms Involved in Regulation of Water Balance </a:t>
            </a:r>
            <a:endParaRPr lang="en-US" sz="28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34076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84" y="1431032"/>
            <a:ext cx="5571728" cy="53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0688"/>
            <a:ext cx="8229600" cy="774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Control of ADH Secretion &amp; Thirst</a:t>
            </a:r>
            <a:endParaRPr lang="en-US" sz="32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34076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09" y="1412776"/>
            <a:ext cx="4622914" cy="28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95" y="4293096"/>
            <a:ext cx="5006677" cy="225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6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730394"/>
              </p:ext>
            </p:extLst>
          </p:nvPr>
        </p:nvGraphicFramePr>
        <p:xfrm>
          <a:off x="457200" y="1456184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Abnormalities in ADH Secretion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5157192"/>
            <a:ext cx="201622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↓↓ </a:t>
            </a:r>
            <a:r>
              <a:rPr lang="en-GB" dirty="0" smtClean="0"/>
              <a:t>ADH from posterior pituitary.</a:t>
            </a:r>
          </a:p>
          <a:p>
            <a:pPr algn="ctr"/>
            <a:r>
              <a:rPr lang="en-GB" dirty="0" smtClean="0"/>
              <a:t>Polyuria</a:t>
            </a:r>
          </a:p>
          <a:p>
            <a:pPr algn="ctr"/>
            <a:r>
              <a:rPr lang="en-GB" dirty="0" smtClean="0"/>
              <a:t>Polydipsia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861048"/>
            <a:ext cx="22322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High </a:t>
            </a:r>
            <a:r>
              <a:rPr lang="en-GB" dirty="0" smtClean="0"/>
              <a:t>ADH levels.</a:t>
            </a:r>
          </a:p>
          <a:p>
            <a:pPr algn="ctr"/>
            <a:r>
              <a:rPr lang="en-GB" dirty="0" smtClean="0"/>
              <a:t>Water retention.</a:t>
            </a:r>
          </a:p>
          <a:p>
            <a:pPr algn="ctr"/>
            <a:r>
              <a:rPr lang="en-GB" dirty="0" smtClean="0"/>
              <a:t>ECF hypo-osmotic</a:t>
            </a:r>
          </a:p>
          <a:p>
            <a:pPr algn="ctr"/>
            <a:r>
              <a:rPr lang="en-GB" dirty="0" smtClean="0"/>
              <a:t>Urine hyperosmotic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5013176"/>
            <a:ext cx="216024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Mutations in V2 receptors or AQP2.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Cannot respond to ADH.</a:t>
            </a:r>
            <a:endParaRPr lang="en-GB" dirty="0" smtClean="0"/>
          </a:p>
          <a:p>
            <a:pPr algn="ctr"/>
            <a:r>
              <a:rPr lang="en-GB" dirty="0" smtClean="0"/>
              <a:t>Polyuria</a:t>
            </a:r>
          </a:p>
          <a:p>
            <a:pPr algn="ctr"/>
            <a:r>
              <a:rPr lang="en-GB" dirty="0" smtClean="0"/>
              <a:t>Polydipsia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43209"/>
              </p:ext>
            </p:extLst>
          </p:nvPr>
        </p:nvGraphicFramePr>
        <p:xfrm>
          <a:off x="762000" y="1275912"/>
          <a:ext cx="7620000" cy="532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4849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Water</a:t>
                      </a:r>
                      <a:r>
                        <a:rPr lang="en-US" sz="2400" baseline="0" dirty="0" smtClean="0"/>
                        <a:t>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Osmotic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7897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urine flow rate (No</a:t>
                      </a:r>
                      <a:r>
                        <a:rPr lang="en-US" baseline="0" dirty="0" smtClean="0"/>
                        <a:t> change in urine excretion of solutes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r>
                        <a:rPr lang="en-US" baseline="0" dirty="0" smtClean="0"/>
                        <a:t> urine flow rate as well as the excretion of solutes</a:t>
                      </a:r>
                      <a:endParaRPr lang="en-US" dirty="0"/>
                    </a:p>
                  </a:txBody>
                  <a:tcPr/>
                </a:tc>
              </a:tr>
              <a:tr h="2133905">
                <a:tc>
                  <a:txBody>
                    <a:bodyPr/>
                    <a:lstStyle/>
                    <a:p>
                      <a:r>
                        <a:rPr lang="en-US" dirty="0" smtClean="0"/>
                        <a:t>Causes: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Excess ingestion</a:t>
                      </a:r>
                      <a:r>
                        <a:rPr lang="en-US" baseline="0" dirty="0" smtClean="0"/>
                        <a:t> of water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Lack of ADH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Defect in ADH receptors in Distal segment of nephron (</a:t>
                      </a:r>
                      <a:r>
                        <a:rPr lang="en-US" baseline="0" dirty="0" err="1" smtClean="0"/>
                        <a:t>nephrogenic</a:t>
                      </a:r>
                      <a:r>
                        <a:rPr lang="en-US" baseline="0" dirty="0" smtClean="0"/>
                        <a:t> Diabetes Insipidus)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Increase plasma glucose level (DM)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Increase level of poorly reabsorbed</a:t>
                      </a:r>
                      <a:r>
                        <a:rPr lang="en-US" baseline="0" dirty="0" smtClean="0"/>
                        <a:t> solutes/ anions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Diuretic drugs (Lasix)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</a:tr>
              <a:tr h="202358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Diuresis is mainly due to decrease in water reabsorption in distal segment of nephron. No</a:t>
                      </a:r>
                      <a:r>
                        <a:rPr lang="en-US" baseline="0" dirty="0" smtClean="0"/>
                        <a:t> change to the water reabsorbed proximally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Diuresis</a:t>
                      </a:r>
                      <a:r>
                        <a:rPr lang="en-US" baseline="0" dirty="0" smtClean="0"/>
                        <a:t> is mainly due to decrease reabsorption of solute in PCT or LOH. Decrease solute reabsorption results in decrease in water reabsorption proximally as well as distally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01858-AA9C-4D90-858D-97D65A23C7D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Water Diuresis vs Osmotic Diuresis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96752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226203"/>
              </p:ext>
            </p:extLst>
          </p:nvPr>
        </p:nvGraphicFramePr>
        <p:xfrm>
          <a:off x="685800" y="1245009"/>
          <a:ext cx="7772400" cy="542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820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Water</a:t>
                      </a:r>
                      <a:r>
                        <a:rPr lang="en-US" sz="2400" baseline="0" dirty="0" smtClean="0"/>
                        <a:t>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Osmotic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241788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urine volume results from increased excretion of pure water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urine volume results from increased excretion of </a:t>
                      </a:r>
                      <a:r>
                        <a:rPr lang="en-US" dirty="0" err="1" smtClean="0"/>
                        <a:t>osmotically</a:t>
                      </a:r>
                      <a:r>
                        <a:rPr lang="en-US" dirty="0" smtClean="0"/>
                        <a:t> active solutes which pulls</a:t>
                      </a:r>
                      <a:r>
                        <a:rPr lang="en-US" baseline="0" dirty="0" smtClean="0"/>
                        <a:t> water with it.</a:t>
                      </a:r>
                      <a:endParaRPr lang="en-US" dirty="0"/>
                    </a:p>
                  </a:txBody>
                  <a:tcPr/>
                </a:tc>
              </a:tr>
              <a:tr h="668655">
                <a:tc>
                  <a:txBody>
                    <a:bodyPr/>
                    <a:lstStyle/>
                    <a:p>
                      <a:r>
                        <a:rPr lang="en-US" dirty="0" smtClean="0"/>
                        <a:t>Urine osmolality falls</a:t>
                      </a:r>
                      <a:r>
                        <a:rPr lang="en-US" baseline="0" dirty="0" smtClean="0"/>
                        <a:t> far below plasma osmolality.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Urine osmolality falls but remains above plasma</a:t>
                      </a:r>
                      <a:r>
                        <a:rPr lang="en-US" baseline="0" dirty="0" smtClean="0"/>
                        <a:t> osmolality.</a:t>
                      </a:r>
                      <a:endParaRPr lang="en-US" dirty="0"/>
                    </a:p>
                  </a:txBody>
                  <a:tcPr/>
                </a:tc>
              </a:tr>
              <a:tr h="1528354">
                <a:tc>
                  <a:txBody>
                    <a:bodyPr/>
                    <a:lstStyle/>
                    <a:p>
                      <a:r>
                        <a:rPr lang="en-US" dirty="0" smtClean="0"/>
                        <a:t>Only about 15% </a:t>
                      </a:r>
                      <a:r>
                        <a:rPr lang="en-US" dirty="0" smtClean="0"/>
                        <a:t>filtered </a:t>
                      </a:r>
                      <a:r>
                        <a:rPr lang="en-US" dirty="0" smtClean="0"/>
                        <a:t>load of water reaching distal segments may remain unabsorbed and excreted in urine (maximum</a:t>
                      </a:r>
                      <a:r>
                        <a:rPr lang="en-US" baseline="0" dirty="0" smtClean="0"/>
                        <a:t> urine volume 20 ml/min)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to decreased</a:t>
                      </a:r>
                      <a:r>
                        <a:rPr lang="en-US" baseline="0" dirty="0" smtClean="0"/>
                        <a:t> water reabsorption in all segments of nephron, a much greater fraction of filtered water may be excreted volume more than 20 ml/min</a:t>
                      </a:r>
                      <a:endParaRPr lang="en-US" dirty="0"/>
                    </a:p>
                  </a:txBody>
                  <a:tcPr/>
                </a:tc>
              </a:tr>
              <a:tr h="1528354">
                <a:tc>
                  <a:txBody>
                    <a:bodyPr/>
                    <a:lstStyle/>
                    <a:p>
                      <a:r>
                        <a:rPr lang="en-US" dirty="0" smtClean="0"/>
                        <a:t>ADH administration will stop diuresis if it is due to lack of </a:t>
                      </a:r>
                      <a:r>
                        <a:rPr lang="en-US" dirty="0" smtClean="0"/>
                        <a:t>ADH. </a:t>
                      </a:r>
                      <a:r>
                        <a:rPr lang="en-US" dirty="0" smtClean="0"/>
                        <a:t>ADH administration will not be effective in Nephrogenic Diabetes Insipidus.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ADH administration will not stop</a:t>
                      </a:r>
                      <a:r>
                        <a:rPr lang="en-US" baseline="0" dirty="0" smtClean="0"/>
                        <a:t> diuresis.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D4DDA0-BCDE-4975-AE1B-37A21037AA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Water Diuresis vs Osmotic Diuresis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96752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ECF </a:t>
            </a:r>
            <a:r>
              <a:rPr lang="en-US" sz="3600" b="1" dirty="0" err="1" smtClean="0">
                <a:solidFill>
                  <a:srgbClr val="AD0101">
                    <a:lumMod val="75000"/>
                  </a:srgbClr>
                </a:solidFill>
              </a:rPr>
              <a:t>Osmolarity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Maintaining a constant concentration of solutes &amp; electrolytes in the ECF is important for normal cellular function.</a:t>
            </a:r>
          </a:p>
          <a:p>
            <a:endParaRPr lang="en-GB" dirty="0"/>
          </a:p>
          <a:p>
            <a:r>
              <a:rPr lang="en-GB" dirty="0" smtClean="0"/>
              <a:t>The concentration of solutes in the ECF = </a:t>
            </a:r>
            <a:r>
              <a:rPr lang="en-GB" b="1" i="1" dirty="0" err="1" smtClean="0">
                <a:solidFill>
                  <a:srgbClr val="FF0000"/>
                </a:solidFill>
              </a:rPr>
              <a:t>osmolarity</a:t>
            </a:r>
            <a:r>
              <a:rPr lang="en-GB" b="1" i="1" dirty="0" smtClean="0">
                <a:solidFill>
                  <a:srgbClr val="FF0000"/>
                </a:solidFill>
              </a:rPr>
              <a:t>.</a:t>
            </a:r>
          </a:p>
          <a:p>
            <a:endParaRPr lang="en-GB" b="1" i="1" dirty="0">
              <a:solidFill>
                <a:srgbClr val="FF0000"/>
              </a:solidFill>
            </a:endParaRPr>
          </a:p>
          <a:p>
            <a:r>
              <a:rPr lang="en-GB" dirty="0" smtClean="0"/>
              <a:t>Normal ECF </a:t>
            </a:r>
            <a:r>
              <a:rPr lang="en-GB" dirty="0" err="1" smtClean="0"/>
              <a:t>osmolarity</a:t>
            </a:r>
            <a:r>
              <a:rPr lang="en-GB" dirty="0" smtClean="0"/>
              <a:t> ≈ </a:t>
            </a:r>
            <a:r>
              <a:rPr lang="en-GB" b="1" i="1" dirty="0" smtClean="0">
                <a:solidFill>
                  <a:srgbClr val="006600"/>
                </a:solidFill>
              </a:rPr>
              <a:t>300 </a:t>
            </a:r>
            <a:r>
              <a:rPr lang="en-GB" b="1" i="1" dirty="0" err="1" smtClean="0">
                <a:solidFill>
                  <a:srgbClr val="006600"/>
                </a:solidFill>
              </a:rPr>
              <a:t>mOsm</a:t>
            </a:r>
            <a:r>
              <a:rPr lang="en-GB" b="1" i="1" dirty="0" smtClean="0">
                <a:solidFill>
                  <a:srgbClr val="006600"/>
                </a:solidFill>
              </a:rPr>
              <a:t>/L</a:t>
            </a:r>
          </a:p>
          <a:p>
            <a:endParaRPr lang="en-GB" b="1" i="1" dirty="0">
              <a:solidFill>
                <a:srgbClr val="FF0000"/>
              </a:solidFill>
            </a:endParaRPr>
          </a:p>
          <a:p>
            <a:r>
              <a:rPr lang="en-GB" b="1" i="1" dirty="0" smtClean="0">
                <a:solidFill>
                  <a:srgbClr val="FF0000"/>
                </a:solidFill>
              </a:rPr>
              <a:t>What determines the </a:t>
            </a:r>
            <a:r>
              <a:rPr lang="en-GB" b="1" i="1" dirty="0" err="1" smtClean="0">
                <a:solidFill>
                  <a:srgbClr val="FF0000"/>
                </a:solidFill>
              </a:rPr>
              <a:t>osmolarity</a:t>
            </a:r>
            <a:r>
              <a:rPr lang="en-GB" b="1" i="1" dirty="0" smtClean="0">
                <a:solidFill>
                  <a:srgbClr val="FF0000"/>
                </a:solidFill>
              </a:rPr>
              <a:t> of ECF?</a:t>
            </a:r>
          </a:p>
          <a:p>
            <a:pPr lvl="1"/>
            <a:endParaRPr lang="en-GB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0844" y="5486400"/>
            <a:ext cx="2082621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Amount of solute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Volume of ECF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0844" y="5943600"/>
            <a:ext cx="20826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580286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prstClr val="black"/>
                </a:solidFill>
              </a:rPr>
              <a:t>Osmolarity</a:t>
            </a:r>
            <a:r>
              <a:rPr lang="en-GB" b="1" dirty="0">
                <a:solidFill>
                  <a:prstClr val="black"/>
                </a:solidFill>
              </a:rPr>
              <a:t> =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23465" y="6172200"/>
            <a:ext cx="1124935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35903" y="5943600"/>
            <a:ext cx="81727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Water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Water Balance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3716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prstClr val="black"/>
                </a:solidFill>
              </a:rPr>
              <a:t>Simplified version!</a:t>
            </a:r>
            <a:endParaRPr lang="en-US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57637"/>
            <a:ext cx="2277363" cy="37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3048000"/>
            <a:ext cx="1371600" cy="838200"/>
          </a:xfrm>
          <a:prstGeom prst="rightArrow">
            <a:avLst/>
          </a:prstGeom>
          <a:solidFill>
            <a:srgbClr val="30B4C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Input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91200" y="3048000"/>
            <a:ext cx="1371600" cy="838200"/>
          </a:xfrm>
          <a:prstGeom prst="rightArrow">
            <a:avLst/>
          </a:prstGeom>
          <a:solidFill>
            <a:srgbClr val="30B4C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Output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134276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40788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458200" y="4752975"/>
            <a:ext cx="0" cy="504825"/>
          </a:xfrm>
          <a:prstGeom prst="straightConnector1">
            <a:avLst/>
          </a:prstGeom>
          <a:ln w="38100">
            <a:solidFill>
              <a:srgbClr val="D6A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7200" y="5421868"/>
            <a:ext cx="774571" cy="369332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Urine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5-01MassBalnceOpenSys_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13520"/>
            <a:ext cx="6324600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9710" y="4623990"/>
            <a:ext cx="27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Water intake: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Fluids ingested (2100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From metabolism (200ml)</a:t>
            </a:r>
            <a:endParaRPr lang="en-US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87510" y="5621932"/>
            <a:ext cx="129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6910" y="5711388"/>
            <a:ext cx="227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Total intake = 2300 ml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251920"/>
            <a:ext cx="2595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Daily loss: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Insensible loss (700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Sweat (100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Feces (100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Urine (1400 ml).</a:t>
            </a:r>
            <a:endParaRPr lang="en-US" b="1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091382" y="5729248"/>
            <a:ext cx="129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88364" y="5817116"/>
            <a:ext cx="20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Total loss = 2300 ml</a:t>
            </a:r>
            <a:endParaRPr lang="en-US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5136" y="1486525"/>
            <a:ext cx="3275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50800"/>
                <a:solidFill>
                  <a:schemeClr val="accent6"/>
                </a:solidFill>
                <a:effectLst/>
                <a:latin typeface="+mj-lt"/>
              </a:rPr>
              <a:t>Input = output</a:t>
            </a:r>
            <a:endParaRPr lang="en-US" sz="3600" b="1" i="1" cap="none" spc="0" dirty="0">
              <a:ln w="50800"/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8864" y="229284"/>
            <a:ext cx="8229600" cy="96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Water Balance</a:t>
            </a:r>
            <a:endParaRPr lang="en-US" sz="3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6" y="1124744"/>
            <a:ext cx="828092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Regulation of H</a:t>
            </a:r>
            <a:r>
              <a:rPr lang="en-US" sz="2800" b="1" dirty="0" smtClean="0">
                <a:solidFill>
                  <a:srgbClr val="AD0101">
                    <a:lumMod val="75000"/>
                  </a:srgbClr>
                </a:solidFill>
              </a:rPr>
              <a:t>2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O by the Kidney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5171" y="2286000"/>
            <a:ext cx="1371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29" y="2302101"/>
            <a:ext cx="140788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24400" y="1981200"/>
            <a:ext cx="0" cy="31242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600" y="5498068"/>
            <a:ext cx="2412288" cy="646331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Large volume of diluted urine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67400" y="4676775"/>
            <a:ext cx="0" cy="733425"/>
          </a:xfrm>
          <a:prstGeom prst="straightConnector1">
            <a:avLst/>
          </a:prstGeom>
          <a:ln w="38100">
            <a:solidFill>
              <a:srgbClr val="D6A30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2642" y="1611868"/>
            <a:ext cx="2262158" cy="369332"/>
          </a:xfrm>
          <a:prstGeom prst="rect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Body water excess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2810" y="1600200"/>
            <a:ext cx="2172390" cy="369332"/>
          </a:xfrm>
          <a:prstGeom prst="rect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Body water deficit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135088" y="4665107"/>
            <a:ext cx="370112" cy="745093"/>
          </a:xfrm>
          <a:prstGeom prst="downArrow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486400"/>
            <a:ext cx="2412288" cy="646331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Small volume of concentrated urine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6324600"/>
            <a:ext cx="2005677" cy="369332"/>
          </a:xfrm>
          <a:prstGeom prst="rect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Urine </a:t>
            </a:r>
            <a:r>
              <a:rPr lang="en-GB" b="1" dirty="0" err="1">
                <a:solidFill>
                  <a:prstClr val="black"/>
                </a:solidFill>
              </a:rPr>
              <a:t>osmolarity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15000" y="6509266"/>
            <a:ext cx="1752600" cy="0"/>
          </a:xfrm>
          <a:prstGeom prst="straightConnector1">
            <a:avLst/>
          </a:prstGeom>
          <a:ln w="38100">
            <a:solidFill>
              <a:srgbClr val="D6A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752600" y="6553200"/>
            <a:ext cx="1752600" cy="0"/>
          </a:xfrm>
          <a:prstGeom prst="straightConnector1">
            <a:avLst/>
          </a:prstGeom>
          <a:ln w="38100">
            <a:solidFill>
              <a:srgbClr val="D6A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43800" y="6324600"/>
            <a:ext cx="1519968" cy="338554"/>
          </a:xfrm>
          <a:prstGeom prst="rect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1200 </a:t>
            </a:r>
            <a:r>
              <a:rPr lang="en-GB" sz="1600" b="1" dirty="0" err="1">
                <a:solidFill>
                  <a:prstClr val="black"/>
                </a:solidFill>
              </a:rPr>
              <a:t>mOsm</a:t>
            </a:r>
            <a:r>
              <a:rPr lang="en-GB" sz="1600" b="1" dirty="0">
                <a:solidFill>
                  <a:prstClr val="black"/>
                </a:solidFill>
              </a:rPr>
              <a:t>/L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259" y="6367046"/>
            <a:ext cx="1292341" cy="338554"/>
          </a:xfrm>
          <a:prstGeom prst="rect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50 </a:t>
            </a:r>
            <a:r>
              <a:rPr lang="en-GB" sz="1600" b="1" dirty="0" err="1">
                <a:solidFill>
                  <a:prstClr val="black"/>
                </a:solidFill>
              </a:rPr>
              <a:t>mOsm</a:t>
            </a:r>
            <a:r>
              <a:rPr lang="en-GB" sz="1600" b="1" dirty="0">
                <a:solidFill>
                  <a:prstClr val="black"/>
                </a:solidFill>
              </a:rPr>
              <a:t>/L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H</a:t>
            </a:r>
            <a:r>
              <a:rPr lang="en-GB" sz="2800" b="1" dirty="0" smtClean="0">
                <a:solidFill>
                  <a:srgbClr val="AD0101">
                    <a:lumMod val="75000"/>
                  </a:srgbClr>
                </a:solidFill>
              </a:rPr>
              <a:t>2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O Handling by the Kidney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4572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410200" y="1455057"/>
            <a:ext cx="0" cy="4564743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90600" y="4114800"/>
            <a:ext cx="754380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7968116" y="2862716"/>
            <a:ext cx="9156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Cortex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892328" y="5313195"/>
            <a:ext cx="10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Medulla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2269" y="1600200"/>
            <a:ext cx="64633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65%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581400" y="1981200"/>
            <a:ext cx="304800" cy="3810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3669" y="4419600"/>
            <a:ext cx="64633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20%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6200000">
            <a:off x="3924300" y="4457701"/>
            <a:ext cx="304800" cy="3810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16200000" flipV="1">
            <a:off x="4953000" y="3886201"/>
            <a:ext cx="304800" cy="4572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4724400" y="3886200"/>
            <a:ext cx="533400" cy="457200"/>
          </a:xfrm>
          <a:prstGeom prst="noSmoking">
            <a:avLst>
              <a:gd name="adj" fmla="val 154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5829609" y="1410009"/>
            <a:ext cx="381000" cy="1066182"/>
          </a:xfrm>
          <a:prstGeom prst="leftBrace">
            <a:avLst>
              <a:gd name="adj1" fmla="val 46428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5491" y="1295400"/>
            <a:ext cx="191590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ADH-dependent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16200000" flipV="1">
            <a:off x="6324600" y="2971801"/>
            <a:ext cx="304800" cy="4572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http://images.all-free-download.com/images/graphicthumb/tick_ok_sign_419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&quot;No&quot; Symbol 23"/>
          <p:cNvSpPr/>
          <p:nvPr/>
        </p:nvSpPr>
        <p:spPr>
          <a:xfrm>
            <a:off x="6172200" y="3581400"/>
            <a:ext cx="533400" cy="457200"/>
          </a:xfrm>
          <a:prstGeom prst="noSmoking">
            <a:avLst>
              <a:gd name="adj" fmla="val 154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4669" y="2983468"/>
            <a:ext cx="68480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ADH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s://encrypted-tbn1.gstatic.com/images?q=tbn:ANd9GcS5YXBlXZ1vojsAHRTpeldGyolR26xY5sFn7egJUHDRMMLYvRb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506934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781800" y="3669268"/>
            <a:ext cx="68480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ADH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6096000"/>
            <a:ext cx="5724644" cy="369332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663300"/>
                </a:solidFill>
              </a:rPr>
              <a:t>What happens to the </a:t>
            </a:r>
            <a:r>
              <a:rPr lang="en-GB" b="1" i="1" dirty="0" err="1">
                <a:solidFill>
                  <a:srgbClr val="663300"/>
                </a:solidFill>
              </a:rPr>
              <a:t>osmolarity</a:t>
            </a:r>
            <a:r>
              <a:rPr lang="en-GB" b="1" i="1" dirty="0">
                <a:solidFill>
                  <a:srgbClr val="663300"/>
                </a:solidFill>
              </a:rPr>
              <a:t> of tubular filtrate?</a:t>
            </a:r>
            <a:endParaRPr lang="en-US" b="1" i="1" dirty="0">
              <a:solidFill>
                <a:srgbClr val="66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0800" y="266402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300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0" y="228178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300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4419600"/>
            <a:ext cx="582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600</a:t>
            </a:r>
          </a:p>
          <a:p>
            <a:pPr algn="ctr"/>
            <a:endParaRPr lang="en-GB" sz="1400" b="1" dirty="0">
              <a:solidFill>
                <a:prstClr val="black"/>
              </a:solidFill>
            </a:endParaRPr>
          </a:p>
          <a:p>
            <a:pPr algn="ctr"/>
            <a:endParaRPr lang="en-GB" sz="1400" b="1" dirty="0">
              <a:solidFill>
                <a:prstClr val="black"/>
              </a:solidFill>
            </a:endParaRPr>
          </a:p>
          <a:p>
            <a:pPr algn="ctr"/>
            <a:r>
              <a:rPr lang="en-GB" sz="1400" b="1" dirty="0">
                <a:solidFill>
                  <a:prstClr val="black"/>
                </a:solidFill>
              </a:rPr>
              <a:t>1200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707171" y="5268770"/>
            <a:ext cx="235192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Medulla is hypertonic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03055" y="5334000"/>
            <a:ext cx="3975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1200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6455" y="2362200"/>
            <a:ext cx="3213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100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94969" y="28956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Isosmotic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6200" y="5635823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hyperosmotic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5300" y="1902023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Hypo-osmotic</a:t>
            </a:r>
            <a:endParaRPr lang="en-US" sz="1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minimal volume of urine that must be excreted to rid the body of waste products of metabolism.</a:t>
            </a:r>
          </a:p>
          <a:p>
            <a:endParaRPr lang="en-GB" dirty="0"/>
          </a:p>
          <a:p>
            <a:r>
              <a:rPr lang="en-GB" dirty="0" smtClean="0"/>
              <a:t>A 70-Kg human needs to excrete 600 </a:t>
            </a:r>
            <a:r>
              <a:rPr lang="en-GB" dirty="0" err="1" smtClean="0"/>
              <a:t>mOsm</a:t>
            </a:r>
            <a:r>
              <a:rPr lang="en-GB" dirty="0"/>
              <a:t> </a:t>
            </a:r>
            <a:r>
              <a:rPr lang="en-GB" dirty="0" smtClean="0"/>
              <a:t>of solutes per day.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002060"/>
                </a:solidFill>
              </a:rPr>
              <a:t>What is the obligatory urine volume?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Obligatory urine volume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11015" y="4811683"/>
            <a:ext cx="1685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600 </a:t>
            </a:r>
            <a:r>
              <a:rPr lang="en-GB" b="1" dirty="0" err="1">
                <a:solidFill>
                  <a:prstClr val="black"/>
                </a:solidFill>
              </a:rPr>
              <a:t>mOsm</a:t>
            </a:r>
            <a:r>
              <a:rPr lang="en-GB" b="1" dirty="0">
                <a:solidFill>
                  <a:prstClr val="black"/>
                </a:solidFill>
              </a:rPr>
              <a:t>/d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1200 </a:t>
            </a:r>
            <a:r>
              <a:rPr lang="en-GB" b="1" dirty="0" err="1">
                <a:solidFill>
                  <a:prstClr val="black"/>
                </a:solidFill>
              </a:rPr>
              <a:t>mOsm</a:t>
            </a:r>
            <a:r>
              <a:rPr lang="en-GB" b="1" dirty="0">
                <a:solidFill>
                  <a:prstClr val="black"/>
                </a:solidFill>
              </a:rPr>
              <a:t>/L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12244" y="5268883"/>
            <a:ext cx="20826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9200" y="5063034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= 0.5 L/day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Forming a Concentrated 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U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rine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C00000"/>
                </a:solidFill>
              </a:rPr>
              <a:t>Requires: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High levels of ADH.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Hyperosmotic renal medulla.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GB" dirty="0" err="1" smtClean="0"/>
              <a:t>Countercurrent</a:t>
            </a:r>
            <a:r>
              <a:rPr lang="en-GB" dirty="0" smtClean="0"/>
              <a:t> mechanism.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GB" dirty="0" smtClean="0"/>
              <a:t>Urea recirculation.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IF around the body has an </a:t>
            </a:r>
            <a:r>
              <a:rPr lang="en-GB" dirty="0" err="1" smtClean="0"/>
              <a:t>osmolarity</a:t>
            </a:r>
            <a:r>
              <a:rPr lang="en-GB" dirty="0" smtClean="0"/>
              <a:t> of ≈ 300 </a:t>
            </a:r>
            <a:r>
              <a:rPr lang="en-GB" dirty="0" err="1" smtClean="0"/>
              <a:t>mOsm</a:t>
            </a:r>
            <a:r>
              <a:rPr lang="en-GB" dirty="0" smtClean="0"/>
              <a:t>/L.. </a:t>
            </a:r>
            <a:r>
              <a:rPr lang="en-GB" b="1" i="1" dirty="0" smtClean="0">
                <a:solidFill>
                  <a:srgbClr val="FB1DEB"/>
                </a:solidFill>
              </a:rPr>
              <a:t>How did the renal medullary </a:t>
            </a:r>
            <a:r>
              <a:rPr lang="en-GB" b="1" i="1" dirty="0" err="1" smtClean="0">
                <a:solidFill>
                  <a:srgbClr val="FB1DEB"/>
                </a:solidFill>
              </a:rPr>
              <a:t>interstitium</a:t>
            </a:r>
            <a:r>
              <a:rPr lang="en-GB" b="1" i="1" dirty="0" smtClean="0">
                <a:solidFill>
                  <a:srgbClr val="FB1DEB"/>
                </a:solidFill>
              </a:rPr>
              <a:t> become hyperosmotic?</a:t>
            </a:r>
            <a:endParaRPr lang="en-US" b="1" i="1" dirty="0">
              <a:solidFill>
                <a:srgbClr val="FB1D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923</Words>
  <Application>Microsoft Office PowerPoint</Application>
  <PresentationFormat>On-screen Show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Mechanisms for concentrating &amp; diluting urine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ECF osmolarity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Saja</dc:creator>
  <cp:lastModifiedBy>Reviewer</cp:lastModifiedBy>
  <cp:revision>41</cp:revision>
  <dcterms:created xsi:type="dcterms:W3CDTF">2018-04-15T19:39:46Z</dcterms:created>
  <dcterms:modified xsi:type="dcterms:W3CDTF">2018-04-18T04:43:18Z</dcterms:modified>
</cp:coreProperties>
</file>