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AA25016-B5CF-46CC-B372-80FF0925CF45}">
  <a:tblStyle styleId="{3AA25016-B5CF-46CC-B372-80FF0925CF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6E6"/>
          </a:solidFill>
        </a:fill>
      </a:tcStyle>
    </a:wholeTbl>
    <a:band1H>
      <a:tcTxStyle/>
      <a:tcStyle>
        <a:fill>
          <a:solidFill>
            <a:srgbClr val="E2CACA"/>
          </a:solidFill>
        </a:fill>
      </a:tcStyle>
    </a:band1H>
    <a:band2H>
      <a:tcTxStyle/>
    </a:band2H>
    <a:band1V>
      <a:tcTxStyle/>
      <a:tcStyle>
        <a:fill>
          <a:solidFill>
            <a:srgbClr val="E2C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2" name="Google Shape;62;p8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://www.google.com.sa/url?sa=i&amp;rct=j&amp;q=&amp;esrc=s&amp;source=images&amp;cd=&amp;cad=rja&amp;uact=8&amp;ved=0ahUKEwjb7Pv9hcjKAhXEcA8KHXyRAZEQjRwIBw&amp;url=http://all-free-download.com/free-icon/no-tick-sign.html&amp;psig=AFQjCNFS5itmpUZtPfcatY_9RjSXAmmozA&amp;ust=1453917231930934" TargetMode="External"/><Relationship Id="rId5" Type="http://schemas.openxmlformats.org/officeDocument/2006/relationships/image" Target="../media/image6.jpg"/><Relationship Id="rId6" Type="http://schemas.openxmlformats.org/officeDocument/2006/relationships/hyperlink" Target="http://www.google.com.sa/url?sa=i&amp;rct=j&amp;q=&amp;esrc=s&amp;source=images&amp;cd=&amp;cad=rja&amp;uact=8&amp;ved=&amp;url=http://kidstogo.co.uk/childminders/News_letter_issue2.html&amp;psig=AFQjCNH4sjQY3dTDrACb_NKhuNc6jm8DGw&amp;ust=1453917350204682" TargetMode="External"/><Relationship Id="rId7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</a:rPr>
              <a:t>MECHANISMS FOR CONCENTRATING &amp; DILUTING URINE</a:t>
            </a:r>
            <a:endParaRPr b="1" sz="3600">
              <a:solidFill>
                <a:srgbClr val="810000"/>
              </a:solidFill>
            </a:endParaRPr>
          </a:p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GB">
                <a:solidFill>
                  <a:schemeClr val="dk1"/>
                </a:solidFill>
              </a:rPr>
              <a:t>Regulation of ECF osmolarity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Countercurrent Multiplier Mechanism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22"/>
          <p:cNvCxnSpPr/>
          <p:nvPr/>
        </p:nvCxnSpPr>
        <p:spPr>
          <a:xfrm>
            <a:off x="304800" y="6096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183" y="666212"/>
            <a:ext cx="7838017" cy="619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Recirculation of Urea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23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3" y="1340768"/>
            <a:ext cx="5544615" cy="522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The Vasa Recta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2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b="1" i="1" lang="en-GB" sz="2800">
                <a:solidFill>
                  <a:srgbClr val="0070C0"/>
                </a:solidFill>
              </a:rPr>
              <a:t>Why doesn’t the blood flowing through the vasa recta into the renal medulla wash out the medullary hyperosmotic gradient?</a:t>
            </a:r>
            <a:endParaRPr/>
          </a:p>
          <a:p>
            <a:pPr indent="-31750" lvl="0" marL="182880" rtl="0" algn="l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/>
          </a:p>
          <a:p>
            <a:pPr indent="-457200" lvl="1" marL="731520" rtl="0" algn="l">
              <a:spcBef>
                <a:spcPts val="560"/>
              </a:spcBef>
              <a:spcAft>
                <a:spcPts val="0"/>
              </a:spcAft>
              <a:buSzPts val="2380"/>
              <a:buFont typeface="Arial"/>
              <a:buAutoNum type="arabicPeriod"/>
            </a:pPr>
            <a:r>
              <a:rPr lang="en-GB" sz="2800"/>
              <a:t>Medullary blood flow is low (&lt;5%) of renal blood flow.</a:t>
            </a:r>
            <a:endParaRPr/>
          </a:p>
          <a:p>
            <a:pPr indent="-306069" lvl="1" marL="731520" rtl="0" algn="l"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t/>
            </a:r>
            <a:endParaRPr sz="2800"/>
          </a:p>
          <a:p>
            <a:pPr indent="-457200" lvl="1" marL="731520" rtl="0" algn="l">
              <a:spcBef>
                <a:spcPts val="560"/>
              </a:spcBef>
              <a:spcAft>
                <a:spcPts val="0"/>
              </a:spcAft>
              <a:buSzPts val="2380"/>
              <a:buFont typeface="Arial"/>
              <a:buAutoNum type="arabicPeriod"/>
            </a:pPr>
            <a:r>
              <a:rPr lang="en-GB" sz="2800"/>
              <a:t>The vasa recta serve as countercurrent exchangers.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330"/>
              <a:buFont typeface="Arial"/>
              <a:buNone/>
            </a:pPr>
            <a:r>
              <a:rPr b="1" lang="en-GB" sz="333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The Vasa Recta Countercurrent exchanger</a:t>
            </a:r>
            <a:endParaRPr b="1" sz="333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5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676400"/>
            <a:ext cx="8929688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330"/>
              <a:buFont typeface="Arial"/>
              <a:buNone/>
            </a:pPr>
            <a:r>
              <a:rPr b="1" lang="en-GB" sz="333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The Vasa Recta Countercurrent Exchanger</a:t>
            </a:r>
            <a:endParaRPr b="1" sz="333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26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462500"/>
            <a:ext cx="6209483" cy="491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810000"/>
                </a:solidFill>
              </a:rPr>
              <a:t>REGULATION OF ECF OSMOLARITY</a:t>
            </a:r>
            <a:endParaRPr b="1" sz="4800">
              <a:solidFill>
                <a:srgbClr val="81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Antidiuretic Hormone (ADH)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304800" y="126876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1" name="Google Shape;2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423613"/>
            <a:ext cx="7571185" cy="531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C00000"/>
                </a:solidFill>
              </a:rPr>
              <a:t>Osmotic </a:t>
            </a:r>
            <a:r>
              <a:rPr lang="en-GB">
                <a:solidFill>
                  <a:srgbClr val="810000"/>
                </a:solidFill>
              </a:rPr>
              <a:t>(most important)</a:t>
            </a:r>
            <a:endParaRPr/>
          </a:p>
          <a:p>
            <a:pPr indent="-182880" lvl="1" marL="4572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Osmolarity of ECF.</a:t>
            </a:r>
            <a:endParaRPr/>
          </a:p>
          <a:p>
            <a:pPr indent="-182880" lvl="1" marL="4572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1% change in osmolarity can alter ADH secretion significantly.</a:t>
            </a:r>
            <a:endParaRPr/>
          </a:p>
          <a:p>
            <a:pPr indent="-74929" lvl="1" marL="457200" rtl="0" algn="l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C00000"/>
                </a:solidFill>
              </a:rPr>
              <a:t>Hemodynamic</a:t>
            </a:r>
            <a:endParaRPr/>
          </a:p>
          <a:p>
            <a:pPr indent="-182880" lvl="1" marL="4572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Volume &amp; pressure in the vascular system.</a:t>
            </a:r>
            <a:endParaRPr/>
          </a:p>
          <a:p>
            <a:pPr indent="-182880" lvl="1" marL="4572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5-10% decrease in BP or BV is required before ADH secretion is stimulated. </a:t>
            </a:r>
            <a:endParaRPr/>
          </a:p>
          <a:p>
            <a:pPr indent="-74929" lvl="1" marL="457200" rtl="0" algn="l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Stimulants for ADH Secretion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29"/>
          <p:cNvCxnSpPr/>
          <p:nvPr/>
        </p:nvCxnSpPr>
        <p:spPr>
          <a:xfrm>
            <a:off x="304800" y="126876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Factors That Can Alter ADH Secretion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30"/>
          <p:cNvCxnSpPr/>
          <p:nvPr/>
        </p:nvCxnSpPr>
        <p:spPr>
          <a:xfrm>
            <a:off x="304800" y="126876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75" name="Google Shape;275;p30"/>
          <p:cNvGraphicFramePr/>
          <p:nvPr/>
        </p:nvGraphicFramePr>
        <p:xfrm>
          <a:off x="755576" y="1916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{3AA25016-B5CF-46CC-B372-80FF0925CF45}</a:tableStyleId>
              </a:tblPr>
              <a:tblGrid>
                <a:gridCol w="3816425"/>
                <a:gridCol w="3816425"/>
              </a:tblGrid>
              <a:tr h="55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Increase ADH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Decrease ADH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5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Nausea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ANP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Hypoxia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Angiotensin-II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373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Drugs;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Morphine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Nicotine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Drugs;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Alcohol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402982"/>
            <a:ext cx="7286774" cy="519437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ADH Mechanism of Action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1"/>
          <p:cNvCxnSpPr/>
          <p:nvPr/>
        </p:nvCxnSpPr>
        <p:spPr>
          <a:xfrm>
            <a:off x="304800" y="126876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457200" y="1524000"/>
            <a:ext cx="8229600" cy="514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87"/>
              <a:buNone/>
            </a:pPr>
            <a:r>
              <a:rPr lang="en-GB" sz="2220"/>
              <a:t>At the end of this session, students should be able to;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GB" sz="2220"/>
              <a:t>Identify and describe that the loop of Henle is referred to as countercurrent multiplier and the vasa recta as countercurrent  exchanger systems in concentrating and diluting urine.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182880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GB" sz="2220"/>
              <a:t>Explain what happens to osmolarity of tubular fluid in the various segments of the loop of Henle when concentrated urine is being produced.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182880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GB" sz="2220"/>
              <a:t>Explain the factors that determine the ability of loop of Henle to make a concentrated medullary gradient.</a:t>
            </a:r>
            <a:endParaRPr/>
          </a:p>
          <a:p>
            <a:pPr indent="-63055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182880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GB" sz="2220"/>
              <a:t>Differentiate between water diuresis and osmotic diuresis.</a:t>
            </a:r>
            <a:endParaRPr/>
          </a:p>
          <a:p>
            <a:pPr indent="-63055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182880" lvl="0" marL="1828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GB" sz="2220"/>
              <a:t>Appreciate clinical correlates of diabetes mellitus and diabetes insipidus.</a:t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</p:txBody>
      </p:sp>
      <p:sp>
        <p:nvSpPr>
          <p:cNvPr id="101" name="Google Shape;101;p14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1" i="0" sz="3600" u="none" cap="none" strike="noStrike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32"/>
          <p:cNvGrpSpPr/>
          <p:nvPr/>
        </p:nvGrpSpPr>
        <p:grpSpPr>
          <a:xfrm>
            <a:off x="2431326" y="3070430"/>
            <a:ext cx="4038600" cy="1066800"/>
            <a:chOff x="2286000" y="762000"/>
            <a:chExt cx="4038600" cy="1066800"/>
          </a:xfrm>
        </p:grpSpPr>
        <p:sp>
          <p:nvSpPr>
            <p:cNvPr id="288" name="Google Shape;288;p32"/>
            <p:cNvSpPr/>
            <p:nvPr/>
          </p:nvSpPr>
          <p:spPr>
            <a:xfrm>
              <a:off x="3657600" y="838200"/>
              <a:ext cx="1295400" cy="9906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AFB2B7"/>
                </a:gs>
                <a:gs pos="45000">
                  <a:srgbClr val="C0C3C6"/>
                </a:gs>
                <a:gs pos="100000">
                  <a:srgbClr val="DDDDE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286000" y="762000"/>
              <a:ext cx="4038600" cy="114300"/>
            </a:xfrm>
            <a:prstGeom prst="rect">
              <a:avLst/>
            </a:prstGeom>
            <a:gradFill>
              <a:gsLst>
                <a:gs pos="0">
                  <a:srgbClr val="AFB2B7"/>
                </a:gs>
                <a:gs pos="45000">
                  <a:srgbClr val="C0C3C6"/>
                </a:gs>
                <a:gs pos="100000">
                  <a:srgbClr val="DDDDE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32"/>
          <p:cNvSpPr txBox="1"/>
          <p:nvPr/>
        </p:nvSpPr>
        <p:spPr>
          <a:xfrm>
            <a:off x="3027499" y="3615498"/>
            <a:ext cx="28328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Osmolality=290 mosm/L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/>
          <p:nvPr/>
        </p:nvSpPr>
        <p:spPr>
          <a:xfrm rot="1113779">
            <a:off x="2424612" y="3078265"/>
            <a:ext cx="4038600" cy="114300"/>
          </a:xfrm>
          <a:prstGeom prst="rect">
            <a:avLst/>
          </a:prstGeom>
          <a:gradFill>
            <a:gsLst>
              <a:gs pos="0">
                <a:srgbClr val="D2A6A6"/>
              </a:gs>
              <a:gs pos="45000">
                <a:srgbClr val="E3B5B5"/>
              </a:gs>
              <a:gs pos="100000">
                <a:srgbClr val="EFD7D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6622326" y="3615498"/>
            <a:ext cx="1683474" cy="646331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↓↓ Osmolality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(over-drinking)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694559" y="2613230"/>
            <a:ext cx="1566454" cy="5847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↑↑ Osmolality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(Dehydration)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1274899" y="1981200"/>
            <a:ext cx="304800" cy="5334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70000"/>
              </a:gs>
              <a:gs pos="34000">
                <a:srgbClr val="B00000"/>
              </a:gs>
              <a:gs pos="70000">
                <a:srgbClr val="C40000"/>
              </a:gs>
              <a:gs pos="100000">
                <a:srgbClr val="AD00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381000" y="1066800"/>
            <a:ext cx="2113099" cy="83099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Shrinking of osmoreceptor cells in the hypothalamus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1351099" y="381000"/>
            <a:ext cx="1315901" cy="609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B70000"/>
              </a:gs>
              <a:gs pos="34000">
                <a:srgbClr val="B00000"/>
              </a:gs>
              <a:gs pos="70000">
                <a:srgbClr val="C40000"/>
              </a:gs>
              <a:gs pos="100000">
                <a:srgbClr val="AD00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2819400" y="448270"/>
            <a:ext cx="2113099" cy="92333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↑↑ Firing and send signals to posterior pituitary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 rot="5400000">
            <a:off x="7860763" y="850363"/>
            <a:ext cx="585273" cy="457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B70000"/>
              </a:gs>
              <a:gs pos="34000">
                <a:srgbClr val="B00000"/>
              </a:gs>
              <a:gs pos="70000">
                <a:srgbClr val="C40000"/>
              </a:gs>
              <a:gs pos="100000">
                <a:srgbClr val="AD00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6934200" y="1474357"/>
            <a:ext cx="2113099" cy="92333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↑↑ H2O reabsorption by kidney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 rot="10800000">
            <a:off x="7630251" y="2514600"/>
            <a:ext cx="675549" cy="762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B70000"/>
              </a:gs>
              <a:gs pos="34000">
                <a:srgbClr val="B00000"/>
              </a:gs>
              <a:gs pos="70000">
                <a:srgbClr val="C40000"/>
              </a:gs>
              <a:gs pos="100000">
                <a:srgbClr val="AD00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7315200" y="4343400"/>
            <a:ext cx="308337" cy="73957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24152"/>
              </a:gs>
              <a:gs pos="34000">
                <a:srgbClr val="334151"/>
              </a:gs>
              <a:gs pos="70000">
                <a:srgbClr val="394A5A"/>
              </a:gs>
              <a:gs pos="100000">
                <a:srgbClr val="414E5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6487251" y="5181600"/>
            <a:ext cx="2113099" cy="584775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Osmoreceptor cells in the hypothalamus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7696200" y="4713185"/>
            <a:ext cx="457200" cy="293585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264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 rot="10800000">
            <a:off x="5715000" y="5943600"/>
            <a:ext cx="1905000" cy="685800"/>
          </a:xfrm>
          <a:prstGeom prst="bentArrow">
            <a:avLst>
              <a:gd fmla="val 25000" name="adj1"/>
              <a:gd fmla="val 19624" name="adj2"/>
              <a:gd fmla="val 25000" name="adj3"/>
              <a:gd fmla="val 43750" name="adj4"/>
            </a:avLst>
          </a:prstGeom>
          <a:gradFill>
            <a:gsLst>
              <a:gs pos="0">
                <a:srgbClr val="324152"/>
              </a:gs>
              <a:gs pos="34000">
                <a:srgbClr val="334151"/>
              </a:gs>
              <a:gs pos="70000">
                <a:srgbClr val="394A5A"/>
              </a:gs>
              <a:gs pos="100000">
                <a:srgbClr val="414E5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3525701" y="5867400"/>
            <a:ext cx="2113099" cy="923330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↓↓ ADH secretion by posterior pituitary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/>
          <p:nvPr/>
        </p:nvSpPr>
        <p:spPr>
          <a:xfrm rot="-5400000">
            <a:off x="1755799" y="5108599"/>
            <a:ext cx="801469" cy="2240132"/>
          </a:xfrm>
          <a:prstGeom prst="bentArrow">
            <a:avLst>
              <a:gd fmla="val 25000" name="adj1"/>
              <a:gd fmla="val 19624" name="adj2"/>
              <a:gd fmla="val 25000" name="adj3"/>
              <a:gd fmla="val 51111" name="adj4"/>
            </a:avLst>
          </a:prstGeom>
          <a:gradFill>
            <a:gsLst>
              <a:gs pos="0">
                <a:srgbClr val="324152"/>
              </a:gs>
              <a:gs pos="34000">
                <a:srgbClr val="334151"/>
              </a:gs>
              <a:gs pos="70000">
                <a:srgbClr val="394A5A"/>
              </a:gs>
              <a:gs pos="100000">
                <a:srgbClr val="414E5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304707" y="4843845"/>
            <a:ext cx="2113099" cy="923330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↓↓ H2O reabsorption by kidney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1066800" y="3505200"/>
            <a:ext cx="942249" cy="1219200"/>
          </a:xfrm>
          <a:prstGeom prst="bentArrow">
            <a:avLst>
              <a:gd fmla="val 25000" name="adj1"/>
              <a:gd fmla="val 19624" name="adj2"/>
              <a:gd fmla="val 25000" name="adj3"/>
              <a:gd fmla="val 51111" name="adj4"/>
            </a:avLst>
          </a:prstGeom>
          <a:gradFill>
            <a:gsLst>
              <a:gs pos="0">
                <a:srgbClr val="324152"/>
              </a:gs>
              <a:gs pos="34000">
                <a:srgbClr val="334151"/>
              </a:gs>
              <a:gs pos="70000">
                <a:srgbClr val="394A5A"/>
              </a:gs>
              <a:gs pos="100000">
                <a:srgbClr val="414E5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 txBox="1"/>
          <p:nvPr/>
        </p:nvSpPr>
        <p:spPr>
          <a:xfrm>
            <a:off x="2063518" y="3429000"/>
            <a:ext cx="984482" cy="646331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Diluted urine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76200" y="0"/>
            <a:ext cx="1766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Water Balance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/>
          <p:nvPr/>
        </p:nvSpPr>
        <p:spPr>
          <a:xfrm rot="5400000">
            <a:off x="5201141" y="525400"/>
            <a:ext cx="353456" cy="674257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70000"/>
              </a:gs>
              <a:gs pos="34000">
                <a:srgbClr val="B00000"/>
              </a:gs>
              <a:gs pos="70000">
                <a:srgbClr val="C40000"/>
              </a:gs>
              <a:gs pos="100000">
                <a:srgbClr val="AD00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5735501" y="572869"/>
            <a:ext cx="2113099" cy="646331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Release ADH from Post. Pituitary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6635403" y="2819400"/>
            <a:ext cx="978025" cy="5847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retention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/>
        </p:nvSpPr>
        <p:spPr>
          <a:xfrm>
            <a:off x="457200" y="404664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Feedback Mechanisms Involved in Regulation of Water Balance </a:t>
            </a:r>
            <a:endParaRPr b="1" sz="28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33"/>
          <p:cNvCxnSpPr/>
          <p:nvPr/>
        </p:nvCxnSpPr>
        <p:spPr>
          <a:xfrm>
            <a:off x="304800" y="1340768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0" name="Google Shape;3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584" y="1431032"/>
            <a:ext cx="5571728" cy="531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/>
        </p:nvSpPr>
        <p:spPr>
          <a:xfrm>
            <a:off x="457200" y="620688"/>
            <a:ext cx="8229600" cy="77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Control of ADH Secretion &amp; Thirst</a:t>
            </a:r>
            <a:endParaRPr b="1" sz="32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34"/>
          <p:cNvCxnSpPr/>
          <p:nvPr/>
        </p:nvCxnSpPr>
        <p:spPr>
          <a:xfrm>
            <a:off x="304800" y="1340768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7" name="Google Shape;3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0209" y="1412776"/>
            <a:ext cx="4622914" cy="288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3595" y="4293096"/>
            <a:ext cx="5006677" cy="225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5"/>
          <p:cNvGrpSpPr/>
          <p:nvPr/>
        </p:nvGrpSpPr>
        <p:grpSpPr>
          <a:xfrm>
            <a:off x="457200" y="1456184"/>
            <a:ext cx="8229599" cy="3827422"/>
            <a:chOff x="0" y="0"/>
            <a:chExt cx="8229599" cy="3827422"/>
          </a:xfrm>
        </p:grpSpPr>
        <p:sp>
          <p:nvSpPr>
            <p:cNvPr id="334" name="Google Shape;334;p35"/>
            <p:cNvSpPr/>
            <p:nvPr/>
          </p:nvSpPr>
          <p:spPr>
            <a:xfrm>
              <a:off x="1982675" y="0"/>
              <a:ext cx="4978494" cy="78156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70000"/>
                </a:gs>
                <a:gs pos="34000">
                  <a:srgbClr val="B00000"/>
                </a:gs>
                <a:gs pos="70000">
                  <a:srgbClr val="C40000"/>
                </a:gs>
                <a:gs pos="100000">
                  <a:srgbClr val="AD0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 txBox="1"/>
            <p:nvPr/>
          </p:nvSpPr>
          <p:spPr>
            <a:xfrm>
              <a:off x="2005566" y="22891"/>
              <a:ext cx="4932712" cy="73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Abnormalities in ADH secretion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847219" y="781564"/>
              <a:ext cx="2624703" cy="33443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6425">
              <a:solidFill>
                <a:srgbClr val="AC956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35"/>
            <p:cNvSpPr/>
            <p:nvPr/>
          </p:nvSpPr>
          <p:spPr>
            <a:xfrm>
              <a:off x="0" y="1116003"/>
              <a:ext cx="3694439" cy="112240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0824B"/>
                </a:gs>
                <a:gs pos="34000">
                  <a:srgbClr val="9D814E"/>
                </a:gs>
                <a:gs pos="70000">
                  <a:srgbClr val="AF9258"/>
                </a:gs>
                <a:gs pos="100000">
                  <a:srgbClr val="AC956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32874" y="1148877"/>
              <a:ext cx="3628691" cy="1056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ADH effect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1" lang="en-GB" sz="2200">
                  <a:solidFill>
                    <a:srgbClr val="560A00"/>
                  </a:solidFill>
                  <a:latin typeface="Arial"/>
                  <a:ea typeface="Arial"/>
                  <a:cs typeface="Arial"/>
                  <a:sym typeface="Arial"/>
                </a:rPr>
                <a:t>Diabetes insipidus</a:t>
              </a: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1149143" y="2238413"/>
              <a:ext cx="698075" cy="6669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6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35"/>
            <p:cNvSpPr/>
            <p:nvPr/>
          </p:nvSpPr>
          <p:spPr>
            <a:xfrm>
              <a:off x="0" y="2905378"/>
              <a:ext cx="2298287" cy="92204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37397"/>
                </a:gs>
                <a:gs pos="34000">
                  <a:srgbClr val="647496"/>
                </a:gs>
                <a:gs pos="70000">
                  <a:srgbClr val="7283A8"/>
                </a:gs>
                <a:gs pos="100000">
                  <a:schemeClr val="accent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27006" y="2932384"/>
              <a:ext cx="2244275" cy="86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Central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1847219" y="2238413"/>
              <a:ext cx="1753242" cy="666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6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35"/>
            <p:cNvSpPr/>
            <p:nvPr/>
          </p:nvSpPr>
          <p:spPr>
            <a:xfrm>
              <a:off x="2349679" y="2905378"/>
              <a:ext cx="2501567" cy="76042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37397"/>
                </a:gs>
                <a:gs pos="34000">
                  <a:srgbClr val="647496"/>
                </a:gs>
                <a:gs pos="70000">
                  <a:srgbClr val="7283A8"/>
                </a:gs>
                <a:gs pos="100000">
                  <a:schemeClr val="accent4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 txBox="1"/>
            <p:nvPr/>
          </p:nvSpPr>
          <p:spPr>
            <a:xfrm>
              <a:off x="2371951" y="2927650"/>
              <a:ext cx="2457023" cy="715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Nephrogenic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4471922" y="781564"/>
              <a:ext cx="2009200" cy="3344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6425">
              <a:solidFill>
                <a:srgbClr val="AC956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35"/>
            <p:cNvSpPr/>
            <p:nvPr/>
          </p:nvSpPr>
          <p:spPr>
            <a:xfrm>
              <a:off x="4732645" y="1116003"/>
              <a:ext cx="3496954" cy="103369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0824B"/>
                </a:gs>
                <a:gs pos="34000">
                  <a:srgbClr val="9D814E"/>
                </a:gs>
                <a:gs pos="70000">
                  <a:srgbClr val="AF9258"/>
                </a:gs>
                <a:gs pos="100000">
                  <a:srgbClr val="AC956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4762921" y="1146279"/>
              <a:ext cx="3436402" cy="973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Excessive ADH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1" lang="en-GB" sz="2200">
                  <a:solidFill>
                    <a:srgbClr val="560A00"/>
                  </a:solidFill>
                  <a:latin typeface="Arial"/>
                  <a:ea typeface="Arial"/>
                  <a:cs typeface="Arial"/>
                  <a:sym typeface="Arial"/>
                </a:rPr>
                <a:t>SIADH</a:t>
              </a:r>
              <a:r>
                <a:rPr lang="en-GB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35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Abnormalities in ADH Secretion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35"/>
          <p:cNvCxnSpPr/>
          <p:nvPr/>
        </p:nvCxnSpPr>
        <p:spPr>
          <a:xfrm>
            <a:off x="304800" y="126876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35"/>
          <p:cNvSpPr txBox="1"/>
          <p:nvPr/>
        </p:nvSpPr>
        <p:spPr>
          <a:xfrm>
            <a:off x="323528" y="5157192"/>
            <a:ext cx="2016224" cy="1200329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↓↓ ADH from posterior pituitary.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Polyuria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Polydipsia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5652120" y="3861048"/>
            <a:ext cx="2232248" cy="1200329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ADH levels.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retention.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ECF hypo-osmotic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Urine hyperosmotic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3131840" y="5013176"/>
            <a:ext cx="2160240" cy="1754326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Mutations in V2 receptors or AQP2.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respond to ADH.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Polyuria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Polydipsia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" name="Google Shape;357;p36"/>
          <p:cNvGraphicFramePr/>
          <p:nvPr/>
        </p:nvGraphicFramePr>
        <p:xfrm>
          <a:off x="762000" y="12759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{3AA25016-B5CF-46CC-B372-80FF0925CF45}</a:tableStyleId>
              </a:tblPr>
              <a:tblGrid>
                <a:gridCol w="3810000"/>
                <a:gridCol w="3810000"/>
              </a:tblGrid>
              <a:tr h="484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Water</a:t>
                      </a:r>
                      <a:r>
                        <a:rPr lang="en-GB" sz="2400"/>
                        <a:t> diuresis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Osmotic diuresis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78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Increased urine flow rate (No</a:t>
                      </a:r>
                      <a:r>
                        <a:rPr lang="en-GB" sz="1800"/>
                        <a:t> change in urine excretion of solutes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Increase</a:t>
                      </a:r>
                      <a:r>
                        <a:rPr lang="en-GB" sz="1800"/>
                        <a:t> urine flow rate as well as the excretion of solutes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13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Causes: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Excess ingestion</a:t>
                      </a:r>
                      <a:r>
                        <a:rPr lang="en-GB" sz="1800"/>
                        <a:t> of water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Lack of ADH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Defect in ADH receptors in Distal segment of nephron (nephrogenic Diabetes Insipidus)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Causes: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Increase plasma glucose level (DM)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Increase level of poorly reabsorbed</a:t>
                      </a:r>
                      <a:r>
                        <a:rPr lang="en-GB" sz="1800"/>
                        <a:t> solutes/ anions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GB" sz="1800"/>
                        <a:t>Diuretic drugs (Lasix)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02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Diuresis is mainly due to decrease in water reabsorption in distal segment of nephron. No</a:t>
                      </a:r>
                      <a:r>
                        <a:rPr lang="en-GB" sz="1800"/>
                        <a:t> change to the water reabsorbed proximally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Diuresis</a:t>
                      </a:r>
                      <a:r>
                        <a:rPr lang="en-GB" sz="1800"/>
                        <a:t> is mainly due to decrease reabsorption of solute in PCT or LOH. Decrease solute reabsorption results in decrease in water reabsorption proximally as well as distally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58" name="Google Shape;358;p3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1"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6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Water Diuresis vs Osmotic Diuresis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36"/>
          <p:cNvCxnSpPr/>
          <p:nvPr/>
        </p:nvCxnSpPr>
        <p:spPr>
          <a:xfrm>
            <a:off x="304800" y="1196752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" name="Google Shape;365;p37"/>
          <p:cNvGraphicFramePr/>
          <p:nvPr/>
        </p:nvGraphicFramePr>
        <p:xfrm>
          <a:off x="685800" y="12450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{3AA25016-B5CF-46CC-B372-80FF0925CF45}</a:tableStyleId>
              </a:tblPr>
              <a:tblGrid>
                <a:gridCol w="3886200"/>
                <a:gridCol w="3886200"/>
              </a:tblGrid>
              <a:tr h="382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Water</a:t>
                      </a:r>
                      <a:r>
                        <a:rPr lang="en-GB" sz="2400"/>
                        <a:t> diuresis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Osmotic diuresis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24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Increase urine volume results from increased excretion of pure water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Increase urine volume results from increased excretion of osmotically active solutes which pulls</a:t>
                      </a:r>
                      <a:r>
                        <a:rPr lang="en-GB" sz="1800"/>
                        <a:t> water with it.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6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Urine osmolality falls</a:t>
                      </a:r>
                      <a:r>
                        <a:rPr lang="en-GB" sz="1800"/>
                        <a:t> far below plasma osmolality.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Urine osmolality falls but remains above plasma</a:t>
                      </a:r>
                      <a:r>
                        <a:rPr lang="en-GB" sz="1800"/>
                        <a:t> osmolality.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528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Only about 15% filtered load of water reaching distal segments may remain unabsorbed and excreted in urine (maximum</a:t>
                      </a:r>
                      <a:r>
                        <a:rPr lang="en-GB" sz="1800"/>
                        <a:t> urine volume 20 ml/min)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Due to decreased</a:t>
                      </a:r>
                      <a:r>
                        <a:rPr lang="en-GB" sz="1800"/>
                        <a:t> water reabsorption in all segments of nephron, a much greater fraction of filtered water may be excreted volume more than 20 ml/min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528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ADH administration will stop diuresis if it is due to lack of ADH. ADH administration will not be effective in Nephrogenic Diabetes Insipidus.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ADH administration will not stop</a:t>
                      </a:r>
                      <a:r>
                        <a:rPr lang="en-GB" sz="1800"/>
                        <a:t> diuresis.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66" name="Google Shape;366;p3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1"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7"/>
          <p:cNvSpPr txBox="1"/>
          <p:nvPr/>
        </p:nvSpPr>
        <p:spPr>
          <a:xfrm>
            <a:off x="457200" y="533400"/>
            <a:ext cx="8229600" cy="7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Water Diuresis vs Osmotic Diuresis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37"/>
          <p:cNvCxnSpPr/>
          <p:nvPr/>
        </p:nvCxnSpPr>
        <p:spPr>
          <a:xfrm>
            <a:off x="304800" y="1196752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5400"/>
              <a:buFont typeface="Arial"/>
              <a:buNone/>
            </a:pPr>
            <a:r>
              <a:rPr b="1" lang="en-GB">
                <a:solidFill>
                  <a:srgbClr val="810000"/>
                </a:solidFill>
              </a:rPr>
              <a:t>THANK YOU</a:t>
            </a:r>
            <a:endParaRPr b="1">
              <a:solidFill>
                <a:srgbClr val="81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ECF Osmolarity</a:t>
            </a:r>
            <a:endParaRPr b="1" i="0" sz="3600" u="none" cap="none" strike="noStrike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Maintaining a constant concentration of solutes &amp; electrolytes in the ECF is important for normal cellular function.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The concentration of solutes in the ECF = </a:t>
            </a:r>
            <a:r>
              <a:rPr b="1" i="1" lang="en-GB">
                <a:solidFill>
                  <a:srgbClr val="FF0000"/>
                </a:solidFill>
              </a:rPr>
              <a:t>osmolarity.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Normal ECF osmolarity ≈ </a:t>
            </a:r>
            <a:r>
              <a:rPr b="1" i="1" lang="en-GB">
                <a:solidFill>
                  <a:srgbClr val="006600"/>
                </a:solidFill>
              </a:rPr>
              <a:t>300 mOsm/L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FF0000"/>
                </a:solidFill>
              </a:rPr>
              <a:t>What determines the osmolarity of ECF?</a:t>
            </a:r>
            <a:endParaRPr/>
          </a:p>
          <a:p>
            <a:pPr indent="-74929" lvl="1" marL="457200" rtl="0" algn="l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3040844" y="5486400"/>
            <a:ext cx="2082621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 solute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 of ECF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3040844" y="5943600"/>
            <a:ext cx="208262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/>
        </p:nvSpPr>
        <p:spPr>
          <a:xfrm>
            <a:off x="1447800" y="5802868"/>
            <a:ext cx="15888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Osmolarity =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5123465" y="6172200"/>
            <a:ext cx="1124935" cy="0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114" name="Google Shape;114;p15"/>
          <p:cNvSpPr txBox="1"/>
          <p:nvPr/>
        </p:nvSpPr>
        <p:spPr>
          <a:xfrm>
            <a:off x="6335903" y="5943600"/>
            <a:ext cx="817275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Water Balance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6"/>
          <p:cNvSpPr txBox="1"/>
          <p:nvPr/>
        </p:nvSpPr>
        <p:spPr>
          <a:xfrm>
            <a:off x="457200" y="1371600"/>
            <a:ext cx="22493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Simplified version!</a:t>
            </a:r>
            <a:endParaRPr b="1" i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857637"/>
            <a:ext cx="2277363" cy="370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1676400" y="3048000"/>
            <a:ext cx="1371600" cy="8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B4CE"/>
          </a:soli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5791200" y="3048000"/>
            <a:ext cx="1371600" cy="8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0B4CE"/>
          </a:soli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362200"/>
            <a:ext cx="134276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2362200"/>
            <a:ext cx="1407883" cy="223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6"/>
          <p:cNvCxnSpPr/>
          <p:nvPr/>
        </p:nvCxnSpPr>
        <p:spPr>
          <a:xfrm>
            <a:off x="8458200" y="4752975"/>
            <a:ext cx="0" cy="504825"/>
          </a:xfrm>
          <a:prstGeom prst="straightConnector1">
            <a:avLst/>
          </a:prstGeom>
          <a:noFill/>
          <a:ln cap="flat" cmpd="sng" w="38100">
            <a:solidFill>
              <a:srgbClr val="D6A300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128" name="Google Shape;128;p16"/>
          <p:cNvSpPr txBox="1"/>
          <p:nvPr/>
        </p:nvSpPr>
        <p:spPr>
          <a:xfrm>
            <a:off x="8077200" y="5421868"/>
            <a:ext cx="774571" cy="369332"/>
          </a:xfrm>
          <a:prstGeom prst="rect">
            <a:avLst/>
          </a:prstGeom>
          <a:noFill/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-01MassBalnceOpenSys_L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13520"/>
            <a:ext cx="6324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639710" y="4623990"/>
            <a:ext cx="27892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 intake: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Fluids ingested (2100 ml).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metabolism (200ml)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>
            <a:off x="2087510" y="5621932"/>
            <a:ext cx="1295400" cy="1588"/>
          </a:xfrm>
          <a:prstGeom prst="straightConnector1">
            <a:avLst/>
          </a:prstGeom>
          <a:noFill/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7"/>
          <p:cNvSpPr txBox="1"/>
          <p:nvPr/>
        </p:nvSpPr>
        <p:spPr>
          <a:xfrm>
            <a:off x="1096910" y="5711388"/>
            <a:ext cx="22774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intake = 2300 ml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400800" y="4251920"/>
            <a:ext cx="259558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Daily loss: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Insensible loss (700 ml).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Sweat (100 ml).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Feces (100 ml).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Urine (1400 ml).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7091382" y="5729248"/>
            <a:ext cx="1295400" cy="1588"/>
          </a:xfrm>
          <a:prstGeom prst="straightConnector1">
            <a:avLst/>
          </a:prstGeom>
          <a:noFill/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7"/>
          <p:cNvSpPr txBox="1"/>
          <p:nvPr/>
        </p:nvSpPr>
        <p:spPr>
          <a:xfrm>
            <a:off x="6488364" y="5817116"/>
            <a:ext cx="2050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loss = 2300 ml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4825136" y="1486525"/>
            <a:ext cx="3275256" cy="646331"/>
          </a:xfrm>
          <a:prstGeom prst="rect">
            <a:avLst/>
          </a:prstGeom>
          <a:gradFill>
            <a:gsLst>
              <a:gs pos="0">
                <a:srgbClr val="D2A6A6"/>
              </a:gs>
              <a:gs pos="45000">
                <a:srgbClr val="E3B5B5"/>
              </a:gs>
              <a:gs pos="100000">
                <a:srgbClr val="EFD7D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Input = output</a:t>
            </a:r>
            <a:endParaRPr b="1" i="1" sz="36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18864" y="229284"/>
            <a:ext cx="8229600" cy="967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b="1" lang="en-GB" sz="3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Water Balance</a:t>
            </a:r>
            <a:endParaRPr b="1" sz="36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42" name="Google Shape;142;p17"/>
          <p:cNvCxnSpPr/>
          <p:nvPr/>
        </p:nvCxnSpPr>
        <p:spPr>
          <a:xfrm>
            <a:off x="395536" y="1124744"/>
            <a:ext cx="8280920" cy="0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Regulation of H</a:t>
            </a:r>
            <a:r>
              <a:rPr b="1" lang="en-GB" sz="28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O by the Kidney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8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575171" y="2286000"/>
            <a:ext cx="13716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629" y="2302101"/>
            <a:ext cx="1407883" cy="223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8"/>
          <p:cNvCxnSpPr/>
          <p:nvPr/>
        </p:nvCxnSpPr>
        <p:spPr>
          <a:xfrm>
            <a:off x="4724400" y="1981200"/>
            <a:ext cx="0" cy="3124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2" name="Google Shape;152;p18"/>
          <p:cNvSpPr txBox="1"/>
          <p:nvPr/>
        </p:nvSpPr>
        <p:spPr>
          <a:xfrm>
            <a:off x="2133600" y="5498068"/>
            <a:ext cx="2412288" cy="646331"/>
          </a:xfrm>
          <a:prstGeom prst="rect">
            <a:avLst/>
          </a:prstGeom>
          <a:noFill/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volume of diluted urine </a:t>
            </a:r>
            <a:endParaRPr/>
          </a:p>
        </p:txBody>
      </p:sp>
      <p:cxnSp>
        <p:nvCxnSpPr>
          <p:cNvPr id="153" name="Google Shape;153;p18"/>
          <p:cNvCxnSpPr/>
          <p:nvPr/>
        </p:nvCxnSpPr>
        <p:spPr>
          <a:xfrm>
            <a:off x="5867400" y="4676775"/>
            <a:ext cx="0" cy="733425"/>
          </a:xfrm>
          <a:prstGeom prst="straightConnector1">
            <a:avLst/>
          </a:prstGeom>
          <a:noFill/>
          <a:ln cap="flat" cmpd="sng" w="38100">
            <a:solidFill>
              <a:srgbClr val="D6A300"/>
            </a:solidFill>
            <a:prstDash val="dot"/>
            <a:round/>
            <a:headEnd len="sm" w="sm" type="none"/>
            <a:tailEnd len="lg" w="lg" type="stealth"/>
          </a:ln>
        </p:spPr>
      </p:cxnSp>
      <p:sp>
        <p:nvSpPr>
          <p:cNvPr id="154" name="Google Shape;154;p18"/>
          <p:cNvSpPr txBox="1"/>
          <p:nvPr/>
        </p:nvSpPr>
        <p:spPr>
          <a:xfrm>
            <a:off x="1852642" y="1611868"/>
            <a:ext cx="2262158" cy="369332"/>
          </a:xfrm>
          <a:prstGeom prst="rect">
            <a:avLst/>
          </a:prstGeom>
          <a:gradFill>
            <a:gsLst>
              <a:gs pos="0">
                <a:srgbClr val="8CDBF3"/>
              </a:gs>
              <a:gs pos="50000">
                <a:srgbClr val="B9E6F6"/>
              </a:gs>
              <a:gs pos="100000">
                <a:srgbClr val="DDF2FA"/>
              </a:gs>
            </a:gsLst>
            <a:lin ang="16200000" scaled="0"/>
          </a:gra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Body water excess</a:t>
            </a:r>
            <a:endParaRPr b="1"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142810" y="1600200"/>
            <a:ext cx="2172390" cy="369332"/>
          </a:xfrm>
          <a:prstGeom prst="rect">
            <a:avLst/>
          </a:prstGeom>
          <a:gradFill>
            <a:gsLst>
              <a:gs pos="0">
                <a:srgbClr val="8CDBF3"/>
              </a:gs>
              <a:gs pos="50000">
                <a:srgbClr val="B9E6F6"/>
              </a:gs>
              <a:gs pos="100000">
                <a:srgbClr val="DDF2FA"/>
              </a:gs>
            </a:gsLst>
            <a:lin ang="16200000" scaled="0"/>
          </a:gra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Body water deficit</a:t>
            </a:r>
            <a:endParaRPr b="1"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3135088" y="4665107"/>
            <a:ext cx="370112" cy="745093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ACC86"/>
              </a:gs>
              <a:gs pos="50000">
                <a:srgbClr val="FADEB6"/>
              </a:gs>
              <a:gs pos="100000">
                <a:srgbClr val="FCEDDC"/>
              </a:gs>
            </a:gsLst>
            <a:lin ang="5400000" scaled="0"/>
          </a:gradFill>
          <a:ln cap="flat" cmpd="sng" w="264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4724400" y="5486400"/>
            <a:ext cx="2412288" cy="646331"/>
          </a:xfrm>
          <a:prstGeom prst="rect">
            <a:avLst/>
          </a:prstGeom>
          <a:noFill/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volume of concentrated urine 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657600" y="6324600"/>
            <a:ext cx="2005677" cy="369332"/>
          </a:xfrm>
          <a:prstGeom prst="rect">
            <a:avLst/>
          </a:prstGeom>
          <a:gradFill>
            <a:gsLst>
              <a:gs pos="0">
                <a:srgbClr val="FACC86"/>
              </a:gs>
              <a:gs pos="50000">
                <a:srgbClr val="FADEB6"/>
              </a:gs>
              <a:gs pos="100000">
                <a:srgbClr val="FCEDDC"/>
              </a:gs>
            </a:gsLst>
            <a:lin ang="2700000" scaled="0"/>
          </a:gradFill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Urine osmolarity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8"/>
          <p:cNvCxnSpPr/>
          <p:nvPr/>
        </p:nvCxnSpPr>
        <p:spPr>
          <a:xfrm>
            <a:off x="5715000" y="6509266"/>
            <a:ext cx="1752600" cy="0"/>
          </a:xfrm>
          <a:prstGeom prst="straightConnector1">
            <a:avLst/>
          </a:prstGeom>
          <a:noFill/>
          <a:ln cap="flat" cmpd="sng" w="38100">
            <a:solidFill>
              <a:srgbClr val="D6A300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160" name="Google Shape;160;p18"/>
          <p:cNvCxnSpPr/>
          <p:nvPr/>
        </p:nvCxnSpPr>
        <p:spPr>
          <a:xfrm rot="10800000">
            <a:off x="1752600" y="6553200"/>
            <a:ext cx="1752600" cy="0"/>
          </a:xfrm>
          <a:prstGeom prst="straightConnector1">
            <a:avLst/>
          </a:prstGeom>
          <a:noFill/>
          <a:ln cap="flat" cmpd="sng" w="38100">
            <a:solidFill>
              <a:srgbClr val="D6A300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161" name="Google Shape;161;p18"/>
          <p:cNvSpPr txBox="1"/>
          <p:nvPr/>
        </p:nvSpPr>
        <p:spPr>
          <a:xfrm>
            <a:off x="7543800" y="6324600"/>
            <a:ext cx="1519968" cy="338554"/>
          </a:xfrm>
          <a:prstGeom prst="rect">
            <a:avLst/>
          </a:prstGeom>
          <a:gradFill>
            <a:gsLst>
              <a:gs pos="0">
                <a:srgbClr val="FACC86"/>
              </a:gs>
              <a:gs pos="50000">
                <a:srgbClr val="FADEB6"/>
              </a:gs>
              <a:gs pos="100000">
                <a:srgbClr val="FCEDDC"/>
              </a:gs>
            </a:gsLst>
            <a:lin ang="2700000" scaled="0"/>
          </a:gradFill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1200 mOsm/L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460259" y="6367046"/>
            <a:ext cx="1292341" cy="338554"/>
          </a:xfrm>
          <a:prstGeom prst="rect">
            <a:avLst/>
          </a:prstGeom>
          <a:gradFill>
            <a:gsLst>
              <a:gs pos="0">
                <a:srgbClr val="FACC86"/>
              </a:gs>
              <a:gs pos="50000">
                <a:srgbClr val="FADEB6"/>
              </a:gs>
              <a:gs pos="100000">
                <a:srgbClr val="FCEDDC"/>
              </a:gs>
            </a:gsLst>
            <a:lin ang="2700000" scaled="0"/>
          </a:gradFill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mOsm/L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-GB" sz="28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O Handling by the Kidney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9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676400"/>
            <a:ext cx="5867400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9"/>
          <p:cNvCxnSpPr/>
          <p:nvPr/>
        </p:nvCxnSpPr>
        <p:spPr>
          <a:xfrm>
            <a:off x="5410200" y="1455057"/>
            <a:ext cx="0" cy="4564743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1" name="Google Shape;171;p19"/>
          <p:cNvCxnSpPr/>
          <p:nvPr/>
        </p:nvCxnSpPr>
        <p:spPr>
          <a:xfrm rot="10800000">
            <a:off x="990600" y="4114800"/>
            <a:ext cx="75438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19"/>
          <p:cNvSpPr txBox="1"/>
          <p:nvPr/>
        </p:nvSpPr>
        <p:spPr>
          <a:xfrm rot="-5400000">
            <a:off x="7968116" y="2862716"/>
            <a:ext cx="915635" cy="369332"/>
          </a:xfrm>
          <a:prstGeom prst="rect">
            <a:avLst/>
          </a:prstGeom>
          <a:gradFill>
            <a:gsLst>
              <a:gs pos="0">
                <a:srgbClr val="D2A6A6"/>
              </a:gs>
              <a:gs pos="45000">
                <a:srgbClr val="E3B5B5"/>
              </a:gs>
              <a:gs pos="100000">
                <a:srgbClr val="EFD7D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 rot="-5400000">
            <a:off x="7892328" y="5313195"/>
            <a:ext cx="1043876" cy="369332"/>
          </a:xfrm>
          <a:prstGeom prst="rect">
            <a:avLst/>
          </a:prstGeom>
          <a:gradFill>
            <a:gsLst>
              <a:gs pos="0">
                <a:srgbClr val="D2A6A6"/>
              </a:gs>
              <a:gs pos="45000">
                <a:srgbClr val="E3B5B5"/>
              </a:gs>
              <a:gs pos="100000">
                <a:srgbClr val="EFD7D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392269" y="1600200"/>
            <a:ext cx="646331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3581400" y="1981200"/>
            <a:ext cx="304800" cy="3810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6200000" scaled="0"/>
          </a:gra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163669" y="4419600"/>
            <a:ext cx="646331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 rot="-5400000">
            <a:off x="3924300" y="4457701"/>
            <a:ext cx="304800" cy="3810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6200000" scaled="0"/>
          </a:gra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 flipH="1" rot="5400000">
            <a:off x="4953000" y="3886201"/>
            <a:ext cx="304800" cy="4572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6200000" scaled="0"/>
          </a:gra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724400" y="3886200"/>
            <a:ext cx="533400" cy="457200"/>
          </a:xfrm>
          <a:prstGeom prst="noSmoking">
            <a:avLst>
              <a:gd fmla="val 15458" name="adj"/>
            </a:avLst>
          </a:prstGeom>
          <a:solidFill>
            <a:srgbClr val="FF0000"/>
          </a:solidFill>
          <a:ln cap="flat" cmpd="sng" w="264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 rot="5400000">
            <a:off x="5829609" y="1410009"/>
            <a:ext cx="381000" cy="1066182"/>
          </a:xfrm>
          <a:prstGeom prst="leftBrace">
            <a:avLst>
              <a:gd fmla="val 46428" name="adj1"/>
              <a:gd fmla="val 50000" name="adj2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475491" y="1295400"/>
            <a:ext cx="1915909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ADH-dependent</a:t>
            </a:r>
            <a:endParaRPr b="1"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/>
          <p:nvPr/>
        </p:nvSpPr>
        <p:spPr>
          <a:xfrm flipH="1" rot="5400000">
            <a:off x="6324600" y="2971801"/>
            <a:ext cx="304800" cy="4572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6200000" scaled="0"/>
          </a:gradFill>
          <a:ln cap="flat" cmpd="sng" w="264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ages.all-free-download.com/images/graphicthumb/tick_ok_sign_4190.jpg" id="183" name="Google Shape;183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895600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6172200" y="3581400"/>
            <a:ext cx="533400" cy="457200"/>
          </a:xfrm>
          <a:prstGeom prst="noSmoking">
            <a:avLst>
              <a:gd fmla="val 15458" name="adj"/>
            </a:avLst>
          </a:prstGeom>
          <a:solidFill>
            <a:srgbClr val="FF0000"/>
          </a:solidFill>
          <a:ln cap="flat" cmpd="sng" w="264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7354669" y="2983468"/>
            <a:ext cx="684803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ADH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1.gstatic.com/images?q=tbn:ANd9GcS5YXBlXZ1vojsAHRTpeldGyolR26xY5sFn7egJUHDRMMLYvRbI" id="186" name="Google Shape;186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8000" y="3581400"/>
            <a:ext cx="506934" cy="4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6781800" y="3669268"/>
            <a:ext cx="684803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ADH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76200" y="6096000"/>
            <a:ext cx="5724644" cy="369332"/>
          </a:xfrm>
          <a:prstGeom prst="rect">
            <a:avLst/>
          </a:prstGeom>
          <a:noFill/>
          <a:ln cap="flat" cmpd="sng" w="9525">
            <a:solidFill>
              <a:srgbClr val="D6A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What happens to the osmolarity of tubular filtrate?</a:t>
            </a:r>
            <a:endParaRPr b="1" i="1" sz="18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2590800" y="2664023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3810000" y="2281787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438400" y="4419600"/>
            <a:ext cx="5822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 rot="-5400000">
            <a:off x="7707171" y="5268770"/>
            <a:ext cx="235192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 is hypertonic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4403055" y="5334000"/>
            <a:ext cx="39754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4936455" y="2362200"/>
            <a:ext cx="32134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3094969" y="2895600"/>
            <a:ext cx="10198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Isosmotic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886200" y="5635823"/>
            <a:ext cx="13580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hyperosmotic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185300" y="1902023"/>
            <a:ext cx="13773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Hypo-osmotic</a:t>
            </a:r>
            <a:endParaRPr b="1" sz="14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The minimal volume of urine that must be excreted to rid the body of waste products of metabolism.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A 70-Kg human needs to excrete 600 mOsm of solutes per day.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002060"/>
                </a:solidFill>
              </a:rPr>
              <a:t>What is the obligatory urine volume?</a:t>
            </a:r>
            <a:endParaRPr b="1" i="1">
              <a:solidFill>
                <a:srgbClr val="002060"/>
              </a:solidFill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Obligatory urine volume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20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20"/>
          <p:cNvSpPr txBox="1"/>
          <p:nvPr/>
        </p:nvSpPr>
        <p:spPr>
          <a:xfrm>
            <a:off x="3011015" y="4811683"/>
            <a:ext cx="16850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 mOsm/d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1200 mOsm/L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2812244" y="5268883"/>
            <a:ext cx="208262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20"/>
          <p:cNvSpPr txBox="1"/>
          <p:nvPr/>
        </p:nvSpPr>
        <p:spPr>
          <a:xfrm>
            <a:off x="5029200" y="5063034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0.5 L/day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1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10000"/>
                </a:solidFill>
                <a:latin typeface="Arial"/>
                <a:ea typeface="Arial"/>
                <a:cs typeface="Arial"/>
                <a:sym typeface="Arial"/>
              </a:rPr>
              <a:t>Forming a Concentrated Urine</a:t>
            </a:r>
            <a:endParaRPr b="1" sz="3600">
              <a:solidFill>
                <a:srgbClr val="81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1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56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2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C00000"/>
                </a:solidFill>
              </a:rPr>
              <a:t>Requires:</a:t>
            </a:r>
            <a:endParaRPr/>
          </a:p>
          <a:p>
            <a:pPr indent="-457200" lvl="1" marL="73152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GB"/>
              <a:t>High levels of ADH.</a:t>
            </a:r>
            <a:endParaRPr/>
          </a:p>
          <a:p>
            <a:pPr indent="-457200" lvl="1" marL="73152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GB"/>
              <a:t>Hyperosmotic renal medulla.</a:t>
            </a:r>
            <a:endParaRPr/>
          </a:p>
          <a:p>
            <a:pPr indent="-457199" lvl="2" marL="1005839" rtl="0" algn="l">
              <a:spcBef>
                <a:spcPts val="360"/>
              </a:spcBef>
              <a:spcAft>
                <a:spcPts val="0"/>
              </a:spcAft>
              <a:buSzPts val="1620"/>
              <a:buFont typeface="Arial"/>
              <a:buAutoNum type="alphaLcPeriod"/>
            </a:pPr>
            <a:r>
              <a:rPr lang="en-GB"/>
              <a:t>Countercurrent mechanism.</a:t>
            </a:r>
            <a:endParaRPr/>
          </a:p>
          <a:p>
            <a:pPr indent="-457199" lvl="2" marL="1005839" rtl="0" algn="l">
              <a:spcBef>
                <a:spcPts val="360"/>
              </a:spcBef>
              <a:spcAft>
                <a:spcPts val="0"/>
              </a:spcAft>
              <a:buSzPts val="1620"/>
              <a:buFont typeface="Arial"/>
              <a:buAutoNum type="alphaLcPeriod"/>
            </a:pPr>
            <a:r>
              <a:rPr lang="en-GB"/>
              <a:t>Urea recirculation.</a:t>
            </a:r>
            <a:endParaRPr/>
          </a:p>
          <a:p>
            <a:pPr indent="-349249" lvl="1" marL="731520" rtl="0" algn="l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IF around the body has an osmolarity of ≈ 300 mOsm/L.. </a:t>
            </a:r>
            <a:r>
              <a:rPr b="1" i="1" lang="en-GB">
                <a:solidFill>
                  <a:srgbClr val="FB1DEB"/>
                </a:solidFill>
              </a:rPr>
              <a:t>How did the renal medullary interstitium become hyperosmotic?</a:t>
            </a:r>
            <a:endParaRPr b="1" i="1">
              <a:solidFill>
                <a:srgbClr val="FB1DE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