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1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FC9D113-CBF4-4C9E-A2BD-0297D2499F0C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FC9D113-CBF4-4C9E-A2BD-0297D2499F0C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FC9D113-CBF4-4C9E-A2BD-0297D2499F0C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FC9D113-CBF4-4C9E-A2BD-0297D2499F0C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FC9D113-CBF4-4C9E-A2BD-0297D2499F0C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FC9D113-CBF4-4C9E-A2BD-0297D2499F0C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6050037"/>
            <a:ext cx="6705600" cy="685800"/>
          </a:xfrm>
        </p:spPr>
        <p:txBody>
          <a:bodyPr>
            <a:noAutofit/>
          </a:bodyPr>
          <a:lstStyle/>
          <a:p>
            <a:pPr algn="ctr"/>
            <a:r>
              <a:rPr lang="en-US" sz="4400" b="1" i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Prof. </a:t>
            </a:r>
            <a:r>
              <a:rPr lang="en-US" sz="4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Ahmed Fathalla Ibrahim </a:t>
            </a:r>
            <a:endParaRPr lang="en-US" sz="4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028" name="Picture 4" descr="C:\Documents and Settings\user1\My Documents\My Pictures\KidneysUretersBlad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0"/>
            <a:ext cx="3886200" cy="5791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76600" y="2209800"/>
            <a:ext cx="2472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</a:t>
            </a:r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4114800"/>
            <a:ext cx="5215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 BLA</a:t>
            </a:r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DDER</a:t>
            </a:r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5029200"/>
            <a:ext cx="2698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</a:t>
            </a:r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HRA</a:t>
            </a:r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URINARY BLADDER-3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(BASE)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3505200" cy="4724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directed backward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MALE: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related to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vas deferens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seminal vesicle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both sides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FEMALE: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related to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vagina</a:t>
            </a:r>
          </a:p>
        </p:txBody>
      </p:sp>
      <p:pic>
        <p:nvPicPr>
          <p:cNvPr id="2051" name="Picture 3" descr="C:\Documents and Settings\user1\My Documents\My Pictures\urinar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289425"/>
            <a:ext cx="4419600" cy="2423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7924800" y="62484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Female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user1\My Documents\My Pictures\urinary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00200"/>
            <a:ext cx="44958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8153400" y="37338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Male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495800" y="3352800"/>
            <a:ext cx="2286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8496300" y="3314700"/>
            <a:ext cx="2286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876800" y="3657600"/>
            <a:ext cx="30480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8153400" y="3657600"/>
            <a:ext cx="381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6553200" y="5943600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URINARY BLADDER-4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(SUPERIOR SURFACE)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3505200" cy="4724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MALE: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related to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coils of ileum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sigmoid colon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FEMALE: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related to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uterus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urinary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277286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user1\My Documents\My Pictures\urinar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289425"/>
            <a:ext cx="4419600" cy="2423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001000" y="3657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62484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Female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5829300" y="5295900"/>
            <a:ext cx="304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5372100" y="1790700"/>
            <a:ext cx="2286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019800" y="1905000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URINARY BLADDER-5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(INFERO-LATERAL SURFACES)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152400" y="1752600"/>
            <a:ext cx="4114800" cy="48768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Are related to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retropubic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fat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separating them from pubic bones</a:t>
            </a:r>
          </a:p>
          <a:p>
            <a:pPr algn="ctr"/>
            <a:r>
              <a:rPr lang="en-US" sz="2400" b="1" u="sng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Retropubic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fat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Accomodates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distention of bladder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Continuous with anterior abdominal wall. Rupture of bladder       escape of urine to anterior abdominal wall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urinary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277286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user1\My Documents\My Pictures\urinar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289425"/>
            <a:ext cx="4419600" cy="2423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001000" y="3657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62484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Female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562600" y="2743200"/>
            <a:ext cx="3048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638800" y="5638800"/>
            <a:ext cx="4572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828800" y="5410200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URINARY BLADDER-6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(NECK)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152400" y="1752600"/>
            <a:ext cx="4114800" cy="4876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lowest &amp; most fixed part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urinary bladder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continuous with urethra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related to lower border of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symphysis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pubis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MALE: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related to upper surface of prostate gland</a:t>
            </a:r>
          </a:p>
          <a:p>
            <a:pPr>
              <a:buFont typeface="Wingdings" pitchFamily="2" charset="2"/>
              <a:buChar char="§"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urinary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277286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user1\My Documents\My Pictures\urinar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289425"/>
            <a:ext cx="4419600" cy="2423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001000" y="3657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62484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Female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638800" y="2895600"/>
            <a:ext cx="6858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38800" y="5791200"/>
            <a:ext cx="6858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URINARY BLADDER-7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(INTERIOR)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228600" y="1600200"/>
            <a:ext cx="4267200" cy="12954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Mucous membrane is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folded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Uvula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vesicae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elevation behind internal urethral orifice,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produced by median lobe of prostate gland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800600" y="1524000"/>
            <a:ext cx="4114800" cy="16002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Trigone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triangular area in base of bladder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bounded by the 2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ureteric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orifices &amp; internal urethral orifice.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Its mucous membrane is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elastic (not folded)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user1\My Documents\My Pictures\urinary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0"/>
            <a:ext cx="38862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Documents and Settings\user1\My Documents\My Pictures\urinary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0"/>
            <a:ext cx="40386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7" name="Straight Arrow Connector 16"/>
          <p:cNvCxnSpPr/>
          <p:nvPr/>
        </p:nvCxnSpPr>
        <p:spPr>
          <a:xfrm rot="5400000">
            <a:off x="2476500" y="4076700"/>
            <a:ext cx="3048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2743200" y="5486400"/>
            <a:ext cx="457200" cy="1524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7010400" y="5181600"/>
            <a:ext cx="457200" cy="3048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URINARY BLADDER-8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(CAPACITY)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381000" y="1600200"/>
            <a:ext cx="4343400" cy="1295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EMPTY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Accomodates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from 300 – 500 ml of urine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524000"/>
            <a:ext cx="3886200" cy="11430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DISTENDED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circular in shape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Bulges into abdominal cavity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user1\My Documents\My Pictures\urinary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0"/>
            <a:ext cx="3886200" cy="3430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Documents and Settings\user1\My Documents\My Pictures\urinary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0"/>
            <a:ext cx="3886200" cy="3564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>
            <a:off x="1066800" y="4419600"/>
            <a:ext cx="1143000" cy="76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7315200" y="4343400"/>
            <a:ext cx="1143000" cy="304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URINARY BLADDER-9</a:t>
            </a:r>
            <a:b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(POSITION)</a:t>
            </a:r>
            <a:endParaRPr lang="en-US" sz="3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304800" y="1600200"/>
            <a:ext cx="3429000" cy="5029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found in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abdomen until age of 6 years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Begins to enter the enlarging pelvis from age of 6 years onward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found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entirely in pelvis at puberty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Documents and Settings\user1\My Documents\My Pictures\urinary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600200"/>
            <a:ext cx="48768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962400" y="5562600"/>
            <a:ext cx="4953000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A median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sagittal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section of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a newborn female child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URINARY BLADDER-10</a:t>
            </a:r>
            <a:b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(SUPPLY)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4953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ARTERIES: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from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internal iliac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artery</a:t>
            </a:r>
          </a:p>
          <a:p>
            <a:pPr>
              <a:buFont typeface="Wingdings" pitchFamily="2" charset="2"/>
              <a:buChar char="§"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VEINS: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into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internal iliac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vein</a:t>
            </a:r>
          </a:p>
          <a:p>
            <a:pPr>
              <a:buFont typeface="Wingdings" pitchFamily="2" charset="2"/>
              <a:buChar char="§"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LYMPH: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into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internal iliac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lymph nodes</a:t>
            </a:r>
          </a:p>
          <a:p>
            <a:pPr>
              <a:buFont typeface="Wingdings" pitchFamily="2" charset="2"/>
              <a:buChar char="§"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NERVES: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Parasympathetic: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pelvic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splanchnic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nerves from S2, 3, 4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Sympathetic: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from L1,2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Sensory: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transmitting pain due to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overdistention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bladder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MALE URETHRA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(LENGTH: 20 CM)</a:t>
            </a:r>
            <a:endParaRPr lang="en-US" sz="31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52400" y="1600200"/>
            <a:ext cx="3581400" cy="5257800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PROSTATIC URETHRA (Length=3 cm):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Widest &amp; most dilatable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Extends from neck of bladder inside prostate gland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MEMBRANOUS URETHRA (Length=1 cm):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Surrounded by external urethral sphincter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PENILE (SPONGY) URETHRA (Length=16 cm):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Extends inside penis &amp; opens externally through external urethral orifice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(narrowest part of whole urethra)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Documents and Settings\user1\My Documents\My Pictures\urethr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600200"/>
            <a:ext cx="50292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rot="10800000" flipV="1">
            <a:off x="6934200" y="2362200"/>
            <a:ext cx="990600" cy="533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43800" y="1981200"/>
            <a:ext cx="12811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Ejaculatory duct</a:t>
            </a:r>
            <a:endParaRPr lang="en-US" sz="1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5486400"/>
            <a:ext cx="54104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Structures openings into prostatic urethra: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Ejaculatory ducts: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containing sperms 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secretion of seminal vesicles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Ducts of prostate gland</a:t>
            </a:r>
          </a:p>
          <a:p>
            <a:pPr>
              <a:buFont typeface="Wingdings" pitchFamily="2" charset="2"/>
              <a:buChar char="§"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FEMALE URETHRA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(LENGTH: 4 CM)</a:t>
            </a:r>
            <a:endParaRPr lang="en-US"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600200"/>
            <a:ext cx="3581400" cy="3810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Has only urinary function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Extends from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neck of urinary bladder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open externally through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external urethral orifice (anterior to the vaginal opening)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1\Desktop\URETER, URINARY\F66122-005-f044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600200"/>
            <a:ext cx="46482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953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the end of the lecture, students should be able to: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&amp; identify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site of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ureteric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constriction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important relations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identify certain areas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trigone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uvula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vesicae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the base of urinary bladder.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List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blood supply, lymphatic drainage &amp; nerve supply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urinary bladder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Differentiate between male &amp; female urethra regarding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length, structure, course &amp; function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INTRAVENOUS UROGRAM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>
          <a:xfrm>
            <a:off x="685800" y="5867400"/>
            <a:ext cx="8229600" cy="762000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urogram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(Post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micturation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): demonstrates a bladder stone.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Documents and Settings\user1\My Documents\My Pictures\urolog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00200" y="1600201"/>
            <a:ext cx="6400799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SUMMARY-1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URETER: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Beginning: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as continuation of renal pelvis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Course: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descends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anterior to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psoas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major &amp; end (bifurcation) of common iliac artery.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Termination: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opens at upper lateral angle of base of urinary bladder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Sites of constriction: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uteropelvic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junction, at pelvic inlet, at site of entrance of bladder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Arterial supply: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renal,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gonadal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common &amp; internal iliac arteries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URINARY BLADDER: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Apex: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related to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symphysis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pubis, continuous with median umbilical ligament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Base: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related to vas deferens &amp; seminal vesicle (in male) &amp; to vagina (in female)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 surface: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related to coils of ileum &amp; sigmoid colon (in male) &amp; to uterus (in female)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Inferolateral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surfaces: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related to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retropubic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fat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Neck: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continuous with urethra,  related to upper surface of prostate gland (in male)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Trigone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lies in the base of bladder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bounded by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orifices &amp; internal urethral orifice, its mucous membrane is elastic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Uvula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vesicae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dilatation behind internal urethral orifice, produced by the median lobe of the prostate gland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Supply: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internal iliac (artery, vein, lymph nodes)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Nerves: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parasympathetic (S2,3,4), sympathetic (L1,2)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4953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MALE URETHRA: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Function: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both urinary &amp; genital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Length: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 cm, divided into prostatic (3 cm), membranous (1 cm) &amp; penile ( 16 cm)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Extends from neck of bladder to opens externally through external urethral orifice (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narrowest part of whole urethra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FEMALE URETHRA: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urinary only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Length: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 cm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Extends from neck of bladder to external urethral orifice (anterior to vaginal opening)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QUESTION 1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Which one of the following structures is related to the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inferolateral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surface?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Prostate gland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Sigmoid colon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Retropubic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fat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Seminal vesicle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3886200" y="3810000"/>
            <a:ext cx="6096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4800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Which one of the following is the site of uvula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vesicae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the superior surface of urinary bladder.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Behind the internal urethral orifice.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Between the 2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orifices.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relation to the apex of urinary bladder.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7315200" y="32766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 descr="DSCF09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534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9200" y="1447800"/>
            <a:ext cx="723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THANK YOU</a:t>
            </a:r>
          </a:p>
          <a:p>
            <a:pPr algn="ctr"/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&amp;</a:t>
            </a:r>
          </a:p>
          <a:p>
            <a:pPr algn="ctr"/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BEST WISHES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URETER-1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228600" y="4724400"/>
            <a:ext cx="8763000" cy="19812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DEFINITION: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It is a muscular tube transporting urine from kidney to urinary bladder.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LENGTH: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25 – 30 cm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BEGINNING: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It begins as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continuation of renal pelvis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F66122-004-f1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1600200"/>
            <a:ext cx="4800600" cy="3124200"/>
          </a:xfrm>
        </p:spPr>
      </p:pic>
      <p:pic>
        <p:nvPicPr>
          <p:cNvPr id="1027" name="Picture 3" descr="C:\Documents and Settings\user1\Desktop\URETER, URINARY\F66122-004-f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2971800" cy="3048000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685800" y="16002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066800" y="2438400"/>
            <a:ext cx="137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URETER-2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228600" y="4724400"/>
            <a:ext cx="8763000" cy="2133600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r>
              <a:rPr lang="en-US" sz="33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COURSE IN ABDOMEN: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descends 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to </a:t>
            </a:r>
            <a:r>
              <a:rPr lang="en-US" sz="33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psoas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major muscle (opposite the tips of lumbar transverse processes).</a:t>
            </a:r>
          </a:p>
          <a:p>
            <a:pPr>
              <a:buFont typeface="Wingdings" pitchFamily="2" charset="2"/>
              <a:buChar char="§"/>
            </a:pP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crosses 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end (bifurcation) of common iliac artery 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enter the pelvis.</a:t>
            </a:r>
          </a:p>
          <a:p>
            <a:pPr>
              <a:buFont typeface="Wingdings" pitchFamily="2" charset="2"/>
              <a:buChar char="§"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F66122-004-f1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1600200"/>
            <a:ext cx="4800600" cy="3124200"/>
          </a:xfrm>
        </p:spPr>
      </p:pic>
      <p:pic>
        <p:nvPicPr>
          <p:cNvPr id="1027" name="Picture 3" descr="C:\Documents and Settings\user1\Desktop\URETER, URINARY\F66122-004-f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2971800" cy="3048000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685800" y="16002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066800" y="2438400"/>
            <a:ext cx="137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URETER-3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228600" y="4876800"/>
            <a:ext cx="8763000" cy="18288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COURSE IN PELVIS &amp; TERMINATION: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runs downward &amp; backward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the level of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ischial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spine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It curves forward to open in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upper lateral angles of the base of urinary bladder.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 runs obliquely for ¾ inch in wall of bladder before opening (valve-like part).</a:t>
            </a:r>
          </a:p>
          <a:p>
            <a:pPr>
              <a:buFont typeface="Wingdings" pitchFamily="2" charset="2"/>
              <a:buChar char="§"/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Documents and Settings\user1\Desktop\URETER, URINARY\F66122-004-f15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3810000" cy="2590800"/>
          </a:xfrm>
          <a:prstGeom prst="rect">
            <a:avLst/>
          </a:prstGeom>
          <a:noFill/>
        </p:spPr>
      </p:pic>
      <p:pic>
        <p:nvPicPr>
          <p:cNvPr id="11" name="Content Placeholder 6" descr="F66122-004-f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600200"/>
            <a:ext cx="48006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URETER-4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0" y="1524000"/>
            <a:ext cx="4800600" cy="5334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SITE OF CONSTRICTION (OBSTRUCTION-STONE IMPACTION)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ureteropelvic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junction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pelvic inlet (site of crossing of common iliac artery)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site of entrance to bladder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ARTERIAL SUPPLY: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Renal artery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Gonadal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artery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Common iliac artery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Internal iliac artery</a:t>
            </a:r>
          </a:p>
        </p:txBody>
      </p:sp>
      <p:pic>
        <p:nvPicPr>
          <p:cNvPr id="9" name="Content Placeholder 8" descr="F66122-004-f12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600200"/>
            <a:ext cx="4038600" cy="4572000"/>
          </a:xfrm>
        </p:spPr>
      </p:pic>
      <p:sp>
        <p:nvSpPr>
          <p:cNvPr id="11" name="Right Arrow 10"/>
          <p:cNvSpPr/>
          <p:nvPr/>
        </p:nvSpPr>
        <p:spPr>
          <a:xfrm>
            <a:off x="4800600" y="2895600"/>
            <a:ext cx="2286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800600" y="4419600"/>
            <a:ext cx="304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953000" y="5257800"/>
            <a:ext cx="304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16200000" flipV="1">
            <a:off x="6743700" y="2933700"/>
            <a:ext cx="2286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6591300" y="3543300"/>
            <a:ext cx="229394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V="1">
            <a:off x="6515100" y="4152900"/>
            <a:ext cx="3048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6553200" y="4724400"/>
            <a:ext cx="2286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URINARY BLADDER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895600" y="2819400"/>
            <a:ext cx="228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2857500" y="2857500"/>
            <a:ext cx="1066800" cy="990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3886200" y="2819400"/>
            <a:ext cx="1295400" cy="1066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2476500" y="3238500"/>
            <a:ext cx="175260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695700" y="3086100"/>
            <a:ext cx="1752600" cy="1219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581400" y="4191000"/>
            <a:ext cx="609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848100" y="468630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695700" y="468630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48000" y="1981200"/>
            <a:ext cx="195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Upper surface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334000" y="3124200"/>
            <a:ext cx="2854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Infero</a:t>
            </a:r>
            <a:r>
              <a:rPr lang="en-US" sz="2400" b="1" dirty="0" smtClean="0"/>
              <a:t>-lateral surface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52400" y="3124200"/>
            <a:ext cx="2854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Infero</a:t>
            </a:r>
            <a:r>
              <a:rPr lang="en-US" sz="2400" b="1" dirty="0" smtClean="0"/>
              <a:t>-lateral surface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5400" y="3733800"/>
            <a:ext cx="864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Apex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495800" y="4495800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Neck</a:t>
            </a:r>
            <a:endParaRPr lang="en-US" sz="2400" b="1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6553200" y="4953000"/>
            <a:ext cx="1600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6400800" y="5105400"/>
            <a:ext cx="91440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7315200" y="5029200"/>
            <a:ext cx="914400" cy="76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7277100" y="598170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7124700" y="6057900"/>
            <a:ext cx="76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7048500" y="598170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638800" y="5334000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Base</a:t>
            </a:r>
            <a:endParaRPr lang="en-US" sz="2400" b="1" dirty="0"/>
          </a:p>
        </p:txBody>
      </p:sp>
      <p:cxnSp>
        <p:nvCxnSpPr>
          <p:cNvPr id="50" name="Straight Arrow Connector 49"/>
          <p:cNvCxnSpPr>
            <a:stCxn id="23" idx="2"/>
          </p:cNvCxnSpPr>
          <p:nvPr/>
        </p:nvCxnSpPr>
        <p:spPr>
          <a:xfrm rot="5400000">
            <a:off x="3615782" y="2789483"/>
            <a:ext cx="757535" cy="6429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4" idx="1"/>
          </p:cNvCxnSpPr>
          <p:nvPr/>
        </p:nvCxnSpPr>
        <p:spPr>
          <a:xfrm rot="10800000" flipV="1">
            <a:off x="4419600" y="3355032"/>
            <a:ext cx="914400" cy="22636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5" idx="3"/>
          </p:cNvCxnSpPr>
          <p:nvPr/>
        </p:nvCxnSpPr>
        <p:spPr>
          <a:xfrm>
            <a:off x="3006836" y="3355033"/>
            <a:ext cx="574564" cy="37876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6" idx="1"/>
          </p:cNvCxnSpPr>
          <p:nvPr/>
        </p:nvCxnSpPr>
        <p:spPr>
          <a:xfrm rot="10800000">
            <a:off x="3962400" y="3886201"/>
            <a:ext cx="1143000" cy="7843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7" idx="1"/>
          </p:cNvCxnSpPr>
          <p:nvPr/>
        </p:nvCxnSpPr>
        <p:spPr>
          <a:xfrm rot="10800000">
            <a:off x="3886200" y="4724401"/>
            <a:ext cx="609600" cy="223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8" idx="3"/>
          </p:cNvCxnSpPr>
          <p:nvPr/>
        </p:nvCxnSpPr>
        <p:spPr>
          <a:xfrm flipV="1">
            <a:off x="6427799" y="5486400"/>
            <a:ext cx="887401" cy="7843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28600" y="4114800"/>
            <a:ext cx="249138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Aspect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14600" y="5867400"/>
            <a:ext cx="256762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Aspect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URINARY BLADDER-1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SHAPE)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has the shape of three-sided pyramid placed on one of its angle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(NECK)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has: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 APEX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directed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anteriorly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BASE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directed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posteriorly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SUPERIOR SURFACE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Two INFERO-LATERAL SURFACE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URINARY BLADDER-2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(APEX)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3505200" cy="4724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directed forward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related to upper border of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symphysis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pubis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connected to umbilicus by the median umbilical ligament (remnant of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urachus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urinary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277286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user1\My Documents\My Pictures\urinar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289425"/>
            <a:ext cx="4419600" cy="2423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72000" y="1600200"/>
            <a:ext cx="17556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Median umbilical ligament</a:t>
            </a:r>
            <a:endParaRPr lang="en-U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4343400"/>
            <a:ext cx="17556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Median umbilical ligament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4991100" y="2019300"/>
            <a:ext cx="381000" cy="152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4953000" y="4648200"/>
            <a:ext cx="304800" cy="304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001000" y="3657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62484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Female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572</TotalTime>
  <Words>1120</Words>
  <Application>Microsoft Office PowerPoint</Application>
  <PresentationFormat>On-screen Show (4:3)</PresentationFormat>
  <Paragraphs>170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Tw Cen MT</vt:lpstr>
      <vt:lpstr>Wingdings</vt:lpstr>
      <vt:lpstr>Wingdings 2</vt:lpstr>
      <vt:lpstr>Median</vt:lpstr>
      <vt:lpstr>PowerPoint Presentation</vt:lpstr>
      <vt:lpstr>OBJECTIVES</vt:lpstr>
      <vt:lpstr>THE URETER-1</vt:lpstr>
      <vt:lpstr>THE URETER-2</vt:lpstr>
      <vt:lpstr>THE URETER-3</vt:lpstr>
      <vt:lpstr>THE URETER-4</vt:lpstr>
      <vt:lpstr>THE URINARY BLADDER</vt:lpstr>
      <vt:lpstr>THE URINARY BLADDER-1 (SHAPE)</vt:lpstr>
      <vt:lpstr>THE URINARY BLADDER-2 (APEX)</vt:lpstr>
      <vt:lpstr>THE URINARY BLADDER-3 (BASE)</vt:lpstr>
      <vt:lpstr>THE URINARY BLADDER-4 (SUPERIOR SURFACE)</vt:lpstr>
      <vt:lpstr>THE URINARY BLADDER-5 (INFERO-LATERAL SURFACES)</vt:lpstr>
      <vt:lpstr>THE URINARY BLADDER-6 (NECK)</vt:lpstr>
      <vt:lpstr>THE URINARY BLADDER-7 (INTERIOR)</vt:lpstr>
      <vt:lpstr>THE URINARY BLADDER-8 (CAPACITY)</vt:lpstr>
      <vt:lpstr>THE URINARY BLADDER-9 (POSITION)</vt:lpstr>
      <vt:lpstr>THE URINARY BLADDER-10 (SUPPLY)</vt:lpstr>
      <vt:lpstr>MALE URETHRA (LENGTH: 20 CM)</vt:lpstr>
      <vt:lpstr>FEMALE URETHRA (LENGTH: 4 CM)</vt:lpstr>
      <vt:lpstr>INTRAVENOUS UROGRAM</vt:lpstr>
      <vt:lpstr>SUMMARY-1</vt:lpstr>
      <vt:lpstr>SUMMARY-2</vt:lpstr>
      <vt:lpstr>SUMMARY-3</vt:lpstr>
      <vt:lpstr>QUESTION 1</vt:lpstr>
      <vt:lpstr>QUESTION 2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user1</dc:creator>
  <cp:lastModifiedBy>3422</cp:lastModifiedBy>
  <cp:revision>102</cp:revision>
  <dcterms:created xsi:type="dcterms:W3CDTF">2011-04-03T10:44:52Z</dcterms:created>
  <dcterms:modified xsi:type="dcterms:W3CDTF">2019-03-24T08:02:06Z</dcterms:modified>
</cp:coreProperties>
</file>