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4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71" r:id="rId20"/>
    <p:sldId id="269" r:id="rId21"/>
    <p:sldId id="270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5791200" cy="1828800"/>
          </a:xfrm>
        </p:spPr>
        <p:txBody>
          <a:bodyPr>
            <a:normAutofit/>
          </a:bodyPr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user1\My Documents\My Pictures\KIDNE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4400" cy="518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143000"/>
            <a:ext cx="77091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KIDNEYS &amp; URETES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NEPHRON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UNIT OF KIDNEY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3352800" cy="47244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formed by fusion of: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Excretory tubule formed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 (cap).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Arched collecting tubule formed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full term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each kidney contains: 800000 – 1000000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1752600"/>
            <a:ext cx="5181601" cy="44196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648200" y="4572000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4495800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00600" y="4267200"/>
            <a:ext cx="1143000" cy="1524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4114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DURING DEVELOPMENT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(BY 9</a:t>
            </a:r>
            <a:r>
              <a:rPr lang="en-US" sz="31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WEEK)</a:t>
            </a:r>
            <a:endParaRPr lang="en-US" sz="3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4267200"/>
            <a:ext cx="8763000" cy="25908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 in position: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kidney ascends from pelvis to abdomen &amp; attains its adult position,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caudal to suprarenal gland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 in blood supply: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the kidney ascends, its blood supply changes from renal branches of common iliac arteries into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renal branches of abdominal aorta.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Rotation: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Initially,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(site of entry &amp; exit of vessels &amp; nerves) is ventral then rotates medially about 90° &amp; becomes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Desktop\dr essam\dr essam 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0080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971800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Common iliac </a:t>
            </a: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artery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375068" y="3048000"/>
            <a:ext cx="453732" cy="1392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3800" y="2514600"/>
            <a:ext cx="1297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Abdominal aorta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6934200" y="2645404"/>
            <a:ext cx="609600" cy="215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FETAL KIDNEY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4038600" cy="5105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filatration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begins at 9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9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week,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attains its adult position &amp; receives its supply from renal artery, its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rotated medially.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is subdivided into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are visible externally.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diminishes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at the end of  fetal period.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formation is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 at birth.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1\My Documents\My Pictures\KIDNEY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3906356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AFTER BIRTH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 in size: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elongation of tubules and increase in connective tissue between tubules (not due to increase in number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Disappearance of kidney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lobulation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ANOMALIES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876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kidney: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failure of ascent of one kidney 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short)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Horseshoe kidney: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 poles of both kidneys (usually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poles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fuse: the kidneys have a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lower  position than normal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but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have normal function 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kidney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62400" y="1828800"/>
            <a:ext cx="47244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ANOMALIES</a:t>
            </a:r>
            <a:endParaRPr lang="en-US" dirty="0"/>
          </a:p>
        </p:txBody>
      </p:sp>
      <p:pic>
        <p:nvPicPr>
          <p:cNvPr id="8194" name="Picture 2" descr="C:\Documents and Settings\user1\Desktop\dr essam\dr essam 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600200"/>
            <a:ext cx="3810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Documents and Settings\user1\Desktop\dr essam\dr essam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886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Documents and Settings\user1\Desktop\dr essam\dr essam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3748088" cy="225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65760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Unilateral renal agenesis: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absence of one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657600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Supernumerary kidney: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 of 2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6806" y="4876800"/>
            <a:ext cx="4083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side: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malrotation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kidney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Left side: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bifid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    supernumerary kidney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2004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Black" pitchFamily="34" charset="0"/>
              </a:rPr>
              <a:t>B</a:t>
            </a:r>
            <a:endParaRPr lang="en-US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- 1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Kidneys &amp;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originates from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nephrogenic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 (cord) of intermediate mesoderm.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During development, 3 systems appear:</a:t>
            </a:r>
          </a:p>
          <a:p>
            <a:pPr marL="880110" lvl="1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cervical region,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 function.</a:t>
            </a:r>
          </a:p>
          <a:p>
            <a:pPr marL="880110" lvl="1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thorax &amp; abdomen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function temporarily,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duct gives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bud.</a:t>
            </a:r>
          </a:p>
          <a:p>
            <a:pPr marL="880110" lvl="1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pelvis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permanent kidney.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collecting part of kidney (calyces, straight &amp; arched collecting tubules).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 of kidney (Bowman capsule, proximal &amp; distal convoluted tubules, loop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 9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week: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filtration begins.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attains its adult position.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receives its arterial supply from aorta.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completes rotation.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full term: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formation is complete.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kidney diminishes.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After birth: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kidney disappears.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increases in size due to elongation of existing tubules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due to increase in number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1\My Documents\My Pictures\07b-think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143000"/>
            <a:ext cx="5408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QUESTIONS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Identify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embryological origin of kidneys &amp;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3 systems of kidneys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during development.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development of collecting &amp; excretory parts of permanent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fetal kidney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the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pre- and postnatal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changes that occur in the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Enumerate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most common anomalies of kidneys &amp;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events happens by 9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formation is complete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Disappearance of kidney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attains its adult position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system appears</a:t>
            </a:r>
          </a:p>
          <a:p>
            <a:pPr marL="514350" indent="-514350">
              <a:buFont typeface="+mj-lt"/>
              <a:buAutoNum type="arabicParenR"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086600" y="3810000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a derivative of the ureteric bud?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Major calyces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Loop of Henle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Glomerulus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Proximal convoluted tubule</a:t>
            </a:r>
          </a:p>
          <a:p>
            <a:pPr marL="514350" indent="-51435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733800" y="2715904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2774"/>
            <a:ext cx="8305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2819400"/>
            <a:ext cx="6387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KIDNEYS &amp; URETERS</a:t>
            </a:r>
            <a:b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Desktop\CMRC approval\copyright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7620000" cy="4953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" idx="2"/>
          </p:cNvCxnSpPr>
          <p:nvPr/>
        </p:nvCxnSpPr>
        <p:spPr>
          <a:xfrm rot="5400000">
            <a:off x="2763774" y="360426"/>
            <a:ext cx="1066800" cy="27843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INTERMEDIATE MESODERM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458061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38800" y="2057400"/>
            <a:ext cx="34676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Divides into:</a:t>
            </a: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Nephrogenic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 (cord)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forms kidneys &amp;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  </a:t>
            </a:r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Gonadal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forms </a:t>
            </a:r>
          </a:p>
          <a:p>
            <a:pPr marL="342900" indent="-342900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gonads (testes or ovaries)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886200" y="2971800"/>
            <a:ext cx="2057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505200" y="4191000"/>
            <a:ext cx="2438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KIDNEYS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user1\My Documents\My Pictures\Copy of URO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2672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2095500" y="6057900"/>
            <a:ext cx="4572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086100" y="48387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11990" y="1524000"/>
            <a:ext cx="45320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Three systems of kidneys develop: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Pronephric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 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appears at beginning of 4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cervical region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fish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not function in human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disappears</a:t>
            </a:r>
          </a:p>
          <a:p>
            <a:pPr marL="342900" indent="-342900">
              <a:buAutoNum type="arabicPeriod" startAt="2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appears at end of 4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&amp; abdominal regions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amphibians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function temporarily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genital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both sexes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</a:p>
          <a:p>
            <a:pPr marL="342900" indent="-342900">
              <a:buAutoNum type="arabicPeriod" startAt="3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appears at 5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pelvis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starts to function at 9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1980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Ureteric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bud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 rot="10800000" flipV="1">
            <a:off x="1000722" y="5562600"/>
            <a:ext cx="1132879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3733800" y="19050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733800" y="45720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352800" y="62484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METANEPHROS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PERMANENT KIDNEY)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41148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Formed of 2 origins: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(derived from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mesonephric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duct):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part of kidney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blastema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(mass):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part of kidney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KIDNEY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14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8305800" y="54102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257800" y="6172200"/>
            <a:ext cx="2286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763000" cy="8699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 PART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4724400" cy="4953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A-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elongates &amp; penetrates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B- Stalk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forms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cranial end forms renal pelvis.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C- Branching of renal pelvis  gives 3 major calices. Branching of major calyces gives minor calyces.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D- Continuous branching gives straight then arched collecting tubules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kidney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607192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38800" y="1981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895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962400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791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486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153400" y="6248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867400" y="60960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752600"/>
            <a:ext cx="41910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Each arched collecting tubule is surrounded by a cap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cap forms 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vesicle.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vesicle elongates to form an S-shaped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tubule.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Desktop\CMRC approval\copyright 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986212" cy="25146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Desktop\CMRC approval\copyright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4114800" cy="2438400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8305800" y="2286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382000" y="34290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534400" y="58674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7338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end of each tubule forms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(Bowman’s) capsule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capsule is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invaginated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by capillaries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tubule lengthens to form: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 &amp; distal convoluted tubules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loop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Henle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800600" cy="4953000"/>
          </a:xfrm>
          <a:prstGeom prst="rect">
            <a:avLst/>
          </a:prstGeom>
          <a:noFill/>
        </p:spPr>
      </p:pic>
      <p:sp>
        <p:nvSpPr>
          <p:cNvPr id="5" name="Up Arrow 4"/>
          <p:cNvSpPr/>
          <p:nvPr/>
        </p:nvSpPr>
        <p:spPr>
          <a:xfrm>
            <a:off x="4572000" y="6172200"/>
            <a:ext cx="3048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343400" y="50292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534400" y="4648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458200" y="36576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534400" y="5867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852</TotalTime>
  <Words>729</Words>
  <Application>Microsoft Office PowerPoint</Application>
  <PresentationFormat>On-screen Show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Algerian</vt:lpstr>
      <vt:lpstr>Arial</vt:lpstr>
      <vt:lpstr>Arial Black</vt:lpstr>
      <vt:lpstr>Tw Cen MT</vt:lpstr>
      <vt:lpstr>Wingdings</vt:lpstr>
      <vt:lpstr>Wingdings 2</vt:lpstr>
      <vt:lpstr>Median</vt:lpstr>
      <vt:lpstr>PowerPoint Presentation</vt:lpstr>
      <vt:lpstr>OBJECTIVES</vt:lpstr>
      <vt:lpstr>KIDNEYS &amp; URETERS EMBRYOLOGICAL ORIGIN</vt:lpstr>
      <vt:lpstr>INTERMEDIATE MESODERM</vt:lpstr>
      <vt:lpstr>DEVELOPMENT OF KIDNEYS</vt:lpstr>
      <vt:lpstr>METANEPHROS (PERMANENT KIDNEY)</vt:lpstr>
      <vt:lpstr>COLLECTING PART</vt:lpstr>
      <vt:lpstr>EXCRETORY PART</vt:lpstr>
      <vt:lpstr>EXCRETORY PART</vt:lpstr>
      <vt:lpstr>THE NEPHRON FUNCTIONAL UNIT OF KIDNEY</vt:lpstr>
      <vt:lpstr>CHANGES DURING DEVELOPMENT (BY 9TH WEEK)</vt:lpstr>
      <vt:lpstr>THE FETAL KIDNEY</vt:lpstr>
      <vt:lpstr>CHANGES AFTER BIRTH</vt:lpstr>
      <vt:lpstr>ANOMALIES</vt:lpstr>
      <vt:lpstr>ANOMALIES</vt:lpstr>
      <vt:lpstr>SUMMARY - 1</vt:lpstr>
      <vt:lpstr>SUMMARY - 2</vt:lpstr>
      <vt:lpstr>SUMMARY - 3</vt:lpstr>
      <vt:lpstr>PowerPoint Presentation</vt:lpstr>
      <vt:lpstr>QUESTION 1</vt:lpstr>
      <vt:lpstr>QUESTION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3422</cp:lastModifiedBy>
  <cp:revision>148</cp:revision>
  <dcterms:created xsi:type="dcterms:W3CDTF">2011-03-26T11:54:12Z</dcterms:created>
  <dcterms:modified xsi:type="dcterms:W3CDTF">2019-03-18T08:38:16Z</dcterms:modified>
</cp:coreProperties>
</file>