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3" r:id="rId5"/>
    <p:sldId id="264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4938" y="889000"/>
            <a:ext cx="8896350" cy="536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4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5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3FD94-05D4-4522-9F0C-5BA1DCD41ED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61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48E851-BEE8-4A89-BE46-7574EF6725A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85B8B7-0806-49F4-9667-94D8828FB88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btestsonline.org/understanding/conditions/uti" TargetMode="External"/><Relationship Id="rId2" Type="http://schemas.openxmlformats.org/officeDocument/2006/relationships/hyperlink" Target="http://labtestsonline.org/understanding/conditions/kidne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Urinalysis</a:t>
            </a:r>
          </a:p>
        </p:txBody>
      </p:sp>
      <p:pic>
        <p:nvPicPr>
          <p:cNvPr id="5" name="Picture 4" descr="جامعة الملك سعود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3225"/>
            <a:ext cx="256032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-720080" y="24322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Saud University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Medicine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Pathology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Biochemistry unit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 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332656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I (Urine Sample I)</a:t>
            </a:r>
            <a:endParaRPr lang="en-US" altLang="en-US" sz="3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1052736"/>
            <a:ext cx="8839200" cy="4953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3" indent="635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12-year-old girl, a known patient with T1DM, presented to Emergency drowsy with short history of vomiting and abdominal pain. On examination: </a:t>
            </a:r>
          </a:p>
          <a:p>
            <a:pPr marL="42863" indent="6350">
              <a:buFont typeface="Monotype Sorts" charset="2"/>
              <a:buNone/>
              <a:defRPr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Tachycardia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Tachypnea with a fruity smell of breath.</a:t>
            </a: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BP:  85/50 mmHg (Ref range: 100/66-135/85 mmHg)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Blood sugar:  26.7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/L (Ref range: 3.9-5.6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ar-S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HbA1C:  9.9% (Ref range: 5.7-6.4%)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Blood pH:  7.1 (Ref range: 7.35–7.45)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- Circulating Ketone bodies: Positive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A mid stream Urine sample was collected for complete urinalysis.  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Do urinalysis using dipsticks and give a full report regarding: 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A- Physical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B- Chemical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2- What is the most likely diagnosis?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/>
              <a:t> 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2443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18728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II (Urine Sample II)</a:t>
            </a:r>
            <a:endParaRPr lang="en-US" altLang="en-US" sz="3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980728"/>
            <a:ext cx="8839200" cy="5334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49-old woman with a history of DM came to hospital with fever, weakness and dysuria (pain during urination) for the last three days.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of her laboratory tests were as follows: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dirty="0" smtClean="0"/>
              <a:t> </a:t>
            </a:r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  <a:p>
            <a:pPr>
              <a:buFont typeface="Monotype Sorts" charset="2"/>
              <a:buNone/>
            </a:pPr>
            <a:endParaRPr lang="en-US" altLang="en-US" sz="800" b="1" dirty="0" smtClean="0"/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cs typeface="+mj-cs"/>
              </a:rPr>
              <a:t>A mid stream Urine sample was collected for complete urinalysis.</a:t>
            </a:r>
          </a:p>
          <a:p>
            <a:r>
              <a:rPr lang="en-US" altLang="en-US" sz="1800" b="1" dirty="0" smtClean="0">
                <a:cs typeface="+mj-cs"/>
              </a:rPr>
              <a:t>Microscopic examination of urine showed:- </a:t>
            </a:r>
            <a:endParaRPr lang="en-US" altLang="en-US" sz="1800" dirty="0" smtClean="0">
              <a:cs typeface="+mj-cs"/>
            </a:endParaRPr>
          </a:p>
          <a:p>
            <a:pPr lvl="1"/>
            <a:r>
              <a:rPr lang="en-US" altLang="en-US" sz="1600" b="1" dirty="0" smtClean="0">
                <a:cs typeface="+mj-cs"/>
              </a:rPr>
              <a:t>WBCs:  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&gt; 100</a:t>
            </a:r>
            <a:r>
              <a:rPr lang="ar-SA" altLang="en-US" sz="1600" b="1" dirty="0" smtClean="0">
                <a:solidFill>
                  <a:schemeClr val="tx1"/>
                </a:solidFill>
                <a:cs typeface="+mj-cs"/>
              </a:rPr>
              <a:t>/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HPF </a:t>
            </a:r>
            <a:r>
              <a:rPr lang="en-US" altLang="en-US" sz="1600" b="1" dirty="0" smtClean="0">
                <a:cs typeface="+mj-cs"/>
              </a:rPr>
              <a:t>            </a:t>
            </a:r>
            <a:r>
              <a:rPr lang="en-US" altLang="en-US" sz="1400" b="1" i="1" dirty="0" smtClean="0">
                <a:cs typeface="+mj-cs"/>
              </a:rPr>
              <a:t>(Ref range: 2-3</a:t>
            </a:r>
            <a:r>
              <a:rPr lang="ar-SA" altLang="en-US" sz="1400" b="1" i="1" dirty="0" smtClean="0">
                <a:cs typeface="+mj-cs"/>
              </a:rPr>
              <a:t>/</a:t>
            </a:r>
            <a:r>
              <a:rPr lang="en-US" altLang="en-US" sz="1400" b="1" i="1" dirty="0" smtClean="0">
                <a:cs typeface="+mj-cs"/>
              </a:rPr>
              <a:t>HPF )       </a:t>
            </a:r>
            <a:endParaRPr lang="en-US" altLang="en-US" sz="1600" b="1" i="1" dirty="0" smtClean="0">
              <a:cs typeface="+mj-cs"/>
            </a:endParaRPr>
          </a:p>
          <a:p>
            <a:pPr lvl="1"/>
            <a:r>
              <a:rPr lang="en-US" altLang="en-US" sz="1600" b="1" dirty="0" smtClean="0">
                <a:cs typeface="+mj-cs"/>
              </a:rPr>
              <a:t>RBCs:   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50</a:t>
            </a:r>
            <a:r>
              <a:rPr lang="ar-SA" altLang="en-US" sz="1600" b="1" dirty="0" smtClean="0">
                <a:solidFill>
                  <a:schemeClr val="tx1"/>
                </a:solidFill>
                <a:cs typeface="+mj-cs"/>
              </a:rPr>
              <a:t> /</a:t>
            </a:r>
            <a:r>
              <a:rPr lang="en-US" altLang="en-US" sz="1600" b="1" dirty="0" smtClean="0">
                <a:solidFill>
                  <a:schemeClr val="tx1"/>
                </a:solidFill>
                <a:cs typeface="+mj-cs"/>
              </a:rPr>
              <a:t>HPF</a:t>
            </a:r>
            <a:r>
              <a:rPr lang="en-US" altLang="en-US" sz="1600" b="1" dirty="0" smtClean="0">
                <a:cs typeface="+mj-cs"/>
              </a:rPr>
              <a:t>                  </a:t>
            </a:r>
            <a:r>
              <a:rPr lang="en-US" altLang="en-US" sz="1400" b="1" i="1" dirty="0" smtClean="0">
                <a:cs typeface="+mj-cs"/>
              </a:rPr>
              <a:t>(Ref range: 0-2</a:t>
            </a:r>
            <a:r>
              <a:rPr lang="ar-SA" altLang="en-US" sz="1400" b="1" i="1" dirty="0" smtClean="0">
                <a:cs typeface="+mj-cs"/>
              </a:rPr>
              <a:t>/</a:t>
            </a:r>
            <a:r>
              <a:rPr lang="en-US" altLang="en-US" sz="1400" b="1" i="1" dirty="0" smtClean="0">
                <a:cs typeface="+mj-cs"/>
              </a:rPr>
              <a:t>HPF )       </a:t>
            </a:r>
            <a:endParaRPr lang="en-US" altLang="en-US" sz="1600" i="1" dirty="0" smtClean="0">
              <a:cs typeface="+mj-cs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cs typeface="+mj-cs"/>
              </a:rPr>
              <a:t>  </a:t>
            </a: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1- Do urinalysis using dipsticks and give a full report regarding: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	A- Physical examination.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	B- Chemical examination.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cs typeface="+mj-cs"/>
              </a:rPr>
              <a:t> 2- What is the most likely diagnosis?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 smtClean="0"/>
              <a:t> </a:t>
            </a:r>
          </a:p>
          <a:p>
            <a:pPr>
              <a:buFont typeface="Monotype Sorts" charset="2"/>
              <a:buNone/>
            </a:pPr>
            <a:endParaRPr lang="en-US" altLang="en-US" sz="18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85378"/>
              </p:ext>
            </p:extLst>
          </p:nvPr>
        </p:nvGraphicFramePr>
        <p:xfrm>
          <a:off x="1295400" y="2060848"/>
          <a:ext cx="5943600" cy="144945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range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Fasting blood glucose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3.9-5.8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Creatinine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55-120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Urea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2.5-6.4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Sodium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135-145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Potassium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3.5-5.1  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4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26702"/>
            <a:ext cx="7772400" cy="6858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u="sng" dirty="0" smtClean="0">
                <a:solidFill>
                  <a:schemeClr val="accent3">
                    <a:lumMod val="75000"/>
                  </a:schemeClr>
                </a:solidFill>
              </a:rPr>
              <a:t>Case III (Urine Sample III)</a:t>
            </a:r>
            <a:endParaRPr lang="en-US" altLang="en-US" sz="3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836712"/>
            <a:ext cx="8839200" cy="547260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6-year-old boy, developed marked edema over a period of few days.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mother had noticed puffiness around the eyes, characteristically in the morning. She also noticed that his urine had become frothy.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general practitioner ordered the following investigations: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/>
              <a:t> 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  <a:p>
            <a:pPr>
              <a:buFont typeface="Monotype Sorts" charset="2"/>
              <a:buNone/>
              <a:defRPr/>
            </a:pPr>
            <a:endParaRPr lang="en-US" sz="800" b="1" dirty="0" smtClean="0"/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mid stream Urine sample was collected for complete urinalysis. 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Do urinalysis using dipsticks and give a full report regarding: 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A- Physical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B- Chemical examination.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2- What is the most likely diagnosis?</a:t>
            </a:r>
          </a:p>
          <a:p>
            <a:pPr>
              <a:buFont typeface="Monotype Sorts" charset="2"/>
              <a:buNone/>
              <a:defRPr/>
            </a:pPr>
            <a:r>
              <a:rPr lang="en-US" sz="1800" b="1" dirty="0" smtClean="0"/>
              <a:t> </a:t>
            </a:r>
          </a:p>
          <a:p>
            <a:pPr>
              <a:buFont typeface="Monotype Sorts" charset="2"/>
              <a:buNone/>
              <a:defRPr/>
            </a:pPr>
            <a:endParaRPr lang="en-US" sz="1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07347"/>
              </p:ext>
            </p:extLst>
          </p:nvPr>
        </p:nvGraphicFramePr>
        <p:xfrm>
          <a:off x="1295400" y="2204864"/>
          <a:ext cx="5943600" cy="232094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range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Creatinine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55-120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2.5-6.4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135-145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3.5-5.1    mmol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protein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60-80      g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Albumin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35-50      g/L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Cholesterol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3.2-5.2  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Triglycerides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0.5-2.27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6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80543" y="404664"/>
            <a:ext cx="85344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tabLst>
                <a:tab pos="411163" algn="l"/>
              </a:tabLst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tabLst>
                <a:tab pos="411163" algn="l"/>
              </a:tabLst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tabLst>
                <a:tab pos="411163" algn="l"/>
              </a:tabLst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41116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1400" b="1" u="sng" dirty="0">
                <a:solidFill>
                  <a:srgbClr val="FFC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altLang="ja-JP" sz="2800" b="1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Task I. </a:t>
            </a:r>
            <a:r>
              <a:rPr kumimoji="0" lang="en-US" altLang="ja-JP" sz="2800" b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Physical Examination :</a:t>
            </a:r>
            <a:endParaRPr kumimoji="0" lang="en-US" altLang="ja-JP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u="sng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</a:t>
            </a:r>
            <a:endParaRPr kumimoji="0" lang="en-US" altLang="ja-JP" sz="28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Appearance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</a:t>
            </a:r>
            <a:endParaRPr kumimoji="0" lang="en-US" altLang="ja-JP" sz="2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Color        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…………………………………………….</a:t>
            </a:r>
            <a:endParaRPr kumimoji="0" lang="ar-SA" altLang="ja-JP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Odor         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…………………………………………….</a:t>
            </a:r>
            <a:endParaRPr kumimoji="0" lang="ar-SA" altLang="ja-JP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Deposits   </a:t>
            </a:r>
            <a:r>
              <a:rPr kumimoji="0" lang="en-US" altLang="ja-JP" sz="28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…………………………………………….</a:t>
            </a:r>
            <a:endParaRPr kumimoji="0" lang="en-US" altLang="ja-JP" sz="2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Specific gravity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………………………………….</a:t>
            </a:r>
            <a:endParaRPr kumimoji="0" lang="en-US" altLang="ja-JP" sz="2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ja-JP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Reaction ( pH) </a:t>
            </a:r>
            <a:r>
              <a:rPr kumimoji="0" lang="en-US" altLang="ja-JP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……………………………………</a:t>
            </a:r>
            <a:endParaRPr kumimoji="0" lang="en-US" altLang="ja-JP" sz="24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05070"/>
              </p:ext>
            </p:extLst>
          </p:nvPr>
        </p:nvGraphicFramePr>
        <p:xfrm>
          <a:off x="467544" y="1489075"/>
          <a:ext cx="8208912" cy="3775521"/>
        </p:xfrm>
        <a:graphic>
          <a:graphicData uri="http://schemas.openxmlformats.org/drawingml/2006/table">
            <a:tbl>
              <a:tblPr/>
              <a:tblGrid>
                <a:gridCol w="2046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words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words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Observation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words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Comment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Protein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Glucose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Ketones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Nitrite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Bilirubin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Urobilinogen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word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Blood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u="none" strike="noStrike" dirty="0">
                        <a:latin typeface="Times New Roman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72" name="Rectangle 1"/>
          <p:cNvSpPr>
            <a:spLocks noChangeArrowheads="1"/>
          </p:cNvSpPr>
          <p:nvPr/>
        </p:nvSpPr>
        <p:spPr bwMode="auto">
          <a:xfrm>
            <a:off x="381000" y="533400"/>
            <a:ext cx="8382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tabLst>
                <a:tab pos="100013" algn="l"/>
              </a:tabLst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tabLst>
                <a:tab pos="100013" algn="l"/>
              </a:tabLst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tabLst>
                <a:tab pos="100013" algn="l"/>
              </a:tabLst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tabLst>
                <a:tab pos="100013" algn="l"/>
              </a:tabLst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ja-JP" b="1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Task II. </a:t>
            </a:r>
            <a:r>
              <a:rPr kumimoji="0" lang="en-US" altLang="ja-JP" b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Chemical Examination:</a:t>
            </a:r>
            <a:endParaRPr kumimoji="0" lang="en-US" altLang="ja-JP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ja-JP" sz="24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mj-dancing.co.uk/Good%20luck%20smiley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24000"/>
            <a:ext cx="52705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5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0205" y="1484784"/>
            <a:ext cx="842493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end of the this practical, you should be able to:</a:t>
            </a:r>
          </a:p>
          <a:p>
            <a:pPr lvl="0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urine in health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disease.</a:t>
            </a:r>
          </a:p>
          <a:p>
            <a:pPr lvl="0"/>
            <a:endParaRPr lang="en-GB" sz="2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Perform urinalysis using </a:t>
            </a:r>
            <a:r>
              <a:rPr lang="en-US" sz="22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Dipsticks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GB" sz="2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Recognize the value of urinalysis as a tool for diagnosis of diseases e.g. metabolic diseases,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kidney disorders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for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urinary tract infections (UTIs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)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en-GB" sz="2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Interpret the results of urinalysis and correlate it with the patient’s clinical findings.</a:t>
            </a:r>
            <a:endParaRPr lang="en-GB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OS\Desktop\objectiv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2768"/>
            <a:ext cx="3384376" cy="122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59340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Urine is a fluid excreted by most of mammals including humans. 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formed in the kidneys (renal glomeruli).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fluid undergoes chemical changes  before it is excreted as urine.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urine excretion by a healthy person is about 1.5 L per day.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95536" y="620688"/>
            <a:ext cx="2646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4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Urine</a:t>
            </a:r>
            <a:r>
              <a:rPr kumimoji="0" lang="en-US" altLang="en-US" sz="4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622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81385"/>
              </p:ext>
            </p:extLst>
          </p:nvPr>
        </p:nvGraphicFramePr>
        <p:xfrm>
          <a:off x="179512" y="529408"/>
          <a:ext cx="8856984" cy="6211950"/>
        </p:xfrm>
        <a:graphic>
          <a:graphicData uri="http://schemas.openxmlformats.org/drawingml/2006/table">
            <a:tbl>
              <a:tblPr/>
              <a:tblGrid>
                <a:gridCol w="1228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5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13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NORMAL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ABNORMAL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POSSIBLE </a:t>
                      </a:r>
                      <a:r>
                        <a:rPr lang="en-US" sz="13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CAUSES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5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Volume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0.4-2.0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L/day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Polyuria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Diabetes, chronic renal failure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Oligouria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Dehydration, Acute renal failure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Appearance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Clear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Cloudy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Presence of pus cells, bacteria, salt or epithelial cells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891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Colour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Pale Yellow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Colorless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Excessive fluid intake, uncontrolled 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DM, chronic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renal 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failure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Orange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Dehydration, carotenoid ingestion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Yellow-Green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Red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Blood, drugs etc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Dark brown-black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Methemoglobin, alkaptonuria, melanoma, black water fever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smoky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glomerulonephritis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5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Odor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Urineferous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Fruity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Diabetic ketoacidosis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Ammoniacal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Contaminated and long standing exposed urine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Mousy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Phenylketonuria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Burnt sugar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Maple syrup urine disease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0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Deposits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Crystals, salts or cells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Blood </a:t>
                      </a: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clots, necrotic tissues and urinary stones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275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Reaction (pH)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4.6 - 7.0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Acidic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ketosis (diabetes mellitus &amp; starvation), severe diarrhea, metabolic and respiratory acidosis, excessive ingestion of meat  and certain </a:t>
                      </a: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fruits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6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Alkaline</a:t>
                      </a:r>
                    </a:p>
                  </a:txBody>
                  <a:tcPr marL="49851" marR="49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Respiratory and metabolic alkalosis, Urinary tract infection,  Vegetarians 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266" name="TextBox 2"/>
          <p:cNvSpPr txBox="1">
            <a:spLocks noChangeArrowheads="1"/>
          </p:cNvSpPr>
          <p:nvPr/>
        </p:nvSpPr>
        <p:spPr bwMode="auto">
          <a:xfrm>
            <a:off x="381000" y="178792"/>
            <a:ext cx="291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Physical Properties of urine</a:t>
            </a:r>
          </a:p>
        </p:txBody>
      </p:sp>
    </p:spTree>
    <p:extLst>
      <p:ext uri="{BB962C8B-B14F-4D97-AF65-F5344CB8AC3E}">
        <p14:creationId xmlns:p14="http://schemas.microsoft.com/office/powerpoint/2010/main" val="15574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8740"/>
              </p:ext>
            </p:extLst>
          </p:nvPr>
        </p:nvGraphicFramePr>
        <p:xfrm>
          <a:off x="323528" y="692695"/>
          <a:ext cx="8526016" cy="5631309"/>
        </p:xfrm>
        <a:graphic>
          <a:graphicData uri="http://schemas.openxmlformats.org/drawingml/2006/table">
            <a:tbl>
              <a:tblPr/>
              <a:tblGrid>
                <a:gridCol w="124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PARAMETER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NORMAL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ABNORMAL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POSSIBLE CAUSES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Protein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&lt; 200mg/day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Proteinuria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" b="1" kern="1200" dirty="0" smtClean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Nephrotic syndrome, glomerulonephritis,, multiple myeloma, lower UTI, tumors or  stones</a:t>
                      </a: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Glucose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Glucosuria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Uncontrolled DM, gestational diabetes, Fanconi’s syndrome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Ketones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Ketonuria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Diabetic ketoacidosis, Glycogen storage disease, starvation, Prolonged vomiting, Unbalanced diet: high fat &amp; Low CHO diet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Nitrite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Detected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UTI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Bilirubin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Detected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Hepatic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and post-hepatic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jaundice</a:t>
                      </a: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Urobilinogen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Normal Trace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 dirty="0" smtClean="0">
                          <a:latin typeface="Arial"/>
                          <a:ea typeface="Calibri"/>
                          <a:cs typeface="Times New Roman"/>
                        </a:rPr>
                        <a:t>(1mg/dl)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&gt; 2 mg/dl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Jaundice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39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</a:rPr>
                        <a:t>Blood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Hematuria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Acute &amp; chronic glomerulonephritis, 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Trauma </a:t>
                      </a: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, cystitis , renal calculi and 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tumors,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Bleeding disorders </a:t>
                      </a:r>
                      <a:r>
                        <a:rPr lang="en-US" sz="1400" b="1" i="1" dirty="0">
                          <a:latin typeface="Arial"/>
                          <a:ea typeface="Calibri"/>
                          <a:cs typeface="Times New Roman"/>
                        </a:rPr>
                        <a:t>(Hemophilia).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Hemoglobinuria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Hemoglobinopathies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 Malaria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Transfusion 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reaction </a:t>
                      </a:r>
                      <a:r>
                        <a:rPr lang="en-US" sz="1400" b="1" i="1" dirty="0" smtClean="0">
                          <a:latin typeface="Arial"/>
                          <a:ea typeface="Calibri"/>
                          <a:cs typeface="Times New Roman"/>
                        </a:rPr>
                        <a:t>(Blood Incompatibility)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99" marR="51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68" name="TextBox 2"/>
          <p:cNvSpPr txBox="1">
            <a:spLocks noChangeArrowheads="1"/>
          </p:cNvSpPr>
          <p:nvPr/>
        </p:nvSpPr>
        <p:spPr bwMode="auto">
          <a:xfrm>
            <a:off x="242143" y="250801"/>
            <a:ext cx="303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1800" b="1" dirty="0">
                <a:solidFill>
                  <a:srgbClr val="0000FF"/>
                </a:solidFill>
                <a:latin typeface="Times New Roman" pitchFamily="18" charset="0"/>
              </a:rPr>
              <a:t>Chemical Properties of urine</a:t>
            </a:r>
          </a:p>
        </p:txBody>
      </p:sp>
    </p:spTree>
    <p:extLst>
      <p:ext uri="{BB962C8B-B14F-4D97-AF65-F5344CB8AC3E}">
        <p14:creationId xmlns:p14="http://schemas.microsoft.com/office/powerpoint/2010/main" val="15041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4938" y="304800"/>
            <a:ext cx="88852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9856" y="692696"/>
            <a:ext cx="8915400" cy="4676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804863" lvl="1" indent="-347663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SzPct val="130000"/>
              <a:buFont typeface="Wingdings" pitchFamily="2" charset="2"/>
              <a:buNone/>
              <a:defRPr/>
            </a:pPr>
            <a:endParaRPr lang="en-US" sz="4000" b="1" dirty="0">
              <a:solidFill>
                <a:schemeClr val="tx2"/>
              </a:solidFill>
            </a:endParaRPr>
          </a:p>
          <a:p>
            <a:pPr marL="465138" lvl="1" indent="-7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30000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Normally less than 200 mg protein is excreted in the urine daily; more than this level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leads 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condition called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“Proteinuria”.</a:t>
            </a:r>
          </a:p>
          <a:p>
            <a:pPr marL="1262063" lvl="2" indent="-277813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SzPct val="130000"/>
              <a:buFont typeface="Wingdings" pitchFamily="2" charset="2"/>
              <a:buChar char="Ø"/>
              <a:defRPr/>
            </a:pP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2" indent="-465138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SzPct val="130000"/>
              <a:buFont typeface="Wingdings" pitchFamily="2" charset="2"/>
              <a:buChar char="Ø"/>
              <a:defRPr/>
            </a:pPr>
            <a:r>
              <a:rPr lang="en-US" sz="2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Glomerular proteinuria: </a:t>
            </a:r>
          </a:p>
          <a:p>
            <a:pPr marL="973138" lvl="2" indent="11113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SzPct val="130000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is due 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 glomerular permeability  filtration of high molecular weight proteins ( e.g. glomerulonephritis).</a:t>
            </a:r>
          </a:p>
          <a:p>
            <a:pPr marL="1030288" lvl="2" indent="-522288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130000"/>
              <a:buFont typeface="Wingdings" pitchFamily="2" charset="2"/>
              <a:buChar char="Ø"/>
              <a:defRPr/>
            </a:pPr>
            <a:r>
              <a:rPr lang="en-US" sz="22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Tubular proteinuria: </a:t>
            </a:r>
          </a:p>
          <a:p>
            <a:pPr marL="1030288" lvl="2" indent="-46038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130000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It occurs as a result of  tubular reabsorption with normal glomerular permeability  excretion of low molecular weight proteins (e.g. chronic nephritis)</a:t>
            </a:r>
          </a:p>
        </p:txBody>
      </p:sp>
    </p:spTree>
    <p:extLst>
      <p:ext uri="{BB962C8B-B14F-4D97-AF65-F5344CB8AC3E}">
        <p14:creationId xmlns:p14="http://schemas.microsoft.com/office/powerpoint/2010/main" val="23099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457200"/>
            <a:ext cx="8784976" cy="640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4225" lvl="1" indent="-327025" algn="ctr">
              <a:buFont typeface="Monotype Sorts" charset="2"/>
              <a:buNone/>
              <a:defRPr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Nephrotic syndrome</a:t>
            </a:r>
          </a:p>
          <a:p>
            <a:pPr marL="784225" lvl="1" indent="-327025">
              <a:buClrTx/>
              <a:buFont typeface="Wingdings" panose="05000000000000000000" pitchFamily="2" charset="2"/>
              <a:buChar char="Ø"/>
              <a:defRPr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225" lvl="1" indent="-327025">
              <a:buFont typeface="Monotype Sorts" charset="2"/>
              <a:buNone/>
              <a:defRPr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Tx/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amounts of protein are lost in the urine and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hypoproteinaemia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develops. </a:t>
            </a:r>
          </a:p>
          <a:p>
            <a:pPr marL="457200" lvl="1" indent="0">
              <a:buClrTx/>
              <a:buSzPct val="100000"/>
              <a:buNone/>
              <a:defRPr/>
            </a:pP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Tx/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protein excretion in urine can be one of the following two types:</a:t>
            </a:r>
          </a:p>
          <a:p>
            <a:pPr marL="457200" lvl="1" indent="0">
              <a:buNone/>
              <a:defRPr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molecular weight protein excretion: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Glomerular proteinuria due to increase glomerular permeability leading to filtration of high molecular weight proteins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24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molecular weight protein excretion: </a:t>
            </a:r>
            <a:r>
              <a:rPr lang="en-US" sz="24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Tubular proteinuria due to decrease reabsorption with normal glomerular permeability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1600" b="1" dirty="0" smtClean="0"/>
              <a:t>	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1600" b="1" dirty="0" smtClean="0"/>
              <a:t>	</a:t>
            </a:r>
          </a:p>
          <a:p>
            <a:pPr marL="784225" lvl="1" indent="-327025">
              <a:buFont typeface="Monotype Sorts" charset="2"/>
              <a:buNone/>
              <a:defRPr/>
            </a:pPr>
            <a:r>
              <a:rPr lang="en-US" sz="16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34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08740" y="476672"/>
            <a:ext cx="8458200" cy="54322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Urinalysis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(using dipstick):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defRPr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0" indent="-406400" algn="just">
              <a:buFont typeface="Wingdings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Dipsticks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are plastic strips impregnated with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chemical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reagents which react with specific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substances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urine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produce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color-coded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visual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results. 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indent="-465138">
              <a:buFont typeface="Wingdings" pitchFamily="2" charset="2"/>
              <a:buChar char="v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provide quick determination of pH, protein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glucose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ketones, urobilinogen, bilirubin, blood,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hemoglobin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nitrite, and specific gravity. </a:t>
            </a:r>
          </a:p>
          <a:p>
            <a:pPr marL="465138" indent="-465138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indent="-465138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depth of color produced relates to the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38" indent="-465138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concentration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substance in urine. 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5138" indent="-465138">
              <a:buFont typeface="Wingdings" pitchFamily="2" charset="2"/>
              <a:buChar char="v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controls are provided against which the actual color produced by the urine sample can be compared .The reaction times of the impregnated chemicals are standardized. </a:t>
            </a:r>
          </a:p>
        </p:txBody>
      </p:sp>
      <p:pic>
        <p:nvPicPr>
          <p:cNvPr id="2050" name="Picture 2" descr="C:\Users\UOS\Desktop\Urine-Dipstick-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29" y="1052736"/>
            <a:ext cx="28575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1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304800"/>
            <a:ext cx="8382000" cy="5078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Procedure: </a:t>
            </a:r>
          </a:p>
          <a:p>
            <a:pPr>
              <a:defRPr/>
            </a:pPr>
            <a:endParaRPr lang="en-US" sz="3200" dirty="0"/>
          </a:p>
          <a:p>
            <a:pPr marL="347663" indent="-347663"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Dip the strip in the urine sample provided then remove it   immediately.</a:t>
            </a:r>
          </a:p>
          <a:p>
            <a:pPr>
              <a:buFontTx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Remove the excess urine and keep the strip in a horizontal position.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Read the color produced within 30-60 seconds </a:t>
            </a:r>
            <a:r>
              <a:rPr lang="en-US" sz="2000" i="1" dirty="0">
                <a:ln>
                  <a:solidFill>
                    <a:srgbClr val="7030A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(Color changes after more than 2 minutes are of no significance).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Match the color changes to the color scale provided.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Give a full report about: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- Physical examination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- Chemical examination</a:t>
            </a:r>
          </a:p>
        </p:txBody>
      </p:sp>
    </p:spTree>
    <p:extLst>
      <p:ext uri="{BB962C8B-B14F-4D97-AF65-F5344CB8AC3E}">
        <p14:creationId xmlns:p14="http://schemas.microsoft.com/office/powerpoint/2010/main" val="13251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952</Words>
  <Application>Microsoft Office PowerPoint</Application>
  <PresentationFormat>On-screen Show (4:3)</PresentationFormat>
  <Paragraphs>287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Arial Unicode MS</vt:lpstr>
      <vt:lpstr>Calibri</vt:lpstr>
      <vt:lpstr>Georgia</vt:lpstr>
      <vt:lpstr>Monotype Sorts</vt:lpstr>
      <vt:lpstr>Symbol</vt:lpstr>
      <vt:lpstr>Times New Roman</vt:lpstr>
      <vt:lpstr>Wingdings</vt:lpstr>
      <vt:lpstr>Wingdings 2</vt:lpstr>
      <vt:lpstr>Civic</vt:lpstr>
      <vt:lpstr>Urinalysis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Urinalysis</dc:title>
  <dc:creator>UOS</dc:creator>
  <cp:lastModifiedBy>3422</cp:lastModifiedBy>
  <cp:revision>16</cp:revision>
  <dcterms:created xsi:type="dcterms:W3CDTF">2018-04-15T20:06:25Z</dcterms:created>
  <dcterms:modified xsi:type="dcterms:W3CDTF">2019-04-09T10:24:06Z</dcterms:modified>
</cp:coreProperties>
</file>