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0"/>
  </p:notesMasterIdLst>
  <p:sldIdLst>
    <p:sldId id="256" r:id="rId2"/>
    <p:sldId id="257" r:id="rId3"/>
    <p:sldId id="271" r:id="rId4"/>
    <p:sldId id="258" r:id="rId5"/>
    <p:sldId id="274" r:id="rId6"/>
    <p:sldId id="275" r:id="rId7"/>
    <p:sldId id="270" r:id="rId8"/>
    <p:sldId id="259" r:id="rId9"/>
    <p:sldId id="272" r:id="rId10"/>
    <p:sldId id="269" r:id="rId11"/>
    <p:sldId id="261" r:id="rId12"/>
    <p:sldId id="262" r:id="rId13"/>
    <p:sldId id="276" r:id="rId14"/>
    <p:sldId id="277" r:id="rId15"/>
    <p:sldId id="265" r:id="rId16"/>
    <p:sldId id="267" r:id="rId17"/>
    <p:sldId id="278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572AF-96EB-45C1-8E00-C6EAEFD383FF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BE26C-736B-4F2D-9DEC-8B32074F2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853BA-A050-4DB6-91C3-8BAC237B801E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  <a:p>
            <a:endParaRPr lang="en-US">
              <a:solidFill>
                <a:srgbClr val="000000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79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97C707-3C38-4523-A866-8F5963B21DC3}" type="slidenum">
              <a:rPr lang="en-US"/>
              <a:pPr/>
              <a:t>7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UTI: one or more structures in the urinary tract become infected after bacteria overcome its strong natural defenses. </a:t>
            </a:r>
          </a:p>
          <a:p>
            <a:r>
              <a:rPr lang="en-US" dirty="0"/>
              <a:t>In spite of these defenses, UTIs are the most common of all infections and can occur at any time in the life of an individual. </a:t>
            </a:r>
          </a:p>
          <a:p>
            <a:endParaRPr lang="en-US" dirty="0"/>
          </a:p>
          <a:p>
            <a:r>
              <a:rPr lang="en-US" dirty="0"/>
              <a:t>Screening for asymptomatic </a:t>
            </a:r>
            <a:r>
              <a:rPr lang="en-US" dirty="0" err="1"/>
              <a:t>bacteriuria</a:t>
            </a:r>
            <a:r>
              <a:rPr lang="en-US" dirty="0"/>
              <a:t> is not necessary during most routine medical examinations, with the following exceptions:</a:t>
            </a:r>
          </a:p>
          <a:p>
            <a:pPr>
              <a:buFontTx/>
              <a:buChar char="•"/>
            </a:pPr>
            <a:r>
              <a:rPr lang="en-US" dirty="0"/>
              <a:t>Pregnant women </a:t>
            </a:r>
          </a:p>
          <a:p>
            <a:pPr>
              <a:buFontTx/>
              <a:buChar char="•"/>
            </a:pPr>
            <a:r>
              <a:rPr lang="en-US" dirty="0"/>
              <a:t>People undergoing urologic surgery</a:t>
            </a:r>
          </a:p>
          <a:p>
            <a:pPr>
              <a:buFontTx/>
              <a:buChar char="•"/>
            </a:pPr>
            <a:endParaRPr lang="en-US" dirty="0"/>
          </a:p>
          <a:p>
            <a:r>
              <a:rPr lang="en-US" dirty="0"/>
              <a:t>Infections of the urethra is uncommon, most often occur as a </a:t>
            </a:r>
            <a:r>
              <a:rPr lang="en-US" dirty="0" err="1"/>
              <a:t>sexaully</a:t>
            </a:r>
            <a:r>
              <a:rPr lang="en-US" dirty="0"/>
              <a:t> transmitted disease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65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8C23F-E2F9-4058-AE0E-D3D3045275EA}" type="slidenum">
              <a:rPr lang="en-US"/>
              <a:pPr/>
              <a:t>9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Almost 95% of cases of UTIs are caused by bacteria that typically multiply at the opening of the urethra and travel up to the bladder. </a:t>
            </a:r>
          </a:p>
          <a:p>
            <a:endParaRPr lang="en-US"/>
          </a:p>
          <a:p>
            <a:r>
              <a:rPr lang="en-US"/>
              <a:t>Ascending route of infection helps explain the gender difference b/c the shorter female urethra increases the frequency in girls</a:t>
            </a:r>
          </a:p>
          <a:p>
            <a:r>
              <a:rPr lang="en-US"/>
              <a:t>Prostatic fluid has protective effect b/c bacteriostatic effect in pubertal boys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8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2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3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40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8189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02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32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50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27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7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70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9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3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3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4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8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80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4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FEA7860-306F-4F6E-9517-4BEDC7BB13C5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43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838200"/>
            <a:ext cx="7439358" cy="3329581"/>
          </a:xfrm>
        </p:spPr>
        <p:txBody>
          <a:bodyPr/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Acute Pyelonephritis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Prof. </a:t>
            </a:r>
            <a:r>
              <a:rPr lang="en-US" sz="2400" b="1" dirty="0" err="1" smtClean="0">
                <a:solidFill>
                  <a:srgbClr val="FFFF00"/>
                </a:solidFill>
              </a:rPr>
              <a:t>ali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somily</a:t>
            </a:r>
            <a:r>
              <a:rPr lang="en-US" sz="2400" b="1" dirty="0" smtClean="0">
                <a:solidFill>
                  <a:srgbClr val="FFFF00"/>
                </a:solidFill>
              </a:rPr>
              <a:t>, MD, FRCPC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417" y="152400"/>
            <a:ext cx="7055380" cy="140053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Pathology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152983"/>
            <a:ext cx="8125890" cy="50954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Kidneys enlarge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Interstitial infiltration of inflammatory cells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Abscesses on the capsule and at </a:t>
            </a:r>
            <a:r>
              <a:rPr lang="en-US" sz="3200" dirty="0" err="1" smtClean="0">
                <a:solidFill>
                  <a:schemeClr val="bg1"/>
                </a:solidFill>
              </a:rPr>
              <a:t>corticomedullary</a:t>
            </a:r>
            <a:r>
              <a:rPr lang="en-US" sz="3200" dirty="0" smtClean="0">
                <a:solidFill>
                  <a:schemeClr val="bg1"/>
                </a:solidFill>
              </a:rPr>
              <a:t> junction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Result in destruction of tubules and the </a:t>
            </a:r>
            <a:r>
              <a:rPr lang="en-US" sz="3200" dirty="0" err="1" smtClean="0">
                <a:solidFill>
                  <a:schemeClr val="bg1"/>
                </a:solidFill>
              </a:rPr>
              <a:t>glomeruli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When chronic, kidneys become scarred, contracted and nonfunctioning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Symptoms and Signs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966" y="1295400"/>
            <a:ext cx="8319233" cy="4195481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Acute pyelonephritis may be unilateral or bilateral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Flank pain(pain in the costovertebral angle )or tenderness or both, fever, chill and lower urinary tract symptoms(urgency, frequency and dysuria)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Azotemia can occur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Other non infectious causes of these symptoms is renal infarct and </a:t>
            </a:r>
            <a:r>
              <a:rPr lang="en-US" sz="2800" dirty="0" err="1" smtClean="0">
                <a:solidFill>
                  <a:schemeClr val="bg1"/>
                </a:solidFill>
              </a:rPr>
              <a:t>caliculi</a:t>
            </a:r>
            <a:r>
              <a:rPr lang="en-US" sz="2800" dirty="0" smtClean="0">
                <a:solidFill>
                  <a:schemeClr val="bg1"/>
                </a:solidFill>
              </a:rPr>
              <a:t> .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153400" cy="4195481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In the chronic phase the patient may show unremarkable symptoms such as nausea and general malaise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Systemic signs occur as a result of the chronic disease: elevated BP, vomiting, diarrhea.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Differential Diagnosis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371600"/>
            <a:ext cx="8125890" cy="419548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One fifth of the patients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Acute pelvic inflammatory disease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Ectopic pregnancy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Diverticulitis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Renal calculi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Complications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572" y="1152983"/>
            <a:ext cx="8182627" cy="4195481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Hypertension, septic shock, multi organs failure, death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Renal or </a:t>
            </a:r>
            <a:r>
              <a:rPr lang="en-US" sz="2400" dirty="0" err="1" smtClean="0">
                <a:solidFill>
                  <a:schemeClr val="bg1"/>
                </a:solidFill>
              </a:rPr>
              <a:t>prinephric</a:t>
            </a:r>
            <a:r>
              <a:rPr lang="en-US" sz="2400" dirty="0" smtClean="0">
                <a:solidFill>
                  <a:schemeClr val="bg1"/>
                </a:solidFill>
              </a:rPr>
              <a:t> abscesses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Metastatic infection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Papillary necrosis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Acute renal failure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Emphysematous pyelonephritis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Renal gangrene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Localized or generalized atrophy/permanent loss of function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Diagnosis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371600"/>
            <a:ext cx="8430690" cy="4195481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Diagnosis is confirmed by bacteria (10</a:t>
            </a:r>
            <a:r>
              <a:rPr lang="en-US" sz="2200" baseline="30000" dirty="0" smtClean="0">
                <a:solidFill>
                  <a:schemeClr val="bg1"/>
                </a:solidFill>
              </a:rPr>
              <a:t>8</a:t>
            </a:r>
            <a:r>
              <a:rPr lang="en-US" sz="2200" dirty="0" smtClean="0">
                <a:solidFill>
                  <a:schemeClr val="bg1"/>
                </a:solidFill>
              </a:rPr>
              <a:t>/l or 10</a:t>
            </a:r>
            <a:r>
              <a:rPr lang="en-US" sz="2200" baseline="30000" dirty="0" smtClean="0">
                <a:solidFill>
                  <a:schemeClr val="bg1"/>
                </a:solidFill>
              </a:rPr>
              <a:t>5</a:t>
            </a:r>
            <a:r>
              <a:rPr lang="en-US" sz="2200" dirty="0" smtClean="0">
                <a:solidFill>
                  <a:schemeClr val="bg1"/>
                </a:solidFill>
              </a:rPr>
              <a:t>/ml) and pus  &gt;= 10/HPF (90%)and leukocytes esterase , RBCS 20-40% in the urine and </a:t>
            </a:r>
            <a:r>
              <a:rPr lang="en-US" sz="2200" dirty="0" err="1" smtClean="0">
                <a:solidFill>
                  <a:schemeClr val="bg1"/>
                </a:solidFill>
              </a:rPr>
              <a:t>leukocytosis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A clean-catch or catheterized urinalysis with quantitative culture  on BAP and selective media and sensitivity identifies the pathogen and determines appropriate antimicrobial therapy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Blood culture 15-30%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BUN and Creatinine levels of the blood and urine may be used to monitor kidney function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IVP will Identify the presence of obstruction or degenerative changes caused by the infection process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Ultrasound or CT scan</a:t>
            </a:r>
          </a:p>
          <a:p>
            <a:endParaRPr lang="en-US" sz="2200" dirty="0" smtClean="0">
              <a:solidFill>
                <a:schemeClr val="bg1"/>
              </a:solidFill>
            </a:endParaRPr>
          </a:p>
          <a:p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Management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295400"/>
            <a:ext cx="8278290" cy="4195481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Patients with mild signs and symptoms may be treated on an outpatient basis with antibiotics for 7-14 days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Hospitalization in sever cases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Empirical treatment is TMP-SMX (Resistance  around 50%), </a:t>
            </a:r>
            <a:r>
              <a:rPr lang="en-US" sz="2400" dirty="0" err="1" smtClean="0">
                <a:solidFill>
                  <a:schemeClr val="bg1"/>
                </a:solidFill>
              </a:rPr>
              <a:t>fluoroquinolones</a:t>
            </a:r>
            <a:r>
              <a:rPr lang="en-US" sz="2400" dirty="0" smtClean="0">
                <a:solidFill>
                  <a:schemeClr val="bg1"/>
                </a:solidFill>
              </a:rPr>
              <a:t> is alternative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Ampicillin</a:t>
            </a:r>
            <a:r>
              <a:rPr lang="en-US" sz="2400" dirty="0" smtClean="0">
                <a:solidFill>
                  <a:schemeClr val="bg1"/>
                </a:solidFill>
              </a:rPr>
              <a:t> with </a:t>
            </a:r>
            <a:r>
              <a:rPr lang="en-US" sz="2400" dirty="0" err="1" smtClean="0">
                <a:solidFill>
                  <a:schemeClr val="bg1"/>
                </a:solidFill>
              </a:rPr>
              <a:t>aminoglycoside</a:t>
            </a:r>
            <a:r>
              <a:rPr lang="en-US" sz="2400" dirty="0" smtClean="0">
                <a:solidFill>
                  <a:schemeClr val="bg1"/>
                </a:solidFill>
              </a:rPr>
              <a:t> or third generation </a:t>
            </a:r>
            <a:r>
              <a:rPr lang="en-US" sz="2400" dirty="0" err="1" smtClean="0">
                <a:solidFill>
                  <a:schemeClr val="bg1"/>
                </a:solidFill>
              </a:rPr>
              <a:t>cephalosporins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pipracillin</a:t>
            </a:r>
            <a:r>
              <a:rPr lang="en-US" sz="2400" dirty="0" smtClean="0">
                <a:solidFill>
                  <a:schemeClr val="bg1"/>
                </a:solidFill>
              </a:rPr>
              <a:t> or </a:t>
            </a:r>
            <a:r>
              <a:rPr lang="en-US" sz="2400" dirty="0" err="1" smtClean="0">
                <a:solidFill>
                  <a:schemeClr val="bg1"/>
                </a:solidFill>
              </a:rPr>
              <a:t>carbapenems</a:t>
            </a:r>
            <a:r>
              <a:rPr lang="en-US" sz="2400" dirty="0" smtClean="0">
                <a:solidFill>
                  <a:schemeClr val="bg1"/>
                </a:solidFill>
              </a:rPr>
              <a:t>  in sever cases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Antibiotics are selected according to results of urinalysis culture and sensitivity and may include broad-spectrum medications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Prevention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295400"/>
            <a:ext cx="8125890" cy="419548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Antimicrobial prophylaxis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TMP-SMX or </a:t>
            </a:r>
            <a:r>
              <a:rPr lang="en-US" sz="3200" dirty="0" err="1" smtClean="0">
                <a:solidFill>
                  <a:schemeClr val="bg1"/>
                </a:solidFill>
              </a:rPr>
              <a:t>fluoroquinolones</a:t>
            </a:r>
            <a:r>
              <a:rPr lang="en-US" sz="3200" dirty="0" smtClean="0">
                <a:solidFill>
                  <a:schemeClr val="bg1"/>
                </a:solidFill>
              </a:rPr>
              <a:t> 3/week or </a:t>
            </a:r>
            <a:r>
              <a:rPr lang="en-US" sz="3200" dirty="0" err="1" smtClean="0">
                <a:solidFill>
                  <a:schemeClr val="bg1"/>
                </a:solidFill>
              </a:rPr>
              <a:t>nitrofurantoin</a:t>
            </a:r>
            <a:r>
              <a:rPr lang="en-US" sz="3200" dirty="0" smtClean="0">
                <a:solidFill>
                  <a:schemeClr val="bg1"/>
                </a:solidFill>
              </a:rPr>
              <a:t>  daily</a:t>
            </a:r>
          </a:p>
          <a:p>
            <a:r>
              <a:rPr lang="en-US" sz="3200" dirty="0" err="1" smtClean="0">
                <a:solidFill>
                  <a:schemeClr val="bg1"/>
                </a:solidFill>
              </a:rPr>
              <a:t>Intravaginal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estradiol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300 ml of cranberry juice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Removal the  urinary catheter as soon as possible or use condom catheter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Prognosis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371600"/>
            <a:ext cx="8354490" cy="4195481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Prognosis is dependent upon early detection and successful treatment.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Baseline assessment for every patient must include urinary assessment because pyelonephritis may occur as a primary or secondary disorder.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Objectives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436" y="1447800"/>
            <a:ext cx="6711654" cy="419548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Epidemiology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Definition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Etiology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Pathogenesis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Pathology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Clinical presentations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Diagnosis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Treatment and prevention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Other Syndromes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UTI Terminology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C000"/>
                </a:solidFill>
              </a:rPr>
              <a:t>Uncomplicated</a:t>
            </a:r>
            <a:r>
              <a:rPr lang="en-US" sz="2800" dirty="0"/>
              <a:t>: </a:t>
            </a:r>
            <a:r>
              <a:rPr lang="en-US" sz="2400" dirty="0">
                <a:solidFill>
                  <a:schemeClr val="bg1"/>
                </a:solidFill>
              </a:rPr>
              <a:t>infection of urinary bladder in host w/out underlying renal or neurologic </a:t>
            </a:r>
            <a:r>
              <a:rPr lang="en-US" sz="2400" dirty="0" smtClean="0">
                <a:solidFill>
                  <a:schemeClr val="bg1"/>
                </a:solidFill>
              </a:rPr>
              <a:t>disease.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FFC000"/>
                </a:solidFill>
              </a:rPr>
              <a:t>Complicated</a:t>
            </a:r>
            <a:r>
              <a:rPr lang="en-US" sz="2800" dirty="0"/>
              <a:t>: </a:t>
            </a:r>
            <a:r>
              <a:rPr lang="en-US" sz="2400" dirty="0">
                <a:solidFill>
                  <a:schemeClr val="bg1"/>
                </a:solidFill>
              </a:rPr>
              <a:t>infection in setting of underlying structural, medical or neurologic </a:t>
            </a:r>
            <a:r>
              <a:rPr lang="en-US" sz="2400" dirty="0" smtClean="0">
                <a:solidFill>
                  <a:schemeClr val="bg1"/>
                </a:solidFill>
              </a:rPr>
              <a:t>disease.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FFC000"/>
                </a:solidFill>
              </a:rPr>
              <a:t>Recurrent</a:t>
            </a:r>
            <a:r>
              <a:rPr lang="en-US" sz="2800" dirty="0"/>
              <a:t>: </a:t>
            </a:r>
            <a:r>
              <a:rPr lang="en-US" sz="2400" dirty="0">
                <a:solidFill>
                  <a:schemeClr val="bg1"/>
                </a:solidFill>
              </a:rPr>
              <a:t>&gt; 2 symptomatic UTIs w/in 12 mos. following clinical resolution of each previous UTI after </a:t>
            </a:r>
            <a:r>
              <a:rPr lang="en-US" sz="2400" dirty="0" smtClean="0">
                <a:solidFill>
                  <a:schemeClr val="bg1"/>
                </a:solidFill>
              </a:rPr>
              <a:t>therapy.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FFC000"/>
                </a:solidFill>
              </a:rPr>
              <a:t>Reinfection</a:t>
            </a:r>
            <a:r>
              <a:rPr lang="en-US" sz="2800" dirty="0"/>
              <a:t>: </a:t>
            </a:r>
            <a:r>
              <a:rPr lang="en-US" sz="2400" dirty="0">
                <a:solidFill>
                  <a:schemeClr val="bg1"/>
                </a:solidFill>
              </a:rPr>
              <a:t>recurrent UTI caused by different pathogen at any time or original infecting strain    &gt;13 days after therapy of original </a:t>
            </a:r>
            <a:r>
              <a:rPr lang="en-US" sz="2400" dirty="0" smtClean="0">
                <a:solidFill>
                  <a:schemeClr val="bg1"/>
                </a:solidFill>
              </a:rPr>
              <a:t>UTI.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FFC000"/>
                </a:solidFill>
              </a:rPr>
              <a:t>Relapse</a:t>
            </a:r>
            <a:r>
              <a:rPr lang="en-US" sz="2800" dirty="0"/>
              <a:t>: </a:t>
            </a:r>
            <a:r>
              <a:rPr lang="en-US" sz="2400" dirty="0">
                <a:solidFill>
                  <a:schemeClr val="bg1"/>
                </a:solidFill>
              </a:rPr>
              <a:t>recurrent UTI caused by same species causing original UTI w/in 2 </a:t>
            </a:r>
            <a:r>
              <a:rPr lang="en-US" sz="2400" dirty="0" smtClean="0">
                <a:solidFill>
                  <a:schemeClr val="bg1"/>
                </a:solidFill>
              </a:rPr>
              <a:t>weeks </a:t>
            </a:r>
            <a:r>
              <a:rPr lang="en-US" sz="2400" dirty="0">
                <a:solidFill>
                  <a:schemeClr val="bg1"/>
                </a:solidFill>
              </a:rPr>
              <a:t>after </a:t>
            </a:r>
            <a:r>
              <a:rPr lang="en-US" sz="2400" dirty="0" smtClean="0">
                <a:solidFill>
                  <a:schemeClr val="bg1"/>
                </a:solidFill>
              </a:rPr>
              <a:t>therapy.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572" y="1295400"/>
            <a:ext cx="7877827" cy="419548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It is very serious condition that lead to renal scarring, </a:t>
            </a:r>
            <a:r>
              <a:rPr lang="en-US" sz="3600" dirty="0" err="1" smtClean="0">
                <a:solidFill>
                  <a:schemeClr val="bg1"/>
                </a:solidFill>
              </a:rPr>
              <a:t>nephric</a:t>
            </a:r>
            <a:r>
              <a:rPr lang="en-US" sz="3600" dirty="0" smtClean="0">
                <a:solidFill>
                  <a:schemeClr val="bg1"/>
                </a:solidFill>
              </a:rPr>
              <a:t>,  </a:t>
            </a:r>
            <a:r>
              <a:rPr lang="en-US" sz="3600" dirty="0" err="1" smtClean="0">
                <a:solidFill>
                  <a:schemeClr val="bg1"/>
                </a:solidFill>
              </a:rPr>
              <a:t>perinephric</a:t>
            </a:r>
            <a:r>
              <a:rPr lang="en-US" sz="3600" dirty="0" smtClean="0">
                <a:solidFill>
                  <a:schemeClr val="bg1"/>
                </a:solidFill>
              </a:rPr>
              <a:t> abscess formation, sepsis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Clinical presentation is atypical in some patients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Update on the management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Prevalence of </a:t>
            </a:r>
            <a:r>
              <a:rPr lang="en-GB" b="1" dirty="0" err="1" smtClean="0">
                <a:solidFill>
                  <a:srgbClr val="FF0000"/>
                </a:solidFill>
              </a:rPr>
              <a:t>bacter</a:t>
            </a:r>
            <a:r>
              <a:rPr lang="hu-HU" b="1" dirty="0" smtClean="0">
                <a:solidFill>
                  <a:srgbClr val="FF0000"/>
                </a:solidFill>
              </a:rPr>
              <a:t>i</a:t>
            </a:r>
            <a:r>
              <a:rPr lang="en-GB" b="1" dirty="0" err="1" smtClean="0">
                <a:solidFill>
                  <a:srgbClr val="FF0000"/>
                </a:solidFill>
              </a:rPr>
              <a:t>uria</a:t>
            </a:r>
            <a:r>
              <a:rPr lang="en-GB" b="1" dirty="0" smtClean="0">
                <a:solidFill>
                  <a:srgbClr val="FF0000"/>
                </a:solidFill>
              </a:rPr>
              <a:t> in different age groups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797449"/>
              </p:ext>
            </p:extLst>
          </p:nvPr>
        </p:nvGraphicFramePr>
        <p:xfrm>
          <a:off x="1143000" y="1981200"/>
          <a:ext cx="7656513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Diagram" r:id="rId3" imgW="7877055" imgH="4114800" progId="MSGraph.Chart.8">
                  <p:embed followColorScheme="full"/>
                </p:oleObj>
              </mc:Choice>
              <mc:Fallback>
                <p:oleObj name="Diagram" r:id="rId3" imgW="7877055" imgH="4114800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81200"/>
                        <a:ext cx="7656513" cy="400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974" y="304800"/>
            <a:ext cx="7055380" cy="140053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Risk Factors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36" y="1219200"/>
            <a:ext cx="7594363" cy="4195481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Pregnancy (1/2 of asymptomatic will develop pyelonephritis if not  treated)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Diabetes (10 time more admission)</a:t>
            </a:r>
          </a:p>
          <a:p>
            <a:r>
              <a:rPr lang="en-US" sz="3200" dirty="0" err="1" smtClean="0">
                <a:solidFill>
                  <a:schemeClr val="bg1"/>
                </a:solidFill>
              </a:rPr>
              <a:t>Immunosuppression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Obstruction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Catheterized  patients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Definition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77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It is Bacterial infection of the renal pelvis, tubules and interstitial tissue of one or both kidneys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2600" dirty="0" smtClean="0">
                <a:solidFill>
                  <a:schemeClr val="bg1"/>
                </a:solidFill>
              </a:rPr>
              <a:t>Renal </a:t>
            </a:r>
            <a:r>
              <a:rPr lang="en-US" sz="2600" dirty="0">
                <a:solidFill>
                  <a:schemeClr val="bg1"/>
                </a:solidFill>
              </a:rPr>
              <a:t>pelvis: </a:t>
            </a:r>
            <a:r>
              <a:rPr lang="en-US" sz="2600" dirty="0" err="1">
                <a:solidFill>
                  <a:schemeClr val="bg1"/>
                </a:solidFill>
              </a:rPr>
              <a:t>pyelitis</a:t>
            </a:r>
            <a:r>
              <a:rPr lang="en-US" sz="2600" dirty="0">
                <a:solidFill>
                  <a:schemeClr val="bg1"/>
                </a:solidFill>
              </a:rPr>
              <a:t>      - Renal parenchyma: </a:t>
            </a:r>
            <a:r>
              <a:rPr lang="en-US" sz="2600" dirty="0" smtClean="0">
                <a:solidFill>
                  <a:schemeClr val="bg1"/>
                </a:solidFill>
              </a:rPr>
              <a:t>pyelonephritis</a:t>
            </a:r>
          </a:p>
          <a:p>
            <a:pPr>
              <a:buFontTx/>
              <a:buChar char="-"/>
            </a:pPr>
            <a:r>
              <a:rPr lang="en-US" sz="2600" dirty="0" smtClean="0">
                <a:solidFill>
                  <a:schemeClr val="bg1"/>
                </a:solidFill>
              </a:rPr>
              <a:t>Bladder: cystitis             - Urethra: urethritis</a:t>
            </a:r>
          </a:p>
          <a:p>
            <a:pPr>
              <a:buFontTx/>
              <a:buChar char="-"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150" name="AutoShape 6" descr="AC00039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6153" name="AutoShape 9" descr="tract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6155" name="AutoShape 11" descr="tract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2971800" y="2819400"/>
          <a:ext cx="30480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Photo Editor Photo" r:id="rId4" imgW="2857899" imgH="2209524" progId="">
                  <p:embed/>
                </p:oleObj>
              </mc:Choice>
              <mc:Fallback>
                <p:oleObj name="Photo Editor Photo" r:id="rId4" imgW="2857899" imgH="2209524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819400"/>
                        <a:ext cx="30480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Etiology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240" y="1447800"/>
            <a:ext cx="8240759" cy="49530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Escherichia coli,</a:t>
            </a:r>
            <a:r>
              <a:rPr lang="en-US" dirty="0" smtClean="0">
                <a:solidFill>
                  <a:schemeClr val="bg1"/>
                </a:solidFill>
              </a:rPr>
              <a:t> which accounts for 70-90% of uncomplicated UTIs and 21-54% of complicated UTIs.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the uropathogenic </a:t>
            </a:r>
            <a:r>
              <a:rPr lang="it-IT" i="1" dirty="0" smtClean="0">
                <a:solidFill>
                  <a:schemeClr val="bg1"/>
                </a:solidFill>
              </a:rPr>
              <a:t>E. coli</a:t>
            </a:r>
            <a:r>
              <a:rPr lang="it-IT" dirty="0" smtClean="0">
                <a:solidFill>
                  <a:schemeClr val="bg1"/>
                </a:solidFill>
              </a:rPr>
              <a:t> (UPEC)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erives</a:t>
            </a:r>
            <a:r>
              <a:rPr lang="en-US" dirty="0" smtClean="0">
                <a:solidFill>
                  <a:schemeClr val="bg1"/>
                </a:solidFill>
              </a:rPr>
              <a:t> commonly from the </a:t>
            </a:r>
            <a:r>
              <a:rPr lang="en-US" dirty="0" err="1" smtClean="0">
                <a:solidFill>
                  <a:schemeClr val="bg1"/>
                </a:solidFill>
              </a:rPr>
              <a:t>phylogenetic</a:t>
            </a:r>
            <a:r>
              <a:rPr lang="en-US" dirty="0" smtClean="0">
                <a:solidFill>
                  <a:schemeClr val="bg1"/>
                </a:solidFill>
              </a:rPr>
              <a:t> groups B2 and D, which express distinctive O, K, and H antigens. </a:t>
            </a:r>
            <a:r>
              <a:rPr lang="en-US" i="1" dirty="0" smtClean="0">
                <a:solidFill>
                  <a:schemeClr val="bg1"/>
                </a:solidFill>
              </a:rPr>
              <a:t>UPEC</a:t>
            </a:r>
            <a:r>
              <a:rPr lang="en-US" dirty="0" smtClean="0">
                <a:solidFill>
                  <a:schemeClr val="bg1"/>
                </a:solidFill>
              </a:rPr>
              <a:t> genes encode several postulated virulence factors (VFs), including </a:t>
            </a:r>
            <a:r>
              <a:rPr lang="en-US" dirty="0" err="1" smtClean="0">
                <a:solidFill>
                  <a:schemeClr val="bg1"/>
                </a:solidFill>
              </a:rPr>
              <a:t>adhesins</a:t>
            </a:r>
            <a:r>
              <a:rPr lang="en-US" dirty="0" smtClean="0">
                <a:solidFill>
                  <a:schemeClr val="bg1"/>
                </a:solidFill>
              </a:rPr>
              <a:t> P fimbriae  </a:t>
            </a:r>
            <a:r>
              <a:rPr lang="en-US" dirty="0" err="1" smtClean="0">
                <a:solidFill>
                  <a:schemeClr val="bg1"/>
                </a:solidFill>
              </a:rPr>
              <a:t>pap+genotype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family, </a:t>
            </a:r>
            <a:r>
              <a:rPr lang="en-US" dirty="0" err="1" smtClean="0">
                <a:solidFill>
                  <a:schemeClr val="bg1"/>
                </a:solidFill>
              </a:rPr>
              <a:t>protectins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siderophores</a:t>
            </a:r>
            <a:r>
              <a:rPr lang="en-US" dirty="0" smtClean="0">
                <a:solidFill>
                  <a:schemeClr val="bg1"/>
                </a:solidFill>
              </a:rPr>
              <a:t>, and toxins.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Staphylococcus </a:t>
            </a:r>
            <a:r>
              <a:rPr lang="en-US" i="1" dirty="0" err="1" smtClean="0">
                <a:solidFill>
                  <a:schemeClr val="bg1"/>
                </a:solidFill>
              </a:rPr>
              <a:t>saprophyticus</a:t>
            </a:r>
            <a:r>
              <a:rPr lang="en-US" i="1" dirty="0" smtClean="0">
                <a:solidFill>
                  <a:schemeClr val="bg1"/>
                </a:solidFill>
              </a:rPr>
              <a:t>, Klebsiella pneumoniae, Proteus mirabilis, enterococci, Staphylococcus aureus, Pseudomonas aeruginosa,</a:t>
            </a:r>
            <a:r>
              <a:rPr lang="en-US" dirty="0" smtClean="0">
                <a:solidFill>
                  <a:schemeClr val="bg1"/>
                </a:solidFill>
              </a:rPr>
              <a:t> and </a:t>
            </a:r>
            <a:r>
              <a:rPr lang="en-US" i="1" dirty="0" smtClean="0">
                <a:solidFill>
                  <a:schemeClr val="bg1"/>
                </a:solidFill>
              </a:rPr>
              <a:t>Enterobacter </a:t>
            </a:r>
            <a:r>
              <a:rPr lang="en-US" dirty="0" smtClean="0">
                <a:solidFill>
                  <a:schemeClr val="bg1"/>
                </a:solidFill>
              </a:rPr>
              <a:t>species.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Rare </a:t>
            </a:r>
            <a:r>
              <a:rPr lang="en-US" i="1" dirty="0" smtClean="0">
                <a:solidFill>
                  <a:schemeClr val="bg1"/>
                </a:solidFill>
              </a:rPr>
              <a:t>candida, viruses, </a:t>
            </a:r>
            <a:r>
              <a:rPr lang="en-US" i="1" dirty="0" err="1" smtClean="0">
                <a:solidFill>
                  <a:schemeClr val="bg1"/>
                </a:solidFill>
              </a:rPr>
              <a:t>brucella</a:t>
            </a:r>
            <a:r>
              <a:rPr lang="en-US" i="1" dirty="0" smtClean="0">
                <a:solidFill>
                  <a:schemeClr val="bg1"/>
                </a:solidFill>
              </a:rPr>
              <a:t> and TB.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Host factors.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Pathogenesis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772400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</a:rPr>
              <a:t>Ascending bacterial infection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solidFill>
                  <a:schemeClr val="bg1"/>
                </a:solidFill>
              </a:rPr>
              <a:t>Hematogenous</a:t>
            </a:r>
            <a:r>
              <a:rPr lang="en-US" sz="2800" dirty="0">
                <a:solidFill>
                  <a:schemeClr val="bg1"/>
                </a:solidFill>
              </a:rPr>
              <a:t> spread to kidney is rare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Exception: neonates with </a:t>
            </a:r>
            <a:r>
              <a:rPr lang="en-US" sz="2400" i="1" dirty="0">
                <a:solidFill>
                  <a:schemeClr val="bg1"/>
                </a:solidFill>
              </a:rPr>
              <a:t>Staphylococcus aureus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</a:rPr>
              <a:t>For optimal host defense function, intermittent &amp; complete emptying of bladder must occur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Urine is excellent culture medium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Bactericidal secretion from </a:t>
            </a:r>
            <a:r>
              <a:rPr lang="en-US" sz="2400" dirty="0" err="1">
                <a:solidFill>
                  <a:schemeClr val="bg1"/>
                </a:solidFill>
              </a:rPr>
              <a:t>uroepithelial</a:t>
            </a:r>
            <a:r>
              <a:rPr lang="en-US" sz="2400" dirty="0">
                <a:solidFill>
                  <a:schemeClr val="bg1"/>
                </a:solidFill>
              </a:rPr>
              <a:t> cells and glycoproteins inhibit bacterial adherence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</a:rPr>
              <a:t>Renal parenchyma infections result in inflammatory response to contain infection but contributes to potential scarring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517</TotalTime>
  <Words>811</Words>
  <Application>Microsoft Office PowerPoint</Application>
  <PresentationFormat>On-screen Show (4:3)</PresentationFormat>
  <Paragraphs>120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Wingdings</vt:lpstr>
      <vt:lpstr>Wingdings 3</vt:lpstr>
      <vt:lpstr>Ion</vt:lpstr>
      <vt:lpstr>Diagram</vt:lpstr>
      <vt:lpstr>Photo Editor Photo</vt:lpstr>
      <vt:lpstr>Acute Pyelonephritis</vt:lpstr>
      <vt:lpstr>Objectives</vt:lpstr>
      <vt:lpstr>UTI Terminology</vt:lpstr>
      <vt:lpstr>Introduction</vt:lpstr>
      <vt:lpstr>Prevalence of bacteriuria in different age groups</vt:lpstr>
      <vt:lpstr>Risk Factors</vt:lpstr>
      <vt:lpstr>Definition</vt:lpstr>
      <vt:lpstr>Etiology</vt:lpstr>
      <vt:lpstr>Pathogenesis</vt:lpstr>
      <vt:lpstr>Pathology</vt:lpstr>
      <vt:lpstr>Symptoms and Signs</vt:lpstr>
      <vt:lpstr>PowerPoint Presentation</vt:lpstr>
      <vt:lpstr>Differential Diagnosis</vt:lpstr>
      <vt:lpstr>Complications</vt:lpstr>
      <vt:lpstr>Diagnosis</vt:lpstr>
      <vt:lpstr>Management</vt:lpstr>
      <vt:lpstr>Prevention</vt:lpstr>
      <vt:lpstr>Prognosis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Pyelonephritis</dc:title>
  <dc:creator>Dr.Ali Somily</dc:creator>
  <cp:lastModifiedBy>3422</cp:lastModifiedBy>
  <cp:revision>53</cp:revision>
  <dcterms:created xsi:type="dcterms:W3CDTF">2011-04-15T12:26:18Z</dcterms:created>
  <dcterms:modified xsi:type="dcterms:W3CDTF">2019-03-31T08:02:53Z</dcterms:modified>
</cp:coreProperties>
</file>