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86" r:id="rId2"/>
    <p:sldId id="277" r:id="rId3"/>
    <p:sldId id="257" r:id="rId4"/>
    <p:sldId id="271" r:id="rId5"/>
    <p:sldId id="274" r:id="rId6"/>
    <p:sldId id="259" r:id="rId7"/>
    <p:sldId id="260" r:id="rId8"/>
    <p:sldId id="258" r:id="rId9"/>
    <p:sldId id="283" r:id="rId10"/>
    <p:sldId id="282" r:id="rId11"/>
    <p:sldId id="261" r:id="rId12"/>
    <p:sldId id="275" r:id="rId13"/>
    <p:sldId id="262" r:id="rId14"/>
    <p:sldId id="273" r:id="rId15"/>
    <p:sldId id="263" r:id="rId16"/>
    <p:sldId id="264" r:id="rId17"/>
    <p:sldId id="265" r:id="rId18"/>
    <p:sldId id="267" r:id="rId19"/>
    <p:sldId id="285" r:id="rId20"/>
    <p:sldId id="268" r:id="rId21"/>
    <p:sldId id="276" r:id="rId22"/>
    <p:sldId id="278" r:id="rId23"/>
    <p:sldId id="280" r:id="rId24"/>
    <p:sldId id="269" r:id="rId25"/>
    <p:sldId id="270" r:id="rId26"/>
    <p:sldId id="266" r:id="rId27"/>
    <p:sldId id="28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>
      <p:cViewPr varScale="1">
        <p:scale>
          <a:sx n="63" d="100"/>
          <a:sy n="63" d="100"/>
        </p:scale>
        <p:origin x="13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5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4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4537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4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3955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76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39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0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7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9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034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28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0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73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778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619B2-7676-462A-9D50-EA8F8A6CF92C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3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Cystitis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2400" b="1" dirty="0" smtClean="0"/>
              <a:t>Renal Block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Dr. </a:t>
            </a:r>
            <a:r>
              <a:rPr lang="en-US" i="1" dirty="0" err="1" smtClean="0"/>
              <a:t>Khalifa</a:t>
            </a:r>
            <a:r>
              <a:rPr lang="en-US" i="1" dirty="0" smtClean="0"/>
              <a:t> Binkhamis &amp; PROF.HANAN HABIB</a:t>
            </a:r>
          </a:p>
          <a:p>
            <a:r>
              <a:rPr lang="en-US" i="1" dirty="0" smtClean="0"/>
              <a:t>Department of Pathology, Microbiology Unit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04800"/>
            <a:ext cx="2857899" cy="166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535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Pathogenesis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00200"/>
            <a:ext cx="746760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60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Etiologic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err="1">
                <a:solidFill>
                  <a:srgbClr val="C00000"/>
                </a:solidFill>
              </a:rPr>
              <a:t>E.coli</a:t>
            </a:r>
            <a:r>
              <a:rPr lang="en-US" dirty="0"/>
              <a:t> is the most common (90%) cause of cystitis. Other </a:t>
            </a:r>
            <a:r>
              <a:rPr lang="en-US" i="1" dirty="0" err="1"/>
              <a:t>Enterobacteriaceae</a:t>
            </a:r>
            <a:r>
              <a:rPr lang="en-US" i="1" dirty="0"/>
              <a:t> </a:t>
            </a:r>
            <a:r>
              <a:rPr lang="en-US" dirty="0"/>
              <a:t>include (</a:t>
            </a:r>
            <a:r>
              <a:rPr lang="en-US" i="1" dirty="0" err="1"/>
              <a:t>Klebsiella</a:t>
            </a:r>
            <a:r>
              <a:rPr lang="en-US" dirty="0"/>
              <a:t> </a:t>
            </a:r>
            <a:r>
              <a:rPr lang="en-US" i="1" dirty="0" err="1"/>
              <a:t>pneumoniae</a:t>
            </a:r>
            <a:r>
              <a:rPr lang="en-US" i="1" dirty="0"/>
              <a:t>, Proteus </a:t>
            </a:r>
            <a:r>
              <a:rPr lang="en-US" dirty="0"/>
              <a:t>spp.) Other gram negative rods </a:t>
            </a: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i="1" dirty="0" err="1"/>
              <a:t>P.aeroginosa</a:t>
            </a:r>
            <a:r>
              <a:rPr lang="en-US" i="1" dirty="0"/>
              <a:t>.</a:t>
            </a:r>
          </a:p>
          <a:p>
            <a:r>
              <a:rPr lang="en-US" b="1" dirty="0"/>
              <a:t>Gram positive bacteria</a:t>
            </a:r>
            <a:r>
              <a:rPr lang="en-US" dirty="0"/>
              <a:t>: </a:t>
            </a:r>
            <a:r>
              <a:rPr lang="en-US" i="1" dirty="0"/>
              <a:t>Enterococcus </a:t>
            </a:r>
            <a:r>
              <a:rPr lang="en-US" i="1" dirty="0" err="1"/>
              <a:t>faecalis</a:t>
            </a:r>
            <a:r>
              <a:rPr lang="en-US" dirty="0"/>
              <a:t>, group </a:t>
            </a:r>
            <a:r>
              <a:rPr lang="en-US" i="1" dirty="0"/>
              <a:t>B Streptococcus</a:t>
            </a:r>
            <a:r>
              <a:rPr lang="en-US" dirty="0"/>
              <a:t> and </a:t>
            </a:r>
            <a:r>
              <a:rPr lang="en-US" i="1" dirty="0"/>
              <a:t>Staphylococcus </a:t>
            </a:r>
            <a:r>
              <a:rPr lang="en-US" i="1" dirty="0" err="1"/>
              <a:t>saprophyticus</a:t>
            </a:r>
            <a:r>
              <a:rPr lang="en-US" i="1" dirty="0"/>
              <a:t> </a:t>
            </a:r>
            <a:r>
              <a:rPr lang="en-US" dirty="0"/>
              <a:t>{honeymoon cystitis}.</a:t>
            </a:r>
          </a:p>
          <a:p>
            <a:r>
              <a:rPr lang="en-US" i="1" dirty="0"/>
              <a:t>Candida</a:t>
            </a:r>
            <a:r>
              <a:rPr lang="en-US" dirty="0"/>
              <a:t> species</a:t>
            </a:r>
          </a:p>
          <a:p>
            <a:r>
              <a:rPr lang="en-US" dirty="0"/>
              <a:t>Venereal diseases (gonorrhea, Chlamydia) may present with cystitis.</a:t>
            </a:r>
          </a:p>
          <a:p>
            <a:r>
              <a:rPr lang="en-US" i="1" dirty="0" err="1"/>
              <a:t>Schistosoma</a:t>
            </a:r>
            <a:r>
              <a:rPr lang="en-US" i="1" dirty="0"/>
              <a:t> </a:t>
            </a:r>
            <a:r>
              <a:rPr lang="en-US" i="1" dirty="0" err="1"/>
              <a:t>haematobium</a:t>
            </a:r>
            <a:r>
              <a:rPr lang="en-US" i="1" dirty="0"/>
              <a:t> </a:t>
            </a:r>
            <a:r>
              <a:rPr lang="en-US" dirty="0"/>
              <a:t>in endemic areas.</a:t>
            </a:r>
          </a:p>
        </p:txBody>
      </p:sp>
      <p:pic>
        <p:nvPicPr>
          <p:cNvPr id="52226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524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+mn-lt"/>
              </a:rPr>
              <a:t>Pathogens involved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22883" name="Rectangle 1027"/>
          <p:cNvSpPr>
            <a:spLocks noGrp="1" noChangeArrowheads="1"/>
          </p:cNvSpPr>
          <p:nvPr>
            <p:ph sz="half" idx="1"/>
          </p:nvPr>
        </p:nvSpPr>
        <p:spPr>
          <a:xfrm>
            <a:off x="685800" y="1676400"/>
            <a:ext cx="4965700" cy="4419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b="1" dirty="0">
                <a:solidFill>
                  <a:srgbClr val="CC0000"/>
                </a:solidFill>
              </a:rPr>
              <a:t>Uncomplicated UTI</a:t>
            </a:r>
            <a:endParaRPr lang="en-GB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dirty="0"/>
              <a:t>	</a:t>
            </a:r>
            <a:r>
              <a:rPr lang="en-GB" sz="2000" b="1" i="1" dirty="0"/>
              <a:t>E. coli</a:t>
            </a:r>
            <a:r>
              <a:rPr lang="en-GB" sz="2000" b="1" dirty="0"/>
              <a:t> 	64%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 err="1"/>
              <a:t>Enterobacteriaceae</a:t>
            </a:r>
            <a:r>
              <a:rPr lang="en-GB" sz="2000" b="1" i="1" dirty="0"/>
              <a:t> </a:t>
            </a:r>
            <a:r>
              <a:rPr lang="en-GB" sz="2000" b="1" dirty="0"/>
              <a:t> 16%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 err="1"/>
              <a:t>Enterococcus</a:t>
            </a:r>
            <a:r>
              <a:rPr lang="en-GB" sz="2000" b="1" dirty="0"/>
              <a:t> </a:t>
            </a:r>
            <a:r>
              <a:rPr lang="hu-HU" sz="2000" b="1" dirty="0"/>
              <a:t>spp</a:t>
            </a:r>
            <a:r>
              <a:rPr lang="en-GB" sz="2000" b="1" dirty="0"/>
              <a:t>	20%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Pseudomonas s</a:t>
            </a:r>
            <a:r>
              <a:rPr lang="hu-HU" sz="2000" b="1" dirty="0"/>
              <a:t>pp</a:t>
            </a:r>
            <a:r>
              <a:rPr lang="en-GB" sz="2000" b="1" dirty="0"/>
              <a:t>	&lt;1%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S. aureus	</a:t>
            </a:r>
            <a:r>
              <a:rPr lang="en-GB" sz="2000" b="1" dirty="0"/>
              <a:t>&lt;1%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solidFill>
                  <a:srgbClr val="C00000"/>
                </a:solidFill>
              </a:rPr>
              <a:t>Special cases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S. </a:t>
            </a:r>
            <a:r>
              <a:rPr lang="en-GB" sz="2000" b="1" i="1" dirty="0" err="1"/>
              <a:t>epidermidis</a:t>
            </a:r>
            <a:endParaRPr lang="en-GB" sz="2000" b="1" i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S. </a:t>
            </a:r>
            <a:r>
              <a:rPr lang="en-GB" sz="2000" b="1" i="1" dirty="0" err="1"/>
              <a:t>saprophyticus</a:t>
            </a: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Yeasts</a:t>
            </a:r>
            <a:r>
              <a:rPr lang="hu-HU" sz="2000" b="1" dirty="0"/>
              <a:t> (catheter related)</a:t>
            </a: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Viruses (Adenovirus, Varicella)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Chlamydia </a:t>
            </a:r>
            <a:r>
              <a:rPr lang="en-GB" sz="2000" b="1" i="1" dirty="0" err="1"/>
              <a:t>trachomatis</a:t>
            </a:r>
            <a:endParaRPr lang="en-GB" sz="2000" dirty="0"/>
          </a:p>
        </p:txBody>
      </p:sp>
      <p:sp>
        <p:nvSpPr>
          <p:cNvPr id="122884" name="Rectangle 1028"/>
          <p:cNvSpPr>
            <a:spLocks noGrp="1" noChangeArrowheads="1"/>
          </p:cNvSpPr>
          <p:nvPr>
            <p:ph sz="half" idx="2"/>
          </p:nvPr>
        </p:nvSpPr>
        <p:spPr>
          <a:xfrm>
            <a:off x="4648200" y="1676400"/>
            <a:ext cx="4114800" cy="4419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b="1" dirty="0">
                <a:solidFill>
                  <a:srgbClr val="CC0000"/>
                </a:solidFill>
              </a:rPr>
              <a:t>Complicated UTI</a:t>
            </a:r>
            <a:endParaRPr lang="en-GB" b="1" dirty="0"/>
          </a:p>
          <a:p>
            <a:pPr>
              <a:buFontTx/>
              <a:buNone/>
            </a:pPr>
            <a:r>
              <a:rPr lang="en-GB" dirty="0"/>
              <a:t>	</a:t>
            </a:r>
            <a:r>
              <a:rPr lang="en-GB" sz="2000" b="1" i="1" dirty="0"/>
              <a:t>E.</a:t>
            </a:r>
            <a:r>
              <a:rPr lang="hu-HU" sz="2000" b="1" i="1" dirty="0"/>
              <a:t> </a:t>
            </a:r>
            <a:r>
              <a:rPr lang="en-GB" sz="2000" b="1" i="1" dirty="0"/>
              <a:t>coli</a:t>
            </a:r>
          </a:p>
          <a:p>
            <a:pPr>
              <a:buFontTx/>
              <a:buNone/>
            </a:pPr>
            <a:r>
              <a:rPr lang="en-GB" sz="2000" b="1" i="1" dirty="0"/>
              <a:t>	Enterobacteriaceae</a:t>
            </a:r>
          </a:p>
          <a:p>
            <a:pPr>
              <a:buFontTx/>
              <a:buNone/>
            </a:pPr>
            <a:r>
              <a:rPr lang="en-GB" sz="2000" b="1" i="1" dirty="0"/>
              <a:t>	Pseudomonas</a:t>
            </a:r>
            <a:r>
              <a:rPr lang="hu-HU" sz="2000" b="1" i="1" dirty="0"/>
              <a:t> </a:t>
            </a:r>
            <a:r>
              <a:rPr lang="hu-HU" sz="2000" b="1" dirty="0"/>
              <a:t>spp</a:t>
            </a:r>
            <a:endParaRPr lang="en-GB" sz="2000" b="1" dirty="0"/>
          </a:p>
          <a:p>
            <a:pPr>
              <a:buFontTx/>
              <a:buNone/>
            </a:pPr>
            <a:r>
              <a:rPr lang="en-GB" sz="2000" b="1" i="1" dirty="0"/>
              <a:t>	Acinetobacter</a:t>
            </a:r>
            <a:r>
              <a:rPr lang="hu-HU" sz="2000" b="1" i="1" dirty="0"/>
              <a:t> </a:t>
            </a:r>
            <a:r>
              <a:rPr lang="hu-HU" sz="2000" b="1" dirty="0"/>
              <a:t>spp</a:t>
            </a:r>
            <a:endParaRPr lang="en-GB" sz="2000" b="1" dirty="0"/>
          </a:p>
          <a:p>
            <a:pPr>
              <a:buFontTx/>
              <a:buNone/>
            </a:pPr>
            <a:r>
              <a:rPr lang="en-GB" sz="2000" dirty="0"/>
              <a:t>		judge,  often multi-resistant  strains)</a:t>
            </a:r>
          </a:p>
          <a:p>
            <a:pPr>
              <a:buFontTx/>
              <a:buNone/>
            </a:pPr>
            <a:r>
              <a:rPr lang="en-GB" dirty="0"/>
              <a:t>	</a:t>
            </a:r>
            <a:endParaRPr lang="en-GB" sz="3200" dirty="0"/>
          </a:p>
        </p:txBody>
      </p:sp>
      <p:sp>
        <p:nvSpPr>
          <p:cNvPr id="122885" name="Line 1029"/>
          <p:cNvSpPr>
            <a:spLocks noChangeShapeType="1"/>
          </p:cNvSpPr>
          <p:nvPr/>
        </p:nvSpPr>
        <p:spPr bwMode="auto">
          <a:xfrm>
            <a:off x="381000" y="1371600"/>
            <a:ext cx="81534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6" name="AutoShape 1030"/>
          <p:cNvSpPr>
            <a:spLocks/>
          </p:cNvSpPr>
          <p:nvPr/>
        </p:nvSpPr>
        <p:spPr bwMode="auto">
          <a:xfrm>
            <a:off x="7235825" y="2420938"/>
            <a:ext cx="288925" cy="1223962"/>
          </a:xfrm>
          <a:prstGeom prst="rightBrace">
            <a:avLst>
              <a:gd name="adj1" fmla="val 3530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7" name="Text Box 1031"/>
          <p:cNvSpPr txBox="1">
            <a:spLocks noChangeArrowheads="1"/>
          </p:cNvSpPr>
          <p:nvPr/>
        </p:nvSpPr>
        <p:spPr bwMode="auto">
          <a:xfrm>
            <a:off x="7885113" y="2565400"/>
            <a:ext cx="9350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(</a:t>
            </a:r>
            <a:r>
              <a:rPr lang="hu-HU" sz="1800" dirty="0"/>
              <a:t>% is not possible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Clinical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Symptoms usually of acute onset.</a:t>
            </a:r>
          </a:p>
          <a:p>
            <a:r>
              <a:rPr lang="en-US" dirty="0"/>
              <a:t>Dysuria  (painful urination)</a:t>
            </a:r>
          </a:p>
          <a:p>
            <a:r>
              <a:rPr lang="en-US" dirty="0"/>
              <a:t>Frequency  (frequent voiding)</a:t>
            </a:r>
          </a:p>
          <a:p>
            <a:r>
              <a:rPr lang="en-US" dirty="0"/>
              <a:t>Urgency  (an imperative call for toilet)</a:t>
            </a:r>
          </a:p>
          <a:p>
            <a:r>
              <a:rPr lang="en-US" dirty="0"/>
              <a:t>Hematuria (blood in urine) in 50%  of cases.</a:t>
            </a:r>
          </a:p>
          <a:p>
            <a:r>
              <a:rPr lang="en-US" dirty="0"/>
              <a:t>Usually no fever.</a:t>
            </a:r>
          </a:p>
        </p:txBody>
      </p:sp>
      <p:pic>
        <p:nvPicPr>
          <p:cNvPr id="50178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8288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657600" y="3048000"/>
            <a:ext cx="19050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Dysuria and frequency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276600" y="838200"/>
            <a:ext cx="25908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 err="1"/>
              <a:t>Vaginitis</a:t>
            </a:r>
            <a:r>
              <a:rPr lang="en-GB" sz="2000" b="1" dirty="0"/>
              <a:t> (5%)  </a:t>
            </a:r>
            <a:r>
              <a:rPr lang="en-GB" sz="2000" b="1" i="1" dirty="0"/>
              <a:t>Candida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r>
              <a:rPr lang="en-GB" sz="2000" b="1" dirty="0"/>
              <a:t> </a:t>
            </a:r>
          </a:p>
          <a:p>
            <a:pPr algn="ctr"/>
            <a:r>
              <a:rPr lang="en-GB" sz="2000" b="1" i="1" dirty="0"/>
              <a:t>T. vaginalis</a:t>
            </a:r>
            <a:endParaRPr lang="en-GB" sz="2000" dirty="0"/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152400" y="2743200"/>
            <a:ext cx="2590800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/>
              <a:t>Cystitis (80%) </a:t>
            </a:r>
          </a:p>
          <a:p>
            <a:pPr algn="ctr"/>
            <a:r>
              <a:rPr lang="en-GB" sz="2000" b="1" i="1" dirty="0"/>
              <a:t>E. coli</a:t>
            </a:r>
            <a:r>
              <a:rPr lang="en-GB" sz="2000" b="1" dirty="0"/>
              <a:t>, </a:t>
            </a:r>
          </a:p>
          <a:p>
            <a:pPr algn="ctr"/>
            <a:r>
              <a:rPr lang="en-GB" sz="2000" b="1" i="1" dirty="0"/>
              <a:t>S. </a:t>
            </a:r>
            <a:r>
              <a:rPr lang="en-GB" sz="2000" b="1" i="1" dirty="0" err="1"/>
              <a:t>saprophyticus</a:t>
            </a:r>
            <a:endParaRPr lang="en-GB" sz="2000" b="1" i="1" dirty="0"/>
          </a:p>
          <a:p>
            <a:pPr algn="ctr"/>
            <a:r>
              <a:rPr lang="en-GB" sz="2000" b="1" i="1" dirty="0"/>
              <a:t>Proteus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endParaRPr lang="en-GB" sz="2000" b="1" dirty="0"/>
          </a:p>
          <a:p>
            <a:pPr algn="ctr"/>
            <a:r>
              <a:rPr lang="en-GB" sz="2000" b="1" i="1" dirty="0" err="1"/>
              <a:t>Klebsiella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endParaRPr lang="en-GB" sz="2000" b="1" dirty="0"/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6324600" y="2819400"/>
            <a:ext cx="2438400" cy="1692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 err="1"/>
              <a:t>Urethritis</a:t>
            </a:r>
            <a:r>
              <a:rPr lang="en-GB" sz="2000" b="1" dirty="0"/>
              <a:t> (10-15%) </a:t>
            </a:r>
          </a:p>
          <a:p>
            <a:pPr algn="ctr"/>
            <a:r>
              <a:rPr lang="en-GB" sz="1600" b="1" i="1" dirty="0"/>
              <a:t>C. </a:t>
            </a:r>
            <a:r>
              <a:rPr lang="en-GB" sz="1600" b="1" i="1" dirty="0" err="1"/>
              <a:t>trachomatis</a:t>
            </a:r>
            <a:r>
              <a:rPr lang="en-GB" sz="1600" b="1" i="1" dirty="0"/>
              <a:t>, </a:t>
            </a:r>
          </a:p>
          <a:p>
            <a:pPr algn="ctr"/>
            <a:r>
              <a:rPr lang="en-GB" sz="1600" b="1" i="1" dirty="0"/>
              <a:t>N. </a:t>
            </a:r>
            <a:r>
              <a:rPr lang="en-GB" sz="1600" b="1" i="1" dirty="0" err="1"/>
              <a:t>gonorrhoeae</a:t>
            </a:r>
            <a:endParaRPr lang="en-GB" sz="1600" b="1" i="1" dirty="0"/>
          </a:p>
          <a:p>
            <a:pPr algn="ctr"/>
            <a:r>
              <a:rPr lang="en-GB" sz="1600" b="1" i="1" dirty="0"/>
              <a:t>H. simplex</a:t>
            </a:r>
          </a:p>
          <a:p>
            <a:pPr algn="ctr"/>
            <a:r>
              <a:rPr lang="hu-HU" sz="1600" b="1" dirty="0"/>
              <a:t>O</a:t>
            </a:r>
            <a:r>
              <a:rPr lang="en-GB" sz="1600" b="1" dirty="0" err="1"/>
              <a:t>ther</a:t>
            </a:r>
            <a:r>
              <a:rPr lang="en-GB" sz="1600" b="1" dirty="0"/>
              <a:t> bacteria?</a:t>
            </a:r>
            <a:endParaRPr lang="en-GB" sz="1600" dirty="0"/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3048000" y="4800600"/>
            <a:ext cx="2971800" cy="12618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/>
              <a:t>Non-infectious (&lt;1%)</a:t>
            </a:r>
          </a:p>
          <a:p>
            <a:pPr algn="ctr"/>
            <a:r>
              <a:rPr lang="en-GB" sz="1400" b="1" dirty="0" err="1"/>
              <a:t>Hypoestrogenism</a:t>
            </a:r>
            <a:endParaRPr lang="en-GB" sz="1400" b="1" dirty="0"/>
          </a:p>
          <a:p>
            <a:pPr algn="ctr"/>
            <a:r>
              <a:rPr lang="en-GB" sz="1400" b="1" dirty="0"/>
              <a:t>Functional obstruction</a:t>
            </a:r>
          </a:p>
          <a:p>
            <a:pPr algn="ctr"/>
            <a:r>
              <a:rPr lang="en-GB" sz="1400" b="1" dirty="0"/>
              <a:t>Mechanical obstruction</a:t>
            </a:r>
          </a:p>
          <a:p>
            <a:pPr algn="ctr"/>
            <a:r>
              <a:rPr lang="en-GB" sz="1400" b="1" dirty="0" smtClean="0"/>
              <a:t>Chemicals</a:t>
            </a:r>
            <a:endParaRPr lang="en-GB" sz="2000" dirty="0"/>
          </a:p>
        </p:txBody>
      </p:sp>
      <p:sp>
        <p:nvSpPr>
          <p:cNvPr id="112649" name="AutoShape 9"/>
          <p:cNvSpPr>
            <a:spLocks noChangeArrowheads="1"/>
          </p:cNvSpPr>
          <p:nvPr/>
        </p:nvSpPr>
        <p:spPr bwMode="auto">
          <a:xfrm>
            <a:off x="4343400" y="1981200"/>
            <a:ext cx="381000" cy="990600"/>
          </a:xfrm>
          <a:prstGeom prst="downArrow">
            <a:avLst>
              <a:gd name="adj1" fmla="val 50000"/>
              <a:gd name="adj2" fmla="val 6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0" name="AutoShape 10"/>
          <p:cNvSpPr>
            <a:spLocks noChangeArrowheads="1"/>
          </p:cNvSpPr>
          <p:nvPr/>
        </p:nvSpPr>
        <p:spPr bwMode="auto">
          <a:xfrm>
            <a:off x="2819400" y="33528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1" name="AutoShape 11"/>
          <p:cNvSpPr>
            <a:spLocks noChangeArrowheads="1"/>
          </p:cNvSpPr>
          <p:nvPr/>
        </p:nvSpPr>
        <p:spPr bwMode="auto">
          <a:xfrm>
            <a:off x="5715000" y="33528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2" name="AutoShape 12"/>
          <p:cNvSpPr>
            <a:spLocks noChangeArrowheads="1"/>
          </p:cNvSpPr>
          <p:nvPr/>
        </p:nvSpPr>
        <p:spPr bwMode="auto">
          <a:xfrm>
            <a:off x="4419600" y="3962400"/>
            <a:ext cx="381000" cy="685800"/>
          </a:xfrm>
          <a:prstGeom prst="upArrow">
            <a:avLst>
              <a:gd name="adj1" fmla="val 50000"/>
              <a:gd name="adj2" fmla="val 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9154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286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002060"/>
                </a:solidFill>
              </a:rPr>
              <a:t>How to differentiate between cystitis and urethritis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Cystitis is of more acute onset</a:t>
            </a:r>
          </a:p>
          <a:p>
            <a:endParaRPr lang="en-US" dirty="0" smtClean="0"/>
          </a:p>
          <a:p>
            <a:r>
              <a:rPr lang="en-US" dirty="0" smtClean="0"/>
              <a:t>More </a:t>
            </a:r>
            <a:r>
              <a:rPr lang="en-US" dirty="0"/>
              <a:t>sever symptoms</a:t>
            </a:r>
          </a:p>
          <a:p>
            <a:endParaRPr lang="en-US" dirty="0" smtClean="0"/>
          </a:p>
          <a:p>
            <a:r>
              <a:rPr lang="en-US" dirty="0" smtClean="0"/>
              <a:t>Pain</a:t>
            </a:r>
            <a:r>
              <a:rPr lang="en-US" dirty="0"/>
              <a:t>, tenderness on the supra-pubic area.</a:t>
            </a:r>
          </a:p>
          <a:p>
            <a:endParaRPr lang="en-US" dirty="0" smtClean="0"/>
          </a:p>
          <a:p>
            <a:r>
              <a:rPr lang="en-US" dirty="0" smtClean="0"/>
              <a:t>Presence </a:t>
            </a:r>
            <a:r>
              <a:rPr lang="en-US" dirty="0"/>
              <a:t>of bacteria in urine (</a:t>
            </a:r>
            <a:r>
              <a:rPr lang="en-US" i="1" dirty="0" err="1"/>
              <a:t>bacteriuria</a:t>
            </a:r>
            <a:r>
              <a:rPr lang="en-US" dirty="0"/>
              <a:t>) </a:t>
            </a:r>
          </a:p>
          <a:p>
            <a:endParaRPr lang="en-US" dirty="0" smtClean="0"/>
          </a:p>
          <a:p>
            <a:r>
              <a:rPr lang="en-US" dirty="0" smtClean="0"/>
              <a:t>Urine </a:t>
            </a:r>
            <a:r>
              <a:rPr lang="en-US" dirty="0"/>
              <a:t>cloudy, malodorous and may be bloody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Differential diagnosis 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(types of cystitis)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Non-infectious cystitis such as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Traumatic cystitis </a:t>
            </a:r>
            <a:r>
              <a:rPr lang="en-US" dirty="0"/>
              <a:t>in women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Interstitial </a:t>
            </a:r>
            <a:r>
              <a:rPr lang="en-US" b="1" dirty="0">
                <a:solidFill>
                  <a:srgbClr val="7030A0"/>
                </a:solidFill>
              </a:rPr>
              <a:t>cystitis </a:t>
            </a:r>
            <a:r>
              <a:rPr lang="en-US" dirty="0"/>
              <a:t>( unknown cause, may be due to autoimmune attack of the bladder)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7030A0"/>
                </a:solidFill>
              </a:rPr>
              <a:t>Eosinophilic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cystitis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7030A0"/>
                </a:solidFill>
              </a:rPr>
              <a:t>Hemorrahagic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cystitis </a:t>
            </a:r>
            <a:r>
              <a:rPr lang="en-US" dirty="0"/>
              <a:t>due to radiotherapy or chemotherapy.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Laboratory diagnosis of 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Specimen collection:</a:t>
            </a:r>
          </a:p>
          <a:p>
            <a:pPr marL="514350" indent="-514350"/>
            <a:r>
              <a:rPr lang="en-US" dirty="0"/>
              <a:t>Most important is clean catch urine [Midstream urine (</a:t>
            </a:r>
            <a:r>
              <a:rPr lang="en-US" b="1" dirty="0">
                <a:solidFill>
                  <a:srgbClr val="C00000"/>
                </a:solidFill>
              </a:rPr>
              <a:t>MSU</a:t>
            </a:r>
            <a:r>
              <a:rPr lang="en-US" dirty="0"/>
              <a:t>)] to bypass contamination by </a:t>
            </a:r>
            <a:r>
              <a:rPr lang="en-US" dirty="0" err="1"/>
              <a:t>preneal</a:t>
            </a:r>
            <a:r>
              <a:rPr lang="en-US" dirty="0"/>
              <a:t> flora </a:t>
            </a:r>
            <a:r>
              <a:rPr lang="en-US" i="1" dirty="0"/>
              <a:t>and must be </a:t>
            </a:r>
            <a:r>
              <a:rPr lang="en-US" i="1" dirty="0">
                <a:solidFill>
                  <a:srgbClr val="7030A0"/>
                </a:solidFill>
              </a:rPr>
              <a:t>before starting antibiotic</a:t>
            </a:r>
            <a:r>
              <a:rPr lang="en-US" i="1" dirty="0"/>
              <a:t>.</a:t>
            </a:r>
          </a:p>
          <a:p>
            <a:pPr marL="514350" indent="-514350"/>
            <a:endParaRPr lang="en-US" b="1" dirty="0" smtClean="0"/>
          </a:p>
          <a:p>
            <a:pPr marL="514350" indent="-514350"/>
            <a:r>
              <a:rPr lang="en-US" b="1" dirty="0" smtClean="0"/>
              <a:t>Supra-pubic </a:t>
            </a:r>
            <a:r>
              <a:rPr lang="en-US" b="1" dirty="0"/>
              <a:t>aspiration </a:t>
            </a:r>
            <a:r>
              <a:rPr lang="en-US" dirty="0"/>
              <a:t>or </a:t>
            </a:r>
            <a:r>
              <a:rPr lang="en-US" b="1" dirty="0"/>
              <a:t>catheterization </a:t>
            </a:r>
            <a:r>
              <a:rPr lang="en-US" dirty="0"/>
              <a:t>may be used in children.  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Catheter </a:t>
            </a:r>
            <a:r>
              <a:rPr lang="en-US" dirty="0"/>
              <a:t>urine should not be used for diagnosis of UTI.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/>
              <a:t>2- </a:t>
            </a:r>
            <a:r>
              <a:rPr lang="en-US" b="1" dirty="0">
                <a:solidFill>
                  <a:srgbClr val="0070C0"/>
                </a:solidFill>
              </a:rPr>
              <a:t>Microscopic examination</a:t>
            </a:r>
            <a:r>
              <a:rPr lang="en-US" dirty="0"/>
              <a:t>: </a:t>
            </a:r>
          </a:p>
          <a:p>
            <a:pPr marL="514350" indent="-514350"/>
            <a:r>
              <a:rPr lang="en-US" dirty="0"/>
              <a:t>About 90% of patients have </a:t>
            </a:r>
            <a:r>
              <a:rPr lang="en-US" b="1" dirty="0"/>
              <a:t>&gt; 10 WBCs /cu.mm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Gram </a:t>
            </a:r>
            <a:r>
              <a:rPr lang="en-US" dirty="0"/>
              <a:t>stain of </a:t>
            </a:r>
            <a:r>
              <a:rPr lang="en-US" dirty="0" err="1"/>
              <a:t>uncentrifuged</a:t>
            </a:r>
            <a:r>
              <a:rPr lang="en-US" dirty="0"/>
              <a:t> sample is sensitive and specific.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One </a:t>
            </a:r>
            <a:r>
              <a:rPr lang="en-US" dirty="0"/>
              <a:t>organism per oil-immersion field is indicative of infection.</a:t>
            </a:r>
          </a:p>
          <a:p>
            <a:pPr marL="514350" indent="-514350"/>
            <a:endParaRPr lang="en-US" dirty="0" smtClean="0"/>
          </a:p>
          <a:p>
            <a:pPr marL="514350" indent="-514350"/>
            <a:r>
              <a:rPr lang="en-US" dirty="0" smtClean="0"/>
              <a:t>Blood </a:t>
            </a:r>
            <a:r>
              <a:rPr lang="en-US" dirty="0"/>
              <a:t>cells, parasites or crystals can be seen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334" y="1705206"/>
            <a:ext cx="5037666" cy="3778250"/>
          </a:xfrm>
        </p:spPr>
      </p:pic>
      <p:pic>
        <p:nvPicPr>
          <p:cNvPr id="4" name="Picture 2" descr="C:\Documents and Settings\Dr.Fauzia\My Documents\My Pictures\800px-Urinary_phase-contrast_microsco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05206"/>
            <a:ext cx="3124200" cy="3670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005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Objectives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981200"/>
            <a:ext cx="6934200" cy="4114800"/>
          </a:xfrm>
        </p:spPr>
        <p:txBody>
          <a:bodyPr>
            <a:normAutofit/>
          </a:bodyPr>
          <a:lstStyle/>
          <a:p>
            <a:pPr rtl="1">
              <a:buNone/>
            </a:pPr>
            <a:r>
              <a:rPr lang="en-US" b="1" dirty="0"/>
              <a:t> </a:t>
            </a:r>
            <a:endParaRPr lang="en-US" dirty="0"/>
          </a:p>
          <a:p>
            <a:pPr rtl="1">
              <a:buNone/>
            </a:pPr>
            <a:r>
              <a:rPr lang="en-US" dirty="0"/>
              <a:t>1-Define the term cystitis and recall who commonly gets cystitis.</a:t>
            </a:r>
          </a:p>
          <a:p>
            <a:pPr rtl="1">
              <a:buNone/>
            </a:pPr>
            <a:r>
              <a:rPr lang="en-US" dirty="0"/>
              <a:t>2- Describe the pathogenesis and risk factors of cystitis.</a:t>
            </a:r>
          </a:p>
          <a:p>
            <a:pPr rtl="1">
              <a:buNone/>
            </a:pPr>
            <a:r>
              <a:rPr lang="en-US" dirty="0"/>
              <a:t>3- List the most common causative organisms of cystitis </a:t>
            </a:r>
          </a:p>
          <a:p>
            <a:pPr rtl="1">
              <a:buNone/>
            </a:pPr>
            <a:r>
              <a:rPr lang="en-US" dirty="0"/>
              <a:t>4- Recall the different types of cystitis ( infectious and non-infectious).</a:t>
            </a:r>
          </a:p>
          <a:p>
            <a:pPr rtl="1">
              <a:buNone/>
            </a:pPr>
            <a:r>
              <a:rPr lang="en-US" dirty="0"/>
              <a:t>5- </a:t>
            </a:r>
            <a:r>
              <a:rPr lang="en-US" dirty="0" smtClean="0"/>
              <a:t>Describe the clinical presentation of cystitis </a:t>
            </a:r>
            <a:endParaRPr lang="en-US" dirty="0"/>
          </a:p>
          <a:p>
            <a:pPr rtl="1">
              <a:buNone/>
            </a:pPr>
            <a:r>
              <a:rPr lang="en-US" dirty="0"/>
              <a:t>6- Describe the laboratory diagnosis of cystitis</a:t>
            </a:r>
          </a:p>
          <a:p>
            <a:pPr rtl="1">
              <a:buNone/>
            </a:pPr>
            <a:r>
              <a:rPr lang="en-US" dirty="0"/>
              <a:t>7- Recall the antimicrobial agents suitable for the treatment and prevention of cystitis.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3- </a:t>
            </a:r>
            <a:r>
              <a:rPr lang="en-US" b="1" dirty="0">
                <a:solidFill>
                  <a:srgbClr val="0070C0"/>
                </a:solidFill>
              </a:rPr>
              <a:t>Chemical screening tests:</a:t>
            </a:r>
          </a:p>
          <a:p>
            <a:r>
              <a:rPr lang="en-US" b="1" dirty="0"/>
              <a:t>Urine dip stick </a:t>
            </a:r>
            <a:r>
              <a:rPr lang="en-US" dirty="0"/>
              <a:t>–rapid, detects </a:t>
            </a:r>
            <a:r>
              <a:rPr lang="en-US" i="1" dirty="0">
                <a:solidFill>
                  <a:srgbClr val="7030A0"/>
                </a:solidFill>
              </a:rPr>
              <a:t>nitrites</a:t>
            </a:r>
            <a:r>
              <a:rPr lang="en-US" dirty="0"/>
              <a:t> released by bacterial metabolism and </a:t>
            </a:r>
            <a:r>
              <a:rPr lang="en-US" i="1" dirty="0">
                <a:solidFill>
                  <a:srgbClr val="7030A0"/>
                </a:solidFill>
              </a:rPr>
              <a:t>leukocyte esterase </a:t>
            </a:r>
            <a:r>
              <a:rPr lang="en-US" dirty="0"/>
              <a:t>from inflammatory cells. Not specific.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4- </a:t>
            </a:r>
            <a:r>
              <a:rPr lang="en-US" b="1" dirty="0" smtClean="0">
                <a:solidFill>
                  <a:srgbClr val="0070C0"/>
                </a:solidFill>
              </a:rPr>
              <a:t>Urine </a:t>
            </a:r>
            <a:r>
              <a:rPr lang="en-US" b="1" dirty="0">
                <a:solidFill>
                  <a:srgbClr val="0070C0"/>
                </a:solidFill>
              </a:rPr>
              <a:t>culture</a:t>
            </a:r>
            <a:r>
              <a:rPr lang="en-US" dirty="0"/>
              <a:t>: important to identify bacterial cause and antimicrobial sensitivity .</a:t>
            </a:r>
          </a:p>
          <a:p>
            <a:r>
              <a:rPr lang="en-US" b="1" dirty="0"/>
              <a:t>Quantitative culture </a:t>
            </a:r>
            <a:r>
              <a:rPr lang="en-US" dirty="0"/>
              <a:t>typical of UTI ( &gt;100,000 </a:t>
            </a:r>
            <a:r>
              <a:rPr lang="en-US" dirty="0" err="1" smtClean="0"/>
              <a:t>cfu</a:t>
            </a:r>
            <a:r>
              <a:rPr lang="en-US" dirty="0" smtClean="0"/>
              <a:t>/ml) </a:t>
            </a:r>
            <a:r>
              <a:rPr lang="en-US" dirty="0"/>
              <a:t>Lower count (&lt;100,000 or less </a:t>
            </a: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dirty="0" smtClean="0"/>
              <a:t>1000 </a:t>
            </a:r>
            <a:r>
              <a:rPr lang="en-US" dirty="0" err="1" smtClean="0"/>
              <a:t>cfu</a:t>
            </a:r>
            <a:r>
              <a:rPr lang="en-US" dirty="0" smtClean="0"/>
              <a:t>/ml </a:t>
            </a:r>
            <a:r>
              <a:rPr lang="en-US" dirty="0"/>
              <a:t>) is indicative of cystitis if the patient is  </a:t>
            </a:r>
            <a:r>
              <a:rPr lang="en-US" i="1" dirty="0"/>
              <a:t>symptomatic.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 descr="http://t2.gstatic.com/images?q=tbn:ANd9GcTc3UiisJX5RjKUHF8lutd00BiOMjSNd0NX5Qc4L7tfzZn82r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8175" y="-957263"/>
            <a:ext cx="2314575" cy="1981201"/>
          </a:xfrm>
          <a:prstGeom prst="rect">
            <a:avLst/>
          </a:prstGeom>
          <a:noFill/>
        </p:spPr>
      </p:pic>
      <p:pic>
        <p:nvPicPr>
          <p:cNvPr id="16392" name="Picture 8" descr="http://t2.gstatic.com/images?q=tbn:ANd9GcTc3UiisJX5RjKUHF8lutd00BiOMjSNd0NX5Qc4L7tfzZn82r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8175" y="-957263"/>
            <a:ext cx="2314575" cy="1981201"/>
          </a:xfrm>
          <a:prstGeom prst="rect">
            <a:avLst/>
          </a:prstGeom>
          <a:noFill/>
        </p:spPr>
      </p:pic>
      <p:pic>
        <p:nvPicPr>
          <p:cNvPr id="16396" name="Picture 12" descr="http://www.petfooddirect.com/blog/wp-content/uploads/2011/01/urine-sample-with-dipsti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81000"/>
            <a:ext cx="3276600" cy="2209801"/>
          </a:xfrm>
          <a:prstGeom prst="rect">
            <a:avLst/>
          </a:prstGeom>
          <a:noFill/>
        </p:spPr>
      </p:pic>
      <p:pic>
        <p:nvPicPr>
          <p:cNvPr id="16398" name="Picture 14" descr="http://www.idexx.com/pubwebresources/images/en_us/smallanimal/diagnosticedge/january2009/0109_0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2667000"/>
            <a:ext cx="3124200" cy="3352800"/>
          </a:xfrm>
          <a:prstGeom prst="rect">
            <a:avLst/>
          </a:prstGeom>
          <a:noFill/>
        </p:spPr>
      </p:pic>
      <p:pic>
        <p:nvPicPr>
          <p:cNvPr id="16400" name="Picture 16" descr="http://www.sharinginhealth.ca/images/urine_culture_loop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3657600"/>
            <a:ext cx="3333750" cy="3000376"/>
          </a:xfrm>
          <a:prstGeom prst="rect">
            <a:avLst/>
          </a:prstGeom>
          <a:noFill/>
        </p:spPr>
      </p:pic>
      <p:pic>
        <p:nvPicPr>
          <p:cNvPr id="8" name="Picture 18" descr="sengkelit uri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152400"/>
            <a:ext cx="2634420" cy="3428838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Quantitative urine culture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27881" y="5638800"/>
            <a:ext cx="6591985" cy="1110622"/>
          </a:xfrm>
        </p:spPr>
        <p:txBody>
          <a:bodyPr/>
          <a:lstStyle/>
          <a:p>
            <a:r>
              <a:rPr lang="en-US" dirty="0"/>
              <a:t>Using 0.001/ml loop</a:t>
            </a:r>
          </a:p>
          <a:p>
            <a:pPr lvl="1"/>
            <a:r>
              <a:rPr lang="en-US" dirty="0"/>
              <a:t>1 colony = 1000 CFU/ml</a:t>
            </a:r>
          </a:p>
          <a:p>
            <a:pPr lvl="1"/>
            <a:r>
              <a:rPr lang="en-US" dirty="0"/>
              <a:t>100 colonies = 100,000 CFU/ml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736" y="1371600"/>
            <a:ext cx="5588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47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223" y="381000"/>
            <a:ext cx="8687177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64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Recurrent 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or more episodes of cystitis /year  </a:t>
            </a:r>
          </a:p>
          <a:p>
            <a:endParaRPr lang="en-US" dirty="0" smtClean="0"/>
          </a:p>
          <a:p>
            <a:r>
              <a:rPr lang="en-US" dirty="0" smtClean="0"/>
              <a:t>Requires </a:t>
            </a:r>
            <a:r>
              <a:rPr lang="en-US" dirty="0"/>
              <a:t>further investigations such as Intra-Venous </a:t>
            </a:r>
            <a:r>
              <a:rPr lang="en-US" dirty="0" err="1"/>
              <a:t>Urogram</a:t>
            </a:r>
            <a:r>
              <a:rPr lang="en-US" dirty="0"/>
              <a:t> (</a:t>
            </a:r>
            <a:r>
              <a:rPr lang="en-US" b="1" dirty="0">
                <a:solidFill>
                  <a:srgbClr val="002060"/>
                </a:solidFill>
              </a:rPr>
              <a:t>IVU</a:t>
            </a:r>
            <a:r>
              <a:rPr lang="en-US" dirty="0"/>
              <a:t>) or Ultrasound to detect obstruction or congenital deformity.</a:t>
            </a:r>
          </a:p>
          <a:p>
            <a:endParaRPr lang="en-US" dirty="0" smtClean="0"/>
          </a:p>
          <a:p>
            <a:r>
              <a:rPr lang="en-US" dirty="0" smtClean="0"/>
              <a:t>Cystoscopy </a:t>
            </a:r>
            <a:r>
              <a:rPr lang="en-US" dirty="0"/>
              <a:t>required in some cases.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Treatment of 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Empiric treatment </a:t>
            </a:r>
            <a:r>
              <a:rPr lang="en-US" dirty="0"/>
              <a:t>commonly used depending on the knowledge of common organism and sensitivity pattern.</a:t>
            </a:r>
          </a:p>
          <a:p>
            <a:endParaRPr lang="en-US" b="1" dirty="0" smtClean="0"/>
          </a:p>
          <a:p>
            <a:r>
              <a:rPr lang="en-US" b="1" dirty="0" smtClean="0"/>
              <a:t>Treatment </a:t>
            </a:r>
            <a:r>
              <a:rPr lang="en-US" b="1" dirty="0"/>
              <a:t>best guided by susceptibility pattern of the causative bacteria.</a:t>
            </a:r>
          </a:p>
          <a:p>
            <a:endParaRPr lang="en-US" dirty="0" smtClean="0"/>
          </a:p>
          <a:p>
            <a:r>
              <a:rPr lang="en-US" dirty="0" smtClean="0"/>
              <a:t>Common </a:t>
            </a:r>
            <a:r>
              <a:rPr lang="en-US" dirty="0"/>
              <a:t>agents: </a:t>
            </a:r>
            <a:r>
              <a:rPr lang="en-US" dirty="0" smtClean="0"/>
              <a:t>Ampicillin or </a:t>
            </a:r>
            <a:r>
              <a:rPr lang="en-US" dirty="0" err="1" smtClean="0"/>
              <a:t>Amoxacillin</a:t>
            </a:r>
            <a:r>
              <a:rPr lang="en-US" dirty="0" smtClean="0"/>
              <a:t>, </a:t>
            </a:r>
            <a:r>
              <a:rPr lang="en-US" dirty="0" err="1" smtClean="0"/>
              <a:t>Amoxacillin</a:t>
            </a:r>
            <a:r>
              <a:rPr lang="en-US" dirty="0" smtClean="0"/>
              <a:t>-Clavulanic </a:t>
            </a:r>
            <a:r>
              <a:rPr lang="en-US" dirty="0"/>
              <a:t>acid , </a:t>
            </a:r>
            <a:r>
              <a:rPr lang="en-US" dirty="0" err="1"/>
              <a:t>Cephradine</a:t>
            </a:r>
            <a:r>
              <a:rPr lang="en-US" dirty="0"/>
              <a:t>, Ciprofloxacin, </a:t>
            </a:r>
            <a:r>
              <a:rPr lang="en-US" dirty="0" err="1"/>
              <a:t>Norfloxacin</a:t>
            </a:r>
            <a:r>
              <a:rPr lang="en-US" dirty="0"/>
              <a:t>, Gentamicin or TRM-SMX.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Treatment of cystitis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Duration</a:t>
            </a:r>
            <a:r>
              <a:rPr lang="en-US" dirty="0"/>
              <a:t> of treatment: three days for uncomplicated cystitis</a:t>
            </a:r>
          </a:p>
          <a:p>
            <a:endParaRPr lang="en-US" dirty="0" smtClean="0"/>
          </a:p>
          <a:p>
            <a:r>
              <a:rPr lang="en-US" dirty="0" smtClean="0"/>
              <a:t>10-14 </a:t>
            </a:r>
            <a:r>
              <a:rPr lang="en-US" dirty="0"/>
              <a:t>days for complicated and recurrent cystitis.</a:t>
            </a:r>
          </a:p>
          <a:p>
            <a:endParaRPr lang="en-US" b="1" dirty="0" smtClean="0"/>
          </a:p>
          <a:p>
            <a:r>
              <a:rPr lang="en-US" b="1" dirty="0" smtClean="0"/>
              <a:t>Prophylaxis</a:t>
            </a:r>
            <a:r>
              <a:rPr lang="en-US" dirty="0" smtClean="0"/>
              <a:t> </a:t>
            </a:r>
            <a:r>
              <a:rPr lang="en-US" dirty="0"/>
              <a:t>required for recurrent cases by </a:t>
            </a:r>
            <a:r>
              <a:rPr lang="en-US" dirty="0" err="1" smtClean="0"/>
              <a:t>Nitrofurantoin</a:t>
            </a:r>
            <a:r>
              <a:rPr lang="en-US" dirty="0" smtClean="0"/>
              <a:t> </a:t>
            </a:r>
            <a:r>
              <a:rPr lang="en-US" dirty="0"/>
              <a:t>or TRM-SMX.</a:t>
            </a:r>
          </a:p>
          <a:p>
            <a:endParaRPr lang="en-US" b="1" dirty="0" smtClean="0"/>
          </a:p>
          <a:p>
            <a:r>
              <a:rPr lang="en-US" b="1" dirty="0" smtClean="0"/>
              <a:t>Prevention</a:t>
            </a:r>
            <a:r>
              <a:rPr lang="en-US" dirty="0" smtClean="0"/>
              <a:t> </a:t>
            </a:r>
            <a:r>
              <a:rPr lang="en-US" dirty="0"/>
              <a:t>: drinking plenty of water and prophylactic antibiotic.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Ryan, Kenneth J. </a:t>
            </a:r>
            <a:r>
              <a:rPr lang="en-US" sz="2400" dirty="0" err="1"/>
              <a:t>Sherris</a:t>
            </a:r>
            <a:r>
              <a:rPr lang="en-US" sz="2400" dirty="0"/>
              <a:t> Medical Microbiology. Latest edition. </a:t>
            </a:r>
            <a:r>
              <a:rPr lang="en-US" sz="2400" dirty="0" smtClean="0"/>
              <a:t>McGraw </a:t>
            </a:r>
            <a:r>
              <a:rPr lang="en-US" sz="2400" dirty="0"/>
              <a:t>–Hill </a:t>
            </a:r>
            <a:r>
              <a:rPr lang="en-US" sz="2400" dirty="0" smtClean="0"/>
              <a:t>Education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7189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Urinary Tract infection (UTI) divided into upper and lower urinary tract infections</a:t>
            </a: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b="1" dirty="0" smtClean="0">
                <a:solidFill>
                  <a:schemeClr val="accent1"/>
                </a:solidFill>
              </a:rPr>
              <a:t>Patient </a:t>
            </a:r>
            <a:r>
              <a:rPr lang="en-US" b="1" dirty="0">
                <a:solidFill>
                  <a:schemeClr val="accent1"/>
                </a:solidFill>
              </a:rPr>
              <a:t>presents with urinary symptoms and significant </a:t>
            </a:r>
            <a:r>
              <a:rPr lang="en-US" b="1" dirty="0" err="1">
                <a:solidFill>
                  <a:schemeClr val="accent1"/>
                </a:solidFill>
              </a:rPr>
              <a:t>bacteriuria</a:t>
            </a:r>
            <a:r>
              <a:rPr lang="en-US" b="1" dirty="0">
                <a:solidFill>
                  <a:schemeClr val="accent1"/>
                </a:solidFill>
              </a:rPr>
              <a:t>= 10</a:t>
            </a:r>
            <a:r>
              <a:rPr lang="en-US" b="1" baseline="30000" dirty="0">
                <a:solidFill>
                  <a:schemeClr val="accent1"/>
                </a:solidFill>
              </a:rPr>
              <a:t>5 </a:t>
            </a:r>
            <a:r>
              <a:rPr lang="en-US" b="1" dirty="0">
                <a:solidFill>
                  <a:schemeClr val="accent1"/>
                </a:solidFill>
              </a:rPr>
              <a:t>bacteria/ml</a:t>
            </a:r>
          </a:p>
          <a:p>
            <a:endParaRPr lang="en-US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Asymptomatic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bacteriuria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when the patient presents with significant bacteria in urine but without symptoms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tx1"/>
                </a:solidFill>
              </a:rPr>
              <a:t>Prevalence of </a:t>
            </a:r>
            <a:r>
              <a:rPr lang="en-GB" b="1" dirty="0" err="1">
                <a:solidFill>
                  <a:schemeClr val="tx1"/>
                </a:solidFill>
              </a:rPr>
              <a:t>Bacter</a:t>
            </a:r>
            <a:r>
              <a:rPr lang="hu-HU" b="1" dirty="0">
                <a:solidFill>
                  <a:schemeClr val="tx1"/>
                </a:solidFill>
              </a:rPr>
              <a:t>i</a:t>
            </a:r>
            <a:r>
              <a:rPr lang="en-GB" b="1" dirty="0" err="1">
                <a:solidFill>
                  <a:schemeClr val="tx1"/>
                </a:solidFill>
              </a:rPr>
              <a:t>uria</a:t>
            </a:r>
            <a:r>
              <a:rPr lang="en-GB" b="1" dirty="0">
                <a:solidFill>
                  <a:schemeClr val="tx1"/>
                </a:solidFill>
              </a:rPr>
              <a:t> in different age groups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85800" y="1905000"/>
          <a:ext cx="7656513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Diagram" r:id="rId3" imgW="7877077" imgH="4114800" progId="MSGraph.Chart.8">
                  <p:embed followColorScheme="full"/>
                </p:oleObj>
              </mc:Choice>
              <mc:Fallback>
                <p:oleObj name="Diagram" r:id="rId3" imgW="7877077" imgH="4114800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05000"/>
                        <a:ext cx="7656513" cy="400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Classification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Lower UTIs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u="sng" dirty="0"/>
              <a:t>Cystitis</a:t>
            </a:r>
            <a:r>
              <a:rPr lang="en-GB" sz="2400" b="1" dirty="0"/>
              <a:t> </a:t>
            </a:r>
            <a:r>
              <a:rPr lang="en-GB" sz="2400" dirty="0"/>
              <a:t>(infection of the bladder; superficial mucosal infections)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u="sng" dirty="0" err="1"/>
              <a:t>Urethritis</a:t>
            </a:r>
            <a:r>
              <a:rPr lang="en-GB" sz="2400" b="1" dirty="0"/>
              <a:t> </a:t>
            </a:r>
            <a:r>
              <a:rPr lang="en-GB" sz="2400" dirty="0"/>
              <a:t>(sexually transmitted pathogens)</a:t>
            </a:r>
          </a:p>
          <a:p>
            <a:pPr>
              <a:buFontTx/>
              <a:buNone/>
            </a:pPr>
            <a:r>
              <a:rPr lang="en-GB" sz="2400" dirty="0"/>
              <a:t>		-  urethritis in men &amp;  women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u="sng" dirty="0" err="1"/>
              <a:t>Prostatitis</a:t>
            </a:r>
            <a:r>
              <a:rPr lang="en-GB" sz="2400" b="1" dirty="0"/>
              <a:t> and</a:t>
            </a:r>
            <a:r>
              <a:rPr lang="en-GB" sz="2400" b="1" u="sng" dirty="0"/>
              <a:t> </a:t>
            </a:r>
            <a:r>
              <a:rPr lang="en-GB" sz="2400" b="1" u="sng" dirty="0" err="1"/>
              <a:t>Epididymitis</a:t>
            </a:r>
            <a:r>
              <a:rPr lang="en-GB" sz="2400" b="1" dirty="0"/>
              <a:t> </a:t>
            </a: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Upper UTIs</a:t>
            </a:r>
            <a:r>
              <a:rPr lang="en-GB" sz="2400" b="1" dirty="0"/>
              <a:t>	Acute pyelonephritis</a:t>
            </a:r>
          </a:p>
          <a:p>
            <a:pPr>
              <a:buFontTx/>
              <a:buNone/>
            </a:pPr>
            <a:r>
              <a:rPr lang="en-GB" sz="2400" b="1" dirty="0"/>
              <a:t>	                 </a:t>
            </a:r>
            <a:r>
              <a:rPr lang="hu-HU" sz="2400" b="1" dirty="0"/>
              <a:t>C</a:t>
            </a:r>
            <a:r>
              <a:rPr lang="en-GB" sz="2400" b="1" dirty="0" err="1"/>
              <a:t>hronic</a:t>
            </a:r>
            <a:r>
              <a:rPr lang="en-GB" sz="2400" b="1" dirty="0"/>
              <a:t> pyelonephritis</a:t>
            </a: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Uncomplicated UTI </a:t>
            </a:r>
            <a:r>
              <a:rPr lang="en-GB" sz="2400" dirty="0"/>
              <a:t>(empirical therapy is possible)</a:t>
            </a:r>
            <a:endParaRPr lang="en-GB" sz="24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Complicated UTI </a:t>
            </a:r>
            <a:r>
              <a:rPr lang="en-GB" sz="2400" dirty="0"/>
              <a:t>(nosocomial UTI, relapses, structural or functional abnormalities</a:t>
            </a:r>
            <a:r>
              <a:rPr lang="hu-HU" sz="2400" dirty="0"/>
              <a:t> </a:t>
            </a:r>
            <a:r>
              <a:rPr lang="en-US" sz="2400" dirty="0"/>
              <a:t>)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Pathogenesis of 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/>
              <a:t>Due to frequent irritation of the mucosal surfaces of the urethra and the bladder.</a:t>
            </a:r>
          </a:p>
          <a:p>
            <a:r>
              <a:rPr lang="en-US" sz="2000" dirty="0"/>
              <a:t>Infection results when bacteria </a:t>
            </a:r>
            <a:r>
              <a:rPr lang="en-US" sz="2000" b="1" dirty="0"/>
              <a:t>ascends</a:t>
            </a:r>
            <a:r>
              <a:rPr lang="en-US" sz="2000" dirty="0"/>
              <a:t> to the urinary bladder . These bacteria are residents or transient members of the </a:t>
            </a:r>
            <a:r>
              <a:rPr lang="en-US" sz="2000" dirty="0" err="1"/>
              <a:t>perineal</a:t>
            </a:r>
            <a:r>
              <a:rPr lang="en-US" sz="2000" dirty="0"/>
              <a:t> flora, and are derived from the large intestine flora. </a:t>
            </a:r>
          </a:p>
          <a:p>
            <a:r>
              <a:rPr lang="en-US" sz="2000" dirty="0"/>
              <a:t>Toxins produced by </a:t>
            </a:r>
            <a:r>
              <a:rPr lang="en-US" sz="2000" dirty="0" err="1"/>
              <a:t>uropathogens</a:t>
            </a:r>
            <a:r>
              <a:rPr lang="en-US" sz="2000" dirty="0"/>
              <a:t>.</a:t>
            </a:r>
          </a:p>
          <a:p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Conditions that create access to bladder are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en-US" sz="2000" dirty="0"/>
              <a:t>       - Sexual intercourse due to short urethral distance.</a:t>
            </a:r>
          </a:p>
          <a:p>
            <a:pPr>
              <a:buNone/>
            </a:pPr>
            <a:r>
              <a:rPr lang="en-US" sz="2000" dirty="0"/>
              <a:t> 		- Catheterization of the urinary bladder , instrumentation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Pathogenesis of 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  <a:p>
            <a:r>
              <a:rPr lang="en-US" b="1" dirty="0" err="1"/>
              <a:t>Haematogenous</a:t>
            </a:r>
            <a:r>
              <a:rPr lang="en-US" b="1" dirty="0"/>
              <a:t> </a:t>
            </a:r>
            <a:r>
              <a:rPr lang="en-US" dirty="0"/>
              <a:t> through blood stream from other sites of infection (less common).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		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76400"/>
            <a:ext cx="6591985" cy="4267200"/>
          </a:xfrm>
        </p:spPr>
        <p:txBody>
          <a:bodyPr>
            <a:normAutofit/>
          </a:bodyPr>
          <a:lstStyle/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 women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: </a:t>
            </a:r>
            <a:r>
              <a:rPr lang="en-US" dirty="0"/>
              <a:t>cystitis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is common due to a number of reasons: </a:t>
            </a:r>
          </a:p>
          <a:p>
            <a:pPr>
              <a:buNone/>
            </a:pPr>
            <a:r>
              <a:rPr lang="en-US" dirty="0"/>
              <a:t>   - Short urethra</a:t>
            </a:r>
          </a:p>
          <a:p>
            <a:pPr>
              <a:buNone/>
            </a:pPr>
            <a:r>
              <a:rPr lang="en-US" dirty="0"/>
              <a:t>   - Pregnancy</a:t>
            </a:r>
          </a:p>
          <a:p>
            <a:pPr>
              <a:buNone/>
            </a:pPr>
            <a:r>
              <a:rPr lang="en-US" dirty="0"/>
              <a:t>   - Decreased estrogen production during menopause.</a:t>
            </a: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 men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dirty="0"/>
              <a:t>mainly due to persistent bacterial infection of the prostate.</a:t>
            </a:r>
          </a:p>
        </p:txBody>
      </p:sp>
      <p:pic>
        <p:nvPicPr>
          <p:cNvPr id="55298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28600"/>
            <a:ext cx="1343025" cy="89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		Cystitis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447800"/>
            <a:ext cx="6591985" cy="5105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 both sexes</a:t>
            </a:r>
            <a:r>
              <a:rPr lang="en-US" dirty="0"/>
              <a:t>: common </a:t>
            </a:r>
            <a:r>
              <a:rPr lang="en-US" u="sng" dirty="0"/>
              <a:t>risk factors </a:t>
            </a:r>
            <a:r>
              <a:rPr lang="en-US" dirty="0"/>
              <a:t>are : </a:t>
            </a:r>
          </a:p>
          <a:p>
            <a:pPr>
              <a:buNone/>
            </a:pPr>
            <a:r>
              <a:rPr lang="en-US" dirty="0"/>
              <a:t>      -  Presence of bladder stone</a:t>
            </a:r>
          </a:p>
          <a:p>
            <a:pPr>
              <a:buNone/>
            </a:pPr>
            <a:r>
              <a:rPr lang="en-US" dirty="0"/>
              <a:t>      -  Urethral stricture</a:t>
            </a:r>
          </a:p>
          <a:p>
            <a:pPr>
              <a:buNone/>
            </a:pPr>
            <a:r>
              <a:rPr lang="en-US" dirty="0"/>
              <a:t>      -  Catheterization of the urinary tract</a:t>
            </a:r>
          </a:p>
          <a:p>
            <a:pPr>
              <a:buNone/>
            </a:pPr>
            <a:r>
              <a:rPr lang="en-US" dirty="0"/>
              <a:t>      -  Instrumentation</a:t>
            </a:r>
          </a:p>
          <a:p>
            <a:pPr>
              <a:buNone/>
            </a:pPr>
            <a:r>
              <a:rPr lang="en-US" dirty="0"/>
              <a:t>      -  Diabetes mellitus</a:t>
            </a:r>
          </a:p>
          <a:p>
            <a:pPr>
              <a:buNone/>
            </a:pPr>
            <a:r>
              <a:rPr lang="en-US" dirty="0"/>
              <a:t>	-  Obstruction</a:t>
            </a:r>
          </a:p>
          <a:p>
            <a:pPr>
              <a:buNone/>
            </a:pPr>
            <a:r>
              <a:rPr lang="en-US" dirty="0"/>
              <a:t>	-  Structural abnormalities</a:t>
            </a:r>
          </a:p>
          <a:p>
            <a:pPr>
              <a:buNone/>
            </a:pPr>
            <a:endParaRPr lang="en-US" b="1" dirty="0"/>
          </a:p>
          <a:p>
            <a:r>
              <a:rPr lang="en-US" b="1" dirty="0"/>
              <a:t>Uncomplicated UTI  </a:t>
            </a:r>
            <a:r>
              <a:rPr lang="en-US" dirty="0"/>
              <a:t>usually occurs in non pregnant, young sexually active females without structural or neurological abnormalities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55298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28600"/>
            <a:ext cx="1343025" cy="895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557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636</TotalTime>
  <Words>815</Words>
  <Application>Microsoft Office PowerPoint</Application>
  <PresentationFormat>On-screen Show (4:3)</PresentationFormat>
  <Paragraphs>184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Century Gothic</vt:lpstr>
      <vt:lpstr>Wingdings 3</vt:lpstr>
      <vt:lpstr>Wisp</vt:lpstr>
      <vt:lpstr>Diagram</vt:lpstr>
      <vt:lpstr>Cystitis Renal Block</vt:lpstr>
      <vt:lpstr>Objectives </vt:lpstr>
      <vt:lpstr>Introduction</vt:lpstr>
      <vt:lpstr>Prevalence of Bacteriuria in different age groups</vt:lpstr>
      <vt:lpstr>Classification</vt:lpstr>
      <vt:lpstr>Pathogenesis of cystitis</vt:lpstr>
      <vt:lpstr>Pathogenesis of cystitis</vt:lpstr>
      <vt:lpstr>  Cystitis</vt:lpstr>
      <vt:lpstr>  Cystitis</vt:lpstr>
      <vt:lpstr>Pathogenesis</vt:lpstr>
      <vt:lpstr>Etiologic agents</vt:lpstr>
      <vt:lpstr>Pathogens involved</vt:lpstr>
      <vt:lpstr>Clinical presentation</vt:lpstr>
      <vt:lpstr>PowerPoint Presentation</vt:lpstr>
      <vt:lpstr>How to differentiate between cystitis and urethritis ?</vt:lpstr>
      <vt:lpstr>Differential diagnosis  (types of cystitis)</vt:lpstr>
      <vt:lpstr>Laboratory diagnosis of cystitis</vt:lpstr>
      <vt:lpstr>PowerPoint Presentation</vt:lpstr>
      <vt:lpstr>PowerPoint Presentation</vt:lpstr>
      <vt:lpstr>PowerPoint Presentation</vt:lpstr>
      <vt:lpstr>PowerPoint Presentation</vt:lpstr>
      <vt:lpstr>Quantitative urine culture</vt:lpstr>
      <vt:lpstr>PowerPoint Presentation</vt:lpstr>
      <vt:lpstr>Recurrent cystitis</vt:lpstr>
      <vt:lpstr>Treatment of cystitis</vt:lpstr>
      <vt:lpstr>Treatment of cystitis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Cystitis renal block</dc:title>
  <dc:creator>Dr.Hannan</dc:creator>
  <cp:lastModifiedBy>3422</cp:lastModifiedBy>
  <cp:revision>95</cp:revision>
  <dcterms:created xsi:type="dcterms:W3CDTF">2011-04-13T10:03:34Z</dcterms:created>
  <dcterms:modified xsi:type="dcterms:W3CDTF">2019-03-25T04:57:27Z</dcterms:modified>
</cp:coreProperties>
</file>