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saveSubsetFonts="1">
  <p:sldMasterIdLst>
    <p:sldMasterId r:id="rId4" id="2147483648"/>
  </p:sldMasterIdLst>
  <p:notesMasterIdLst>
    <p:notesMasterId r:id="rId5"/>
  </p:notesMasterIdLst>
  <p:sldIdLst>
    <p:sldId r:id="rId6" id="256"/>
    <p:sldId r:id="rId7" id="257"/>
    <p:sldId r:id="rId8" id="258"/>
    <p:sldId r:id="rId9" id="259"/>
    <p:sldId r:id="rId10" id="260"/>
    <p:sldId r:id="rId11" id="261"/>
    <p:sldId r:id="rId12" id="262"/>
    <p:sldId r:id="rId13" id="263"/>
    <p:sldId r:id="rId14" id="264"/>
    <p:sldId r:id="rId15" id="265"/>
  </p:sldIdLst>
  <p:sldSz cx="9144000" cy="6858000" type="screen4x3"/>
  <p:notesSz xmlns:c="http://schemas.openxmlformats.org/drawingml/2006/chart" xmlns:pic="http://schemas.openxmlformats.org/drawingml/2006/picture" xmlns:dgm="http://schemas.openxmlformats.org/drawingml/2006/diagram" cx="6858000" cy="9144000"/>
  <p:defaultTextStyle xmlns:c="http://schemas.openxmlformats.org/drawingml/2006/chart" xmlns:pic="http://schemas.openxmlformats.org/drawingml/2006/picture" xmlns:dgm="http://schemas.openxmlformats.org/drawingml/2006/diagram">
    <a:defPPr>
      <a:defRPr lang="en-US">
        <a:uFillTx/>
      </a:defRPr>
    </a:defPPr>
    <a:lvl1pPr algn="l" defTabSz="914400" eaLnBrk="1" hangingPunct="1" latinLnBrk="0" marL="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/>
</file>

<file path=ppt/tableStyles.xml><?xml version="1.0" encoding="utf-8"?>
<a:tblStyleLst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def="{5C22544A-7EE6-4342-B048-85BDC9FD1C3A}"/>
</file>

<file path=ppt/viewProps.xml><?xml version="1.0" encoding="utf-8"?>
<p:view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normalViewPr>
    <p:restoredLeft sz="15620"/>
    <p:restoredTop sz="94660"/>
  </p:normalViewPr>
  <p:slideViewPr>
    <p:cSldViewPr>
      <p:cViewPr varScale="1">
        <p:scale xmlns:c="http://schemas.openxmlformats.org/drawingml/2006/chart" xmlns:pic="http://schemas.openxmlformats.org/drawingml/2006/picture" xmlns:dgm="http://schemas.openxmlformats.org/drawingml/2006/diagram">
          <a:sx d="100" n="87"/>
          <a:sy d="100" n="87"/>
        </p:scale>
        <p:origin xmlns:c="http://schemas.openxmlformats.org/drawingml/2006/chart" xmlns:pic="http://schemas.openxmlformats.org/drawingml/2006/picture" xmlns:dgm="http://schemas.openxmlformats.org/drawingml/2006/diagram" x="-90" y="-420"/>
      </p:cViewPr>
      <p:guideLst>
        <p:guide orient="horz" pos="2160"/>
        <p:guide pos="2880"/>
      </p:guideLst>
    </p:cSldViewPr>
  </p:slideViewPr>
  <p:notesTextViewPr>
    <p:cViewPr>
      <p:scale xmlns:c="http://schemas.openxmlformats.org/drawingml/2006/chart" xmlns:pic="http://schemas.openxmlformats.org/drawingml/2006/picture" xmlns:dgm="http://schemas.openxmlformats.org/drawingml/2006/diagram">
        <a:sx d="100" n="100"/>
        <a:sy d="100" n="100"/>
      </p:scale>
      <p:origin xmlns:c="http://schemas.openxmlformats.org/drawingml/2006/chart" xmlns:pic="http://schemas.openxmlformats.org/drawingml/2006/picture" xmlns:dgm="http://schemas.openxmlformats.org/drawingml/2006/diagram" x="0" y="0"/>
    </p:cViewPr>
  </p:notesTextViewPr>
  <p:gridSpacing xmlns:c="http://schemas.openxmlformats.org/drawingml/2006/chart" xmlns:pic="http://schemas.openxmlformats.org/drawingml/2006/picture" xmlns:dgm="http://schemas.openxmlformats.org/drawingml/2006/diagram" cx="78028800" cy="78028800"/>
</p:viewPr>
</file>

<file path=ppt/_rels/presentation.xml.rels><?xml version="1.0" standalone="yes" ?><Relationships xmlns="http://schemas.openxmlformats.org/package/2006/relationships"><Relationship Id="rId1" Target="presProps.xml" Type="http://schemas.openxmlformats.org/officeDocument/2006/relationships/presProps"></Relationship><Relationship Id="rId2" Target="tableStyles.xml" Type="http://schemas.openxmlformats.org/officeDocument/2006/relationships/tableStyles"></Relationship><Relationship Id="rId3" Target="viewProps.xml" Type="http://schemas.openxmlformats.org/officeDocument/2006/relationships/viewProps"></Relationship><Relationship Id="rId4" Target="slideMasters/slideMaster1.xml" Type="http://schemas.openxmlformats.org/officeDocument/2006/relationships/slideMaster"></Relationship><Relationship Id="rId5" Target="notesMasters/notesMaster1.xml" Type="http://schemas.openxmlformats.org/officeDocument/2006/relationships/notesMaster"></Relationship><Relationship Id="rId6" Target="slides/slide1.xml" Type="http://schemas.openxmlformats.org/officeDocument/2006/relationships/slide"></Relationship><Relationship Id="rId7" Target="slides/slide2.xml" Type="http://schemas.openxmlformats.org/officeDocument/2006/relationships/slide"></Relationship><Relationship Id="rId8" Target="slides/slide3.xml" Type="http://schemas.openxmlformats.org/officeDocument/2006/relationships/slide"></Relationship><Relationship Id="rId9" Target="slides/slide4.xml" Type="http://schemas.openxmlformats.org/officeDocument/2006/relationships/slide"></Relationship><Relationship Id="rId10" Target="slides/slide5.xml" Type="http://schemas.openxmlformats.org/officeDocument/2006/relationships/slide"></Relationship><Relationship Id="rId11" Target="slides/slide6.xml" Type="http://schemas.openxmlformats.org/officeDocument/2006/relationships/slide"></Relationship><Relationship Id="rId12" Target="slides/slide7.xml" Type="http://schemas.openxmlformats.org/officeDocument/2006/relationships/slide"></Relationship><Relationship Id="rId13" Target="slides/slide8.xml" Type="http://schemas.openxmlformats.org/officeDocument/2006/relationships/slide"></Relationship><Relationship Id="rId14" Target="slides/slide9.xml" Type="http://schemas.openxmlformats.org/officeDocument/2006/relationships/slide"></Relationship><Relationship Id="rId15" Target="slides/slide10.xml" Type="http://schemas.openxmlformats.org/officeDocument/2006/relationships/slide"></Relationship><Relationship Id="rId16" Target="theme/theme1.xml" Type="http://schemas.openxmlformats.org/officeDocument/2006/relationships/theme"></Relationship></Relationships>
</file>

<file path=ppt/notesMasters/_rels/notesMaster1.xml.rels><?xml version="1.0" standalone="yes" ?><Relationships xmlns="http://schemas.openxmlformats.org/package/2006/relationships"><Relationship Id="rId1" Target="../theme/theme2.xml" Type="http://schemas.openxmlformats.org/officeDocument/2006/relationships/theme"></Relationship></Relationships>
</file>

<file path=ppt/notesMasters/notesMaster1.xml><?xml version="1.0" encoding="utf-8"?>
<p:notes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pic="http://schemas.openxmlformats.org/drawingml/2006/picture" xmlns:dgm="http://schemas.openxmlformats.org/drawingml/2006/diagram" idx="1001">
        <a:schemeClr val="bg1"/>
      </p:bgRef>
    </p:bg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Header Placeholder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sz="quarter" type="hd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Date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dt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884613" y="0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9777A3AA-5DA9-48F9-9998-0C41CE7142A5}" type="datetimeFigureOut">
              <a:rPr lang="en-US" smtClean="0">
                <a:uFillTx/>
              </a:rPr>
              <a:pPr/>
              <a:t>3/31/2019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Image Placeholder 3"/>
          <p:cNvSpPr xmlns:c="http://schemas.openxmlformats.org/drawingml/2006/chart" xmlns:pic="http://schemas.openxmlformats.org/drawingml/2006/picture" xmlns:dgm="http://schemas.openxmlformats.org/drawingml/2006/diagram">
            <a:spLocks noChangeAspect="1" noGrp="1" noRot="1"/>
          </p:cNvSpPr>
          <p:nvPr>
            <p:ph idx="2" type="sldImg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Notes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0" y="8685213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b"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5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884613" y="8685213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b"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EEDEAC99-0DB2-486B-9C28-E53BDD414DE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 xmlns:c="http://schemas.openxmlformats.org/drawingml/2006/chart" xmlns:pic="http://schemas.openxmlformats.org/drawingml/2006/picture" xmlns:dgm="http://schemas.openxmlformats.org/drawingml/2006/diagram" accent1="accent1" accent2="accent2" accent3="accent3" accent4="accent4" accent5="accent5" accent6="accent6" bg1="lt1" bg2="lt2" folHlink="folHlink" hlink="hlink" tx1="dk1" tx2="dk2"/>
  <p:notesStyle xmlns:c="http://schemas.openxmlformats.org/drawingml/2006/chart" xmlns:pic="http://schemas.openxmlformats.org/drawingml/2006/picture" xmlns:dgm="http://schemas.openxmlformats.org/drawingml/2006/diagram">
    <a:lvl1pPr algn="l" defTabSz="914400" eaLnBrk="1" hangingPunct="1" latinLnBrk="0" marL="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standalone="yes" ?><Relationships xmlns="http://schemas.openxmlformats.org/package/2006/relationships"><Relationship Id="rId1" Target="../slides/slide7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notesSlide1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Slide Image Placeholder 1"/>
          <p:cNvSpPr xmlns:c="http://schemas.openxmlformats.org/drawingml/2006/chart" xmlns:pic="http://schemas.openxmlformats.org/drawingml/2006/picture" xmlns:dgm="http://schemas.openxmlformats.org/drawingml/2006/diagram">
            <a:spLocks noChangeAspect="1" noGrp="1" noRot="1"/>
          </p:cNvSpPr>
          <p:nvPr>
            <p:ph type="sldImg"/>
          </p:nvPr>
        </p:nvSpPr>
        <p:spPr xmlns:c="http://schemas.openxmlformats.org/drawingml/2006/chart" xmlns:pic="http://schemas.openxmlformats.org/drawingml/2006/picture" xmlns:dgm="http://schemas.openxmlformats.org/drawingml/2006/diagram"/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Notes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/>
          </a:bodyPr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Numb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EEDEAC99-0DB2-486B-9C28-E53BDD414DED}" type="slidenum">
              <a:rPr lang="en-US" smtClean="0">
                <a:uFillTx/>
              </a:rPr>
              <a:pPr/>
              <a:t>7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notes>
</file>

<file path=ppt/slideLayouts/_rels/slideLayout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0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2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3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4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5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6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7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8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9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slideLayout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">
  <p:cSld name="Title Slide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2130425"/>
            <a:ext cx="7772400" cy="14700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Subtitle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371600" y="3886200"/>
            <a:ext cx="6400800" cy="17526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E0DB246-0C5D-482B-9274-D74046740B8B}" type="datetimeFigureOut">
              <a:rPr lang="en-US" smtClean="0">
                <a:uFillTx/>
              </a:rPr>
              <a:pPr/>
              <a:t>3/31/2019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AD8698C1-06AC-409A-8B2D-153DE24E95E1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x">
  <p:cSld name="Title and Vertical Tex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Vertical 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orient="vert" type="body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E0DB246-0C5D-482B-9274-D74046740B8B}" type="datetimeFigureOut">
              <a:rPr lang="en-US" smtClean="0">
                <a:uFillTx/>
              </a:rPr>
              <a:pPr/>
              <a:t>3/31/2019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AD8698C1-06AC-409A-8B2D-153DE24E95E1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itleAndTx">
  <p:cSld name="Vertical Title and Tex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Vertical 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orient="vert"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629400" y="274638"/>
            <a:ext cx="2057400" cy="58515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Vertical 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orient="vert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74638"/>
            <a:ext cx="6019800" cy="58515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E0DB246-0C5D-482B-9274-D74046740B8B}" type="datetimeFigureOut">
              <a:rPr lang="en-US" smtClean="0">
                <a:uFillTx/>
              </a:rPr>
              <a:pPr/>
              <a:t>3/31/2019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AD8698C1-06AC-409A-8B2D-153DE24E95E1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">
  <p:cSld name="Title and Conten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E0DB246-0C5D-482B-9274-D74046740B8B}" type="datetimeFigureOut">
              <a:rPr lang="en-US" smtClean="0">
                <a:uFillTx/>
              </a:rPr>
              <a:pPr/>
              <a:t>3/31/2019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AD8698C1-06AC-409A-8B2D-153DE24E95E1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secHead">
  <p:cSld name="Section Header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722313" y="4406900"/>
            <a:ext cx="7772400" cy="136207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t"/>
          <a:lstStyle>
            <a:lvl1pPr algn="l">
              <a:defRPr b="1" cap="all" sz="4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722313" y="2906713"/>
            <a:ext cx="7772400" cy="1500187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E0DB246-0C5D-482B-9274-D74046740B8B}" type="datetimeFigureOut">
              <a:rPr lang="en-US" smtClean="0">
                <a:uFillTx/>
              </a:rPr>
              <a:pPr/>
              <a:t>3/31/2019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AD8698C1-06AC-409A-8B2D-153DE24E95E1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Obj">
  <p:cSld name="Two Conten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600200"/>
            <a:ext cx="40386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Conten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48200" y="1600200"/>
            <a:ext cx="40386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Date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E0DB246-0C5D-482B-9274-D74046740B8B}" type="datetimeFigureOut">
              <a:rPr lang="en-US" smtClean="0">
                <a:uFillTx/>
              </a:rPr>
              <a:pPr/>
              <a:t>3/31/2019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AD8698C1-06AC-409A-8B2D-153DE24E95E1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TxTwoObj">
  <p:cSld name="Comparis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535113"/>
            <a:ext cx="4040188" cy="6397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Conten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174875"/>
            <a:ext cx="4040188" cy="395128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Text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45025" y="1535113"/>
            <a:ext cx="4041775" cy="6397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Content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45025" y="2174875"/>
            <a:ext cx="4041775" cy="395128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Date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E0DB246-0C5D-482B-9274-D74046740B8B}" type="datetimeFigureOut">
              <a:rPr lang="en-US" smtClean="0">
                <a:uFillTx/>
              </a:rPr>
              <a:pPr/>
              <a:t>3/31/2019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8" name="Footer Placeholder 7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9" name="Slide Number Placeholder 8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AD8698C1-06AC-409A-8B2D-153DE24E95E1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Only">
  <p:cSld name="Title Only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Date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E0DB246-0C5D-482B-9274-D74046740B8B}" type="datetimeFigureOut">
              <a:rPr lang="en-US" smtClean="0">
                <a:uFillTx/>
              </a:rPr>
              <a:pPr/>
              <a:t>3/31/2019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Foot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Slide Numb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AD8698C1-06AC-409A-8B2D-153DE24E95E1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blank">
  <p:cSld name="Blank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Date Placeholder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E0DB246-0C5D-482B-9274-D74046740B8B}" type="datetimeFigureOut">
              <a:rPr lang="en-US" smtClean="0">
                <a:uFillTx/>
              </a:rPr>
              <a:pPr/>
              <a:t>3/31/2019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Footer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Numb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AD8698C1-06AC-409A-8B2D-153DE24E95E1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Tx">
  <p:cSld name="Content with Capti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73050"/>
            <a:ext cx="3008313" cy="116205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575050" y="273050"/>
            <a:ext cx="5111750" cy="585311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Tex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435100"/>
            <a:ext cx="3008313" cy="46910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Date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E0DB246-0C5D-482B-9274-D74046740B8B}" type="datetimeFigureOut">
              <a:rPr lang="en-US" smtClean="0">
                <a:uFillTx/>
              </a:rPr>
              <a:pPr/>
              <a:t>3/31/2019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AD8698C1-06AC-409A-8B2D-153DE24E95E1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picTx">
  <p:cSld name="Picture with Capti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792288" y="4800600"/>
            <a:ext cx="5486400" cy="56673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Picture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pic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792288" y="612775"/>
            <a:ext cx="5486400" cy="41148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3200">
                <a:uFillTx/>
              </a:defRPr>
            </a:lvl1pPr>
            <a:lvl2pPr indent="0" marL="457200">
              <a:buNone/>
              <a:defRPr sz="2800">
                <a:uFillTx/>
              </a:defRPr>
            </a:lvl2pPr>
            <a:lvl3pPr indent="0" marL="914400">
              <a:buNone/>
              <a:defRPr sz="2400">
                <a:uFillTx/>
              </a:defRPr>
            </a:lvl3pPr>
            <a:lvl4pPr indent="0" marL="1371600">
              <a:buNone/>
              <a:defRPr sz="2000">
                <a:uFillTx/>
              </a:defRPr>
            </a:lvl4pPr>
            <a:lvl5pPr indent="0" marL="1828800">
              <a:buNone/>
              <a:defRPr sz="2000">
                <a:uFillTx/>
              </a:defRPr>
            </a:lvl5pPr>
            <a:lvl6pPr indent="0" marL="2286000">
              <a:buNone/>
              <a:defRPr sz="2000">
                <a:uFillTx/>
              </a:defRPr>
            </a:lvl6pPr>
            <a:lvl7pPr indent="0" marL="2743200">
              <a:buNone/>
              <a:defRPr sz="2000">
                <a:uFillTx/>
              </a:defRPr>
            </a:lvl7pPr>
            <a:lvl8pPr indent="0" marL="3200400">
              <a:buNone/>
              <a:defRPr sz="2000">
                <a:uFillTx/>
              </a:defRPr>
            </a:lvl8pPr>
            <a:lvl9pPr indent="0" marL="3657600">
              <a:buNone/>
              <a:defRPr sz="2000">
                <a:uFillTx/>
              </a:defRPr>
            </a:lvl9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Tex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792288" y="5367338"/>
            <a:ext cx="5486400" cy="8048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Date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E0DB246-0C5D-482B-9274-D74046740B8B}" type="datetimeFigureOut">
              <a:rPr lang="en-US" smtClean="0">
                <a:uFillTx/>
              </a:rPr>
              <a:pPr/>
              <a:t>3/31/2019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AD8698C1-06AC-409A-8B2D-153DE24E95E1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Masters/_rels/slideMaster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slideLayouts/slideLayout2.xml" Type="http://schemas.openxmlformats.org/officeDocument/2006/relationships/slideLayout"></Relationship><Relationship Id="rId3" Target="../slideLayouts/slideLayout3.xml" Type="http://schemas.openxmlformats.org/officeDocument/2006/relationships/slideLayout"></Relationship><Relationship Id="rId4" Target="../slideLayouts/slideLayout4.xml" Type="http://schemas.openxmlformats.org/officeDocument/2006/relationships/slideLayout"></Relationship><Relationship Id="rId5" Target="../slideLayouts/slideLayout5.xml" Type="http://schemas.openxmlformats.org/officeDocument/2006/relationships/slideLayout"></Relationship><Relationship Id="rId6" Target="../slideLayouts/slideLayout6.xml" Type="http://schemas.openxmlformats.org/officeDocument/2006/relationships/slideLayout"></Relationship><Relationship Id="rId7" Target="../slideLayouts/slideLayout7.xml" Type="http://schemas.openxmlformats.org/officeDocument/2006/relationships/slideLayout"></Relationship><Relationship Id="rId8" Target="../slideLayouts/slideLayout8.xml" Type="http://schemas.openxmlformats.org/officeDocument/2006/relationships/slideLayout"></Relationship><Relationship Id="rId9" Target="../slideLayouts/slideLayout9.xml" Type="http://schemas.openxmlformats.org/officeDocument/2006/relationships/slideLayout"></Relationship><Relationship Id="rId10" Target="../slideLayouts/slideLayout10.xml" Type="http://schemas.openxmlformats.org/officeDocument/2006/relationships/slideLayout"></Relationship><Relationship Id="rId11" Target="../slideLayouts/slideLayout11.xml" Type="http://schemas.openxmlformats.org/officeDocument/2006/relationships/slideLayout"></Relationship><Relationship Id="rId12" Target="../theme/theme1.xml" Type="http://schemas.openxmlformats.org/officeDocument/2006/relationships/theme"></Relationship></Relationships>
</file>

<file path=ppt/slideMasters/slideMaster1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pic="http://schemas.openxmlformats.org/drawingml/2006/picture" xmlns:dgm="http://schemas.openxmlformats.org/drawingml/2006/diagram" idx="1001">
        <a:schemeClr val="bg1"/>
      </p:bgRef>
    </p:bg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Placeholder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74638"/>
            <a:ext cx="8229600" cy="11430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600200"/>
            <a:ext cx="8229600" cy="4525963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6356350"/>
            <a:ext cx="2133600" cy="3651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E0DB246-0C5D-482B-9274-D74046740B8B}" type="datetimeFigureOut">
              <a:rPr lang="en-US" smtClean="0">
                <a:uFillTx/>
              </a:rPr>
              <a:pPr/>
              <a:t>3/31/2019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124200" y="6356350"/>
            <a:ext cx="2895600" cy="3651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553200" y="6356350"/>
            <a:ext cx="2133600" cy="3651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AD8698C1-06AC-409A-8B2D-153DE24E95E1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 xmlns:c="http://schemas.openxmlformats.org/drawingml/2006/chart" xmlns:pic="http://schemas.openxmlformats.org/drawingml/2006/picture" xmlns:dgm="http://schemas.openxmlformats.org/drawingml/2006/diagram" accent1="accent1" accent2="accent2" accent3="accent3" accent4="accent4" accent5="accent5" accent6="accent6" bg1="lt1" bg2="lt2" folHlink="folHlink" hlink="hlink" tx1="dk1" tx2="dk2"/>
  <p:sldLayoutIdLst>
    <p:sldLayoutId r:id="rId1" id="2147483661"/>
    <p:sldLayoutId r:id="rId2" id="2147483662"/>
    <p:sldLayoutId r:id="rId3" id="2147483663"/>
    <p:sldLayoutId r:id="rId4" id="2147483664"/>
    <p:sldLayoutId r:id="rId5" id="2147483665"/>
    <p:sldLayoutId r:id="rId6" id="2147483666"/>
    <p:sldLayoutId r:id="rId7" id="2147483667"/>
    <p:sldLayoutId r:id="rId8" id="2147483668"/>
    <p:sldLayoutId r:id="rId9" id="2147483669"/>
    <p:sldLayoutId r:id="rId10" id="2147483670"/>
    <p:sldLayoutId r:id="rId11" id="2147483671"/>
  </p:sldLayoutIdLst>
  <p:txStyles>
    <p:titleStyle xmlns:c="http://schemas.openxmlformats.org/drawingml/2006/chart" xmlns:pic="http://schemas.openxmlformats.org/drawingml/2006/picture" xmlns:dgm="http://schemas.openxmlformats.org/drawingml/2006/diagram">
      <a:lvl1pPr algn="ctr" defTabSz="9144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 xmlns:c="http://schemas.openxmlformats.org/drawingml/2006/chart" xmlns:pic="http://schemas.openxmlformats.org/drawingml/2006/picture" xmlns:dgm="http://schemas.openxmlformats.org/drawingml/2006/diagram">
      <a:lvl1pPr algn="l" defTabSz="914400" eaLnBrk="1" hangingPunct="1" indent="-342900" latinLnBrk="0" marL="342900" rtl="0">
        <a:spcBef>
          <a:spcPct val="20000"/>
        </a:spcBef>
        <a:buFont charset="0" pitchFamily="34" typeface="Arial"/>
        <a:buChar char="•"/>
        <a:defRPr kern="1200" sz="3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charset="0" pitchFamily="34" typeface="Arial"/>
        <a:buChar char="–"/>
        <a:defRPr kern="1200" sz="2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charset="0" pitchFamily="34" typeface="Arial"/>
        <a:buChar char="•"/>
        <a:defRPr kern="1200" sz="24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charset="0" pitchFamily="34" typeface="Arial"/>
        <a:buChar char="–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charset="0" pitchFamily="34" typeface="Arial"/>
        <a:buChar char="»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 xmlns:c="http://schemas.openxmlformats.org/drawingml/2006/chart" xmlns:pic="http://schemas.openxmlformats.org/drawingml/2006/picture" xmlns:dgm="http://schemas.openxmlformats.org/drawingml/2006/diagram">
      <a:defPPr>
        <a:defRPr lang="en-US">
          <a:uFillTx/>
        </a:defRPr>
      </a:defPPr>
      <a:lvl1pPr algn="l" defTabSz="914400" eaLnBrk="1" hangingPunct="1" latinLnBrk="0" marL="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media/image1.jpeg" Type="http://schemas.openxmlformats.org/officeDocument/2006/relationships/image"></Relationship></Relationships>
</file>

<file path=ppt/slides/_rels/slide10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media/image1.jpeg" Type="http://schemas.openxmlformats.org/officeDocument/2006/relationships/image"></Relationship></Relationships>
</file>

<file path=ppt/slides/_rels/slide2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media/image1.jpeg" Type="http://schemas.openxmlformats.org/officeDocument/2006/relationships/image"></Relationship></Relationships>
</file>

<file path=ppt/slides/_rels/slide3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media/image1.jpeg" Type="http://schemas.openxmlformats.org/officeDocument/2006/relationships/image"></Relationship></Relationships>
</file>

<file path=ppt/slides/_rels/slide4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media/image1.jpeg" Type="http://schemas.openxmlformats.org/officeDocument/2006/relationships/image"></Relationship></Relationships>
</file>

<file path=ppt/slides/_rels/slide5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media/image1.jpeg" Type="http://schemas.openxmlformats.org/officeDocument/2006/relationships/image"></Relationship></Relationships>
</file>

<file path=ppt/slides/_rels/slide6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media/image1.jpeg" Type="http://schemas.openxmlformats.org/officeDocument/2006/relationships/image"></Relationship><Relationship Id="rId3" Target="../media/image2.png" Type="http://schemas.openxmlformats.org/officeDocument/2006/relationships/image"></Relationship></Relationships>
</file>

<file path=ppt/slides/_rels/slide7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notesSlides/notesSlide1.xml" Type="http://schemas.openxmlformats.org/officeDocument/2006/relationships/notesSlide"></Relationship><Relationship Id="rId3" Target="../media/image1.jpeg" Type="http://schemas.openxmlformats.org/officeDocument/2006/relationships/image"></Relationship></Relationships>
</file>

<file path=ppt/slides/_rels/slide8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media/image1.jpeg" Type="http://schemas.openxmlformats.org/officeDocument/2006/relationships/image"></Relationship></Relationships>
</file>

<file path=ppt/slides/_rels/slide9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media/image1.jpeg" Type="http://schemas.openxmlformats.org/officeDocument/2006/relationships/image"></Relationship></Relationships>
</file>

<file path=ppt/slides/slide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grpSp>
        <p:nvGrpSpPr>
          <p:cNvPr xmlns:c="http://schemas.openxmlformats.org/drawingml/2006/chart" xmlns:pic="http://schemas.openxmlformats.org/drawingml/2006/picture" xmlns:dgm="http://schemas.openxmlformats.org/drawingml/2006/diagram" id="2" name="Group 2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228600" y="152400"/>
            <a:ext cx="3238500" cy="6553200"/>
            <a:chOff x="0" y="0"/>
            <a:chExt cx="2016" cy="4320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4" name="Rectangle 3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5" name="Rectangle 4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7" name="AutoShape 5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028700" y="914400"/>
            <a:ext cx="5105400" cy="609600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 w="9525">
            <a:noFill/>
            <a:round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 anchor="ctr" wrap="none"/>
          <a:lstStyle/>
          <a:p>
            <a:endParaRPr lang="en-US">
              <a:uFillTx/>
            </a:endParaRPr>
          </a:p>
        </p:txBody>
      </p:sp>
      <p:grpSp>
        <p:nvGrpSpPr>
          <p:cNvPr xmlns:c="http://schemas.openxmlformats.org/drawingml/2006/chart" xmlns:pic="http://schemas.openxmlformats.org/drawingml/2006/picture" xmlns:dgm="http://schemas.openxmlformats.org/drawingml/2006/diagram" id="3" name="Group 6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2" name="AutoShape 7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384" y="1248"/>
              <a:ext cx="4416" cy="200"/>
            </a:xfrm>
            <a:prstGeom prst="roundRect">
              <a:avLst>
                <a:gd fmla="val 0" name="adj"/>
              </a:avLst>
            </a:prstGeom>
            <a:solidFill>
              <a:srgbClr val="003366"/>
            </a:solidFill>
            <a:ln w="9525">
              <a:noFill/>
              <a:round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3" name="AutoShape 8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9" name="Rectangle 9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algn="l">
              <a:lnSpc>
                <a:spcPct val="90000"/>
              </a:lnSpc>
            </a:pPr>
            <a:r>
              <a:rPr b="1" dirty="0" lang="en-US" smtClean="0" sz="3600">
                <a:solidFill>
                  <a:schemeClr val="tx2"/>
                </a:solidFill>
                <a:uFillTx/>
              </a:rPr>
              <a:t>Quiz-1?</a:t>
            </a:r>
            <a:endParaRPr dirty="0" lang="en-US" sz="4400">
              <a:solidFill>
                <a:schemeClr val="tx2"/>
              </a:solidFill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150" name="Rectangle 10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609600" y="1752600"/>
            <a:ext cx="6400800" cy="449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b="1" dirty="0" lang="en-US" smtClean="0" sz="2000">
                <a:uFillTx/>
              </a:rPr>
              <a:t>A 56-year-old woman recently diagnosed with congestive </a:t>
            </a:r>
            <a:endParaRPr dirty="0" lang="en-US" smtClean="0" sz="2000">
              <a:uFillTx/>
            </a:endParaRPr>
          </a:p>
          <a:p>
            <a:r>
              <a:rPr b="1" dirty="0" lang="en-US" smtClean="0" sz="2000">
                <a:uFillTx/>
              </a:rPr>
              <a:t>heart failure started a therapy that included </a:t>
            </a:r>
            <a:r>
              <a:rPr b="1" dirty="0" err="1" lang="en-US" smtClean="0" sz="2000">
                <a:uFillTx/>
              </a:rPr>
              <a:t>furosemide</a:t>
            </a:r>
            <a:r>
              <a:rPr b="1" dirty="0" lang="en-US" smtClean="0" sz="2000">
                <a:uFillTx/>
              </a:rPr>
              <a:t>. </a:t>
            </a:r>
            <a:r>
              <a:rPr b="1" dirty="0" err="1" lang="en-US" smtClean="0" sz="2000">
                <a:uFillTx/>
              </a:rPr>
              <a:t>Acetazolamide</a:t>
            </a:r>
            <a:r>
              <a:rPr b="1" dirty="0" lang="en-US" smtClean="0" sz="2000">
                <a:uFillTx/>
              </a:rPr>
              <a:t> was added to counteract the potential metabolic alkalosis induced by </a:t>
            </a:r>
            <a:r>
              <a:rPr b="1" dirty="0" err="1" lang="en-US" smtClean="0" sz="2000">
                <a:uFillTx/>
              </a:rPr>
              <a:t>furosemide</a:t>
            </a:r>
            <a:r>
              <a:rPr b="1" dirty="0" lang="en-US" smtClean="0" sz="2000">
                <a:uFillTx/>
              </a:rPr>
              <a:t>. Which of the following molecular actions most likely mediated the therapeutic effect of </a:t>
            </a:r>
            <a:r>
              <a:rPr b="1" dirty="0" err="1" lang="en-US" smtClean="0" sz="2000">
                <a:uFillTx/>
              </a:rPr>
              <a:t>acetazolamide</a:t>
            </a:r>
            <a:r>
              <a:rPr b="1" dirty="0" lang="en-US" smtClean="0" sz="2000">
                <a:uFillTx/>
              </a:rPr>
              <a:t> in this patient?</a:t>
            </a:r>
            <a:endParaRPr dirty="0" lang="en-US" smtClean="0" sz="2000">
              <a:uFillTx/>
            </a:endParaRPr>
          </a:p>
          <a:p>
            <a:r>
              <a:rPr b="1" dirty="0" lang="en-US" smtClean="0" sz="2000">
                <a:uFillTx/>
              </a:rPr>
              <a:t>A. </a:t>
            </a:r>
            <a:r>
              <a:rPr dirty="0" lang="en-US" smtClean="0" sz="2000">
                <a:uFillTx/>
              </a:rPr>
              <a:t>Inhibition of carbonic acid dehydration in the tubular</a:t>
            </a:r>
          </a:p>
          <a:p>
            <a:r>
              <a:rPr dirty="0" lang="en-US" smtClean="0" sz="2000">
                <a:uFillTx/>
              </a:rPr>
              <a:t>lumen</a:t>
            </a:r>
          </a:p>
          <a:p>
            <a:r>
              <a:rPr b="1" dirty="0" lang="en-US" smtClean="0" sz="2000">
                <a:uFillTx/>
              </a:rPr>
              <a:t>B. </a:t>
            </a:r>
            <a:r>
              <a:rPr dirty="0" lang="en-US" smtClean="0" sz="2000">
                <a:uFillTx/>
              </a:rPr>
              <a:t>Stimulation of bicarbonate </a:t>
            </a:r>
            <a:r>
              <a:rPr dirty="0" err="1" lang="en-US" smtClean="0" sz="2000">
                <a:uFillTx/>
              </a:rPr>
              <a:t>reabsorption</a:t>
            </a:r>
            <a:r>
              <a:rPr dirty="0" lang="en-US" smtClean="0" sz="2000">
                <a:uFillTx/>
              </a:rPr>
              <a:t> in the proximal</a:t>
            </a:r>
          </a:p>
          <a:p>
            <a:r>
              <a:rPr dirty="0" lang="en-US" smtClean="0" sz="2000">
                <a:uFillTx/>
              </a:rPr>
              <a:t>tubule</a:t>
            </a:r>
          </a:p>
          <a:p>
            <a:r>
              <a:rPr b="1" dirty="0" lang="en-US" smtClean="0" sz="2000">
                <a:uFillTx/>
              </a:rPr>
              <a:t>C. </a:t>
            </a:r>
            <a:r>
              <a:rPr dirty="0" lang="en-US" smtClean="0" sz="2000">
                <a:uFillTx/>
              </a:rPr>
              <a:t>Inhibition of Na+ </a:t>
            </a:r>
            <a:r>
              <a:rPr dirty="0" err="1" lang="en-US" smtClean="0" sz="2000">
                <a:uFillTx/>
              </a:rPr>
              <a:t>reabsorption</a:t>
            </a:r>
            <a:r>
              <a:rPr dirty="0" lang="en-US" smtClean="0" sz="2000">
                <a:uFillTx/>
              </a:rPr>
              <a:t> in the early distal tubule</a:t>
            </a:r>
          </a:p>
          <a:p>
            <a:r>
              <a:rPr b="1" dirty="0" lang="en-US" smtClean="0" sz="2000">
                <a:uFillTx/>
              </a:rPr>
              <a:t>D. </a:t>
            </a:r>
            <a:r>
              <a:rPr dirty="0" lang="en-US" smtClean="0" sz="2000">
                <a:uFillTx/>
              </a:rPr>
              <a:t>Stimulation of H+ </a:t>
            </a:r>
            <a:r>
              <a:rPr dirty="0" err="1" lang="en-US" smtClean="0" sz="2000">
                <a:uFillTx/>
              </a:rPr>
              <a:t>reabsorption</a:t>
            </a:r>
            <a:r>
              <a:rPr dirty="0" lang="en-US" smtClean="0" sz="2000">
                <a:uFillTx/>
              </a:rPr>
              <a:t> in the proximal tubule</a:t>
            </a:r>
          </a:p>
          <a:p>
            <a:r>
              <a:rPr b="1" dirty="0" lang="en-US" smtClean="0" sz="2000">
                <a:uFillTx/>
              </a:rPr>
              <a:t>E. </a:t>
            </a:r>
            <a:r>
              <a:rPr dirty="0" lang="en-US" smtClean="0" sz="2000">
                <a:uFillTx/>
              </a:rPr>
              <a:t>Stimulation of carbonic acid formation inside the tubular</a:t>
            </a:r>
          </a:p>
          <a:p>
            <a:r>
              <a:rPr dirty="0" lang="en-US" smtClean="0" sz="2000">
                <a:uFillTx/>
              </a:rPr>
              <a:t>Cells </a:t>
            </a:r>
            <a:br>
              <a:rPr dirty="0" lang="en-US" smtClean="0" sz="2000">
                <a:uFillTx/>
              </a:rPr>
            </a:b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endParaRPr dirty="0" lang="en-US" sz="2800">
              <a:uFillTx/>
              <a:ea charset="-122" pitchFamily="2" typeface="SimSun"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QUESTION" id="6151" name="Picture 11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6857999" y="2420938"/>
            <a:ext cx="2106613" cy="4103687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grpSp>
        <p:nvGrpSpPr>
          <p:cNvPr xmlns:c="http://schemas.openxmlformats.org/drawingml/2006/chart" xmlns:pic="http://schemas.openxmlformats.org/drawingml/2006/picture" xmlns:dgm="http://schemas.openxmlformats.org/drawingml/2006/diagram" id="2" name="Group 2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228600" y="152400"/>
            <a:ext cx="3238500" cy="6553200"/>
            <a:chOff x="0" y="0"/>
            <a:chExt cx="2016" cy="4320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4" name="Rectangle 3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5" name="Rectangle 4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7" name="AutoShape 5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028700" y="914400"/>
            <a:ext cx="5105400" cy="609600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 w="9525">
            <a:noFill/>
            <a:round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 anchor="ctr" wrap="none"/>
          <a:lstStyle/>
          <a:p>
            <a:endParaRPr lang="en-US">
              <a:uFillTx/>
            </a:endParaRPr>
          </a:p>
        </p:txBody>
      </p:sp>
      <p:grpSp>
        <p:nvGrpSpPr>
          <p:cNvPr xmlns:c="http://schemas.openxmlformats.org/drawingml/2006/chart" xmlns:pic="http://schemas.openxmlformats.org/drawingml/2006/picture" xmlns:dgm="http://schemas.openxmlformats.org/drawingml/2006/diagram" id="3" name="Group 6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2" name="AutoShape 7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384" y="1248"/>
              <a:ext cx="4416" cy="200"/>
            </a:xfrm>
            <a:prstGeom prst="roundRect">
              <a:avLst>
                <a:gd fmla="val 0" name="adj"/>
              </a:avLst>
            </a:prstGeom>
            <a:solidFill>
              <a:srgbClr val="003366"/>
            </a:solidFill>
            <a:ln w="9525">
              <a:noFill/>
              <a:round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3" name="AutoShape 8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9" name="Rectangle 9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algn="l">
              <a:lnSpc>
                <a:spcPct val="90000"/>
              </a:lnSpc>
            </a:pPr>
            <a:r>
              <a:rPr b="1" dirty="0" lang="en-US" smtClean="0" sz="3600">
                <a:solidFill>
                  <a:schemeClr val="tx2"/>
                </a:solidFill>
                <a:uFillTx/>
              </a:rPr>
              <a:t>Quiz-10?</a:t>
            </a:r>
            <a:endParaRPr dirty="0" lang="en-US" sz="4400">
              <a:solidFill>
                <a:schemeClr val="tx2"/>
              </a:solidFill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150" name="Rectangle 10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825563" y="1035870"/>
            <a:ext cx="5562600" cy="3962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b="1" dirty="0" lang="en-US" smtClean="0" sz="2800">
                <a:uFillTx/>
              </a:rPr>
              <a:t>Which of the following is a current therapeutic indication of </a:t>
            </a:r>
            <a:r>
              <a:rPr b="1" dirty="0" err="1" lang="en-US" smtClean="0" sz="2800">
                <a:uFillTx/>
              </a:rPr>
              <a:t>acetazolamide</a:t>
            </a:r>
            <a:r>
              <a:rPr b="1" dirty="0" lang="en-US" smtClean="0" sz="2800">
                <a:uFillTx/>
              </a:rPr>
              <a:t>?</a:t>
            </a:r>
            <a:endParaRPr dirty="0" lang="en-US" smtClean="0" sz="2800">
              <a:uFillTx/>
            </a:endParaRPr>
          </a:p>
          <a:p>
            <a:endParaRPr dirty="0" lang="en-US" smtClean="0" sz="2800">
              <a:uFillTx/>
            </a:endParaRPr>
          </a:p>
          <a:p>
            <a:r>
              <a:rPr dirty="0" lang="en-US" smtClean="0" sz="2800">
                <a:uFillTx/>
              </a:rPr>
              <a:t>A. Congestive heart failure</a:t>
            </a:r>
          </a:p>
          <a:p>
            <a:r>
              <a:rPr dirty="0" lang="en-US" smtClean="0" sz="2800">
                <a:uFillTx/>
              </a:rPr>
              <a:t>B. Renal insufficiency</a:t>
            </a:r>
          </a:p>
          <a:p>
            <a:r>
              <a:rPr dirty="0" lang="en-US" smtClean="0" sz="2800">
                <a:uFillTx/>
              </a:rPr>
              <a:t>C. Cirrhosis of liver</a:t>
            </a:r>
          </a:p>
          <a:p>
            <a:r>
              <a:rPr dirty="0" lang="en-US" smtClean="0" sz="2800">
                <a:uFillTx/>
              </a:rPr>
              <a:t>D. Glaucoma</a:t>
            </a:r>
            <a:endParaRPr dirty="0" lang="en-US" sz="2800"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QUESTION" id="6151" name="Picture 11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6588125" y="2420938"/>
            <a:ext cx="2376488" cy="4103687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grpSp>
        <p:nvGrpSpPr>
          <p:cNvPr xmlns:c="http://schemas.openxmlformats.org/drawingml/2006/chart" xmlns:pic="http://schemas.openxmlformats.org/drawingml/2006/picture" xmlns:dgm="http://schemas.openxmlformats.org/drawingml/2006/diagram" id="2" name="Group 2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228600" y="152400"/>
            <a:ext cx="3238500" cy="6553200"/>
            <a:chOff x="0" y="0"/>
            <a:chExt cx="2016" cy="4320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4" name="Rectangle 3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5" name="Rectangle 4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7" name="AutoShape 5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028700" y="914400"/>
            <a:ext cx="5105400" cy="609600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 w="9525">
            <a:noFill/>
            <a:round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 anchor="ctr" wrap="none"/>
          <a:lstStyle/>
          <a:p>
            <a:endParaRPr lang="en-US">
              <a:uFillTx/>
            </a:endParaRPr>
          </a:p>
        </p:txBody>
      </p:sp>
      <p:grpSp>
        <p:nvGrpSpPr>
          <p:cNvPr xmlns:c="http://schemas.openxmlformats.org/drawingml/2006/chart" xmlns:pic="http://schemas.openxmlformats.org/drawingml/2006/picture" xmlns:dgm="http://schemas.openxmlformats.org/drawingml/2006/diagram" id="3" name="Group 6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2" name="AutoShape 7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384" y="1248"/>
              <a:ext cx="4416" cy="200"/>
            </a:xfrm>
            <a:prstGeom prst="roundRect">
              <a:avLst>
                <a:gd fmla="val 0" name="adj"/>
              </a:avLst>
            </a:prstGeom>
            <a:solidFill>
              <a:srgbClr val="003366"/>
            </a:solidFill>
            <a:ln w="9525">
              <a:noFill/>
              <a:round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3" name="AutoShape 8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9" name="Rectangle 9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algn="l">
              <a:lnSpc>
                <a:spcPct val="90000"/>
              </a:lnSpc>
            </a:pPr>
            <a:r>
              <a:rPr b="1" dirty="0" lang="en-US" smtClean="0" sz="3600">
                <a:solidFill>
                  <a:schemeClr val="tx2"/>
                </a:solidFill>
                <a:uFillTx/>
              </a:rPr>
              <a:t>Quiz-2?</a:t>
            </a:r>
            <a:endParaRPr dirty="0" lang="en-US" sz="4400">
              <a:solidFill>
                <a:schemeClr val="tx2"/>
              </a:solidFill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150" name="Rectangle 10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838200" y="1905000"/>
            <a:ext cx="6096000" cy="472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b="1" dirty="0" lang="en-US" smtClean="0" sz="2400">
                <a:uFillTx/>
              </a:rPr>
              <a:t>A 57-year-old Black woman, recently diagnosed with closed-angle glaucoma, was scheduled for </a:t>
            </a:r>
            <a:r>
              <a:rPr b="1" dirty="0" err="1" lang="en-US" smtClean="0" sz="2400">
                <a:uFillTx/>
              </a:rPr>
              <a:t>iridectomy</a:t>
            </a:r>
            <a:r>
              <a:rPr b="1" dirty="0" lang="en-US" smtClean="0" sz="2400">
                <a:uFillTx/>
              </a:rPr>
              <a:t>. Which of the</a:t>
            </a:r>
            <a:endParaRPr dirty="0" lang="en-US" smtClean="0" sz="2400">
              <a:uFillTx/>
            </a:endParaRPr>
          </a:p>
          <a:p>
            <a:r>
              <a:rPr b="1" dirty="0" lang="en-US" smtClean="0" sz="2400">
                <a:uFillTx/>
              </a:rPr>
              <a:t>following agents was most likely given intravenously before and after surgery to reduce intraocular pressure?</a:t>
            </a:r>
            <a:endParaRPr dirty="0" lang="en-US" smtClean="0" sz="2400">
              <a:uFillTx/>
            </a:endParaRPr>
          </a:p>
          <a:p>
            <a:r>
              <a:rPr b="1" dirty="0" lang="en-US" smtClean="0" sz="2400">
                <a:uFillTx/>
              </a:rPr>
              <a:t>A</a:t>
            </a:r>
            <a:r>
              <a:rPr dirty="0" lang="en-US" smtClean="0" sz="2400">
                <a:uFillTx/>
              </a:rPr>
              <a:t>. </a:t>
            </a:r>
            <a:r>
              <a:rPr dirty="0" err="1" lang="en-US" smtClean="0" sz="2400">
                <a:uFillTx/>
              </a:rPr>
              <a:t>Furosemide</a:t>
            </a:r>
            <a:endParaRPr dirty="0" lang="en-US" smtClean="0" sz="2400">
              <a:uFillTx/>
            </a:endParaRPr>
          </a:p>
          <a:p>
            <a:r>
              <a:rPr dirty="0" lang="en-US" smtClean="0" sz="2400">
                <a:uFillTx/>
              </a:rPr>
              <a:t>B. </a:t>
            </a:r>
            <a:r>
              <a:rPr dirty="0" err="1" lang="en-US" smtClean="0" sz="2400">
                <a:uFillTx/>
              </a:rPr>
              <a:t>Triamterene</a:t>
            </a:r>
            <a:endParaRPr dirty="0" lang="en-US" smtClean="0" sz="2400">
              <a:uFillTx/>
            </a:endParaRPr>
          </a:p>
          <a:p>
            <a:r>
              <a:rPr b="1" dirty="0" lang="en-US" smtClean="0" sz="2400">
                <a:uFillTx/>
              </a:rPr>
              <a:t>C. </a:t>
            </a:r>
            <a:r>
              <a:rPr dirty="0" err="1" lang="en-US" smtClean="0" sz="2400">
                <a:uFillTx/>
              </a:rPr>
              <a:t>Mannitol</a:t>
            </a:r>
            <a:endParaRPr dirty="0" lang="en-US" smtClean="0" sz="2400">
              <a:uFillTx/>
            </a:endParaRPr>
          </a:p>
          <a:p>
            <a:r>
              <a:rPr b="1" dirty="0" lang="en-US" smtClean="0" sz="2400">
                <a:uFillTx/>
              </a:rPr>
              <a:t>D. </a:t>
            </a:r>
            <a:r>
              <a:rPr dirty="0" lang="en-US" smtClean="0" sz="2400">
                <a:uFillTx/>
              </a:rPr>
              <a:t>Hydrochlorothiazide</a:t>
            </a:r>
          </a:p>
          <a:p>
            <a:r>
              <a:rPr b="1" dirty="0" lang="en-US" smtClean="0" sz="2400">
                <a:uFillTx/>
              </a:rPr>
              <a:t>E. </a:t>
            </a:r>
            <a:r>
              <a:rPr dirty="0" err="1" lang="en-US" smtClean="0" sz="2400">
                <a:uFillTx/>
              </a:rPr>
              <a:t>Homatropine</a:t>
            </a:r>
            <a:endParaRPr dirty="0" lang="en-US" smtClean="0" sz="2400">
              <a:uFillTx/>
            </a:endParaRPr>
          </a:p>
          <a:p>
            <a:pPr indent="-609600" marL="609600">
              <a:spcBef>
                <a:spcPct val="20000"/>
              </a:spcBef>
            </a:pP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endParaRPr dirty="0" lang="en-US" sz="2800">
              <a:uFillTx/>
              <a:ea charset="-122" pitchFamily="2" typeface="SimSun"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QUESTION" id="6151" name="Picture 11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6588125" y="2420938"/>
            <a:ext cx="2376488" cy="4103687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grpSp>
        <p:nvGrpSpPr>
          <p:cNvPr xmlns:c="http://schemas.openxmlformats.org/drawingml/2006/chart" xmlns:pic="http://schemas.openxmlformats.org/drawingml/2006/picture" xmlns:dgm="http://schemas.openxmlformats.org/drawingml/2006/diagram" id="2" name="Group 2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228600" y="152400"/>
            <a:ext cx="3238500" cy="6553200"/>
            <a:chOff x="0" y="0"/>
            <a:chExt cx="2016" cy="4320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4" name="Rectangle 3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5" name="Rectangle 4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7" name="AutoShape 5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028700" y="914400"/>
            <a:ext cx="5105400" cy="609600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 w="9525">
            <a:noFill/>
            <a:round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 anchor="ctr" wrap="none"/>
          <a:lstStyle/>
          <a:p>
            <a:endParaRPr lang="en-US">
              <a:uFillTx/>
            </a:endParaRPr>
          </a:p>
        </p:txBody>
      </p:sp>
      <p:grpSp>
        <p:nvGrpSpPr>
          <p:cNvPr xmlns:c="http://schemas.openxmlformats.org/drawingml/2006/chart" xmlns:pic="http://schemas.openxmlformats.org/drawingml/2006/picture" xmlns:dgm="http://schemas.openxmlformats.org/drawingml/2006/diagram" id="3" name="Group 6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2" name="AutoShape 7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384" y="1248"/>
              <a:ext cx="4416" cy="200"/>
            </a:xfrm>
            <a:prstGeom prst="roundRect">
              <a:avLst>
                <a:gd fmla="val 0" name="adj"/>
              </a:avLst>
            </a:prstGeom>
            <a:solidFill>
              <a:srgbClr val="003366"/>
            </a:solidFill>
            <a:ln w="9525">
              <a:noFill/>
              <a:round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3" name="AutoShape 8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9" name="Rectangle 9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algn="l">
              <a:lnSpc>
                <a:spcPct val="90000"/>
              </a:lnSpc>
            </a:pPr>
            <a:r>
              <a:rPr b="1" dirty="0" lang="en-US" smtClean="0" sz="3600">
                <a:solidFill>
                  <a:schemeClr val="tx2"/>
                </a:solidFill>
                <a:uFillTx/>
              </a:rPr>
              <a:t>Quiz-3?</a:t>
            </a:r>
            <a:endParaRPr dirty="0" lang="en-US" sz="4400">
              <a:solidFill>
                <a:schemeClr val="tx2"/>
              </a:solidFill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150" name="Rectangle 10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990600" y="2286000"/>
            <a:ext cx="5602288" cy="411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indent="-609600" marL="609600">
              <a:spcBef>
                <a:spcPct val="20000"/>
              </a:spcBef>
              <a:buFontTx/>
              <a:buChar char="•"/>
            </a:pPr>
            <a:r>
              <a:rPr b="1" dirty="0" lang="en-US" smtClean="0" sz="3200">
                <a:uFillTx/>
              </a:rPr>
              <a:t>Of the following agents, which one is best avoided in congestive heart failure?</a:t>
            </a: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r>
              <a:rPr dirty="0" lang="en-US" smtClean="0" sz="3200">
                <a:uFillTx/>
              </a:rPr>
              <a:t>A) </a:t>
            </a:r>
            <a:r>
              <a:rPr dirty="0" err="1" lang="en-US" smtClean="0" sz="3200">
                <a:uFillTx/>
              </a:rPr>
              <a:t>acetazolamide</a:t>
            </a: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r>
              <a:rPr dirty="0" lang="en-US" smtClean="0" sz="3200">
                <a:uFillTx/>
              </a:rPr>
              <a:t>B) hydrochlorothiazide</a:t>
            </a:r>
            <a:br>
              <a:rPr dirty="0" lang="en-US" smtClean="0" sz="3200">
                <a:uFillTx/>
              </a:rPr>
            </a:br>
            <a:r>
              <a:rPr dirty="0" lang="en-US" smtClean="0" sz="3200">
                <a:uFillTx/>
              </a:rPr>
              <a:t>C) </a:t>
            </a:r>
            <a:r>
              <a:rPr dirty="0" err="1" lang="en-US" smtClean="0" sz="3200">
                <a:uFillTx/>
              </a:rPr>
              <a:t>mannitol</a:t>
            </a:r>
            <a:endParaRPr dirty="0" lang="en-US" smtClean="0" sz="3200">
              <a:uFillTx/>
            </a:endParaRPr>
          </a:p>
          <a:p>
            <a:pPr indent="-609600" marL="609600">
              <a:spcBef>
                <a:spcPct val="20000"/>
              </a:spcBef>
            </a:pPr>
            <a:r>
              <a:rPr dirty="0" lang="en-US" smtClean="0" sz="3200">
                <a:uFillTx/>
              </a:rPr>
              <a:t>       D) </a:t>
            </a:r>
            <a:r>
              <a:rPr dirty="0" err="1" lang="en-US" smtClean="0" sz="3200">
                <a:uFillTx/>
              </a:rPr>
              <a:t>furosemide</a:t>
            </a: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endParaRPr dirty="0" lang="en-US" sz="2800">
              <a:uFillTx/>
              <a:ea charset="-122" pitchFamily="2" typeface="SimSun"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QUESTION" id="6151" name="Picture 11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6588125" y="2420938"/>
            <a:ext cx="2376488" cy="4103687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grpSp>
        <p:nvGrpSpPr>
          <p:cNvPr xmlns:c="http://schemas.openxmlformats.org/drawingml/2006/chart" xmlns:pic="http://schemas.openxmlformats.org/drawingml/2006/picture" xmlns:dgm="http://schemas.openxmlformats.org/drawingml/2006/diagram" id="2" name="Group 2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228600" y="152400"/>
            <a:ext cx="3238500" cy="6553200"/>
            <a:chOff x="0" y="0"/>
            <a:chExt cx="2016" cy="4320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4" name="Rectangle 3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5" name="Rectangle 4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7" name="AutoShape 5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028700" y="914400"/>
            <a:ext cx="5105400" cy="609600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 w="9525">
            <a:noFill/>
            <a:round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 anchor="ctr" wrap="none"/>
          <a:lstStyle/>
          <a:p>
            <a:endParaRPr lang="en-US">
              <a:uFillTx/>
            </a:endParaRPr>
          </a:p>
        </p:txBody>
      </p:sp>
      <p:grpSp>
        <p:nvGrpSpPr>
          <p:cNvPr xmlns:c="http://schemas.openxmlformats.org/drawingml/2006/chart" xmlns:pic="http://schemas.openxmlformats.org/drawingml/2006/picture" xmlns:dgm="http://schemas.openxmlformats.org/drawingml/2006/diagram" id="3" name="Group 6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2" name="AutoShape 7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384" y="1248"/>
              <a:ext cx="4416" cy="200"/>
            </a:xfrm>
            <a:prstGeom prst="roundRect">
              <a:avLst>
                <a:gd fmla="val 0" name="adj"/>
              </a:avLst>
            </a:prstGeom>
            <a:solidFill>
              <a:srgbClr val="003366"/>
            </a:solidFill>
            <a:ln w="9525">
              <a:noFill/>
              <a:round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3" name="AutoShape 8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9" name="Rectangle 9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algn="l">
              <a:lnSpc>
                <a:spcPct val="90000"/>
              </a:lnSpc>
            </a:pPr>
            <a:r>
              <a:rPr b="1" dirty="0" lang="en-US" smtClean="0" sz="3600">
                <a:solidFill>
                  <a:schemeClr val="tx2"/>
                </a:solidFill>
                <a:uFillTx/>
              </a:rPr>
              <a:t>Quiz-4?</a:t>
            </a:r>
            <a:endParaRPr dirty="0" lang="en-US" sz="4400">
              <a:solidFill>
                <a:schemeClr val="tx2"/>
              </a:solidFill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150" name="Rectangle 10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990600" y="2209800"/>
            <a:ext cx="5602288" cy="3886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indent="-609600" marL="609600">
              <a:spcBef>
                <a:spcPct val="20000"/>
              </a:spcBef>
              <a:buFontTx/>
              <a:buChar char="•"/>
            </a:pPr>
            <a:r>
              <a:rPr b="1" dirty="0" lang="en-US" smtClean="0" sz="3200">
                <a:uFillTx/>
              </a:rPr>
              <a:t>Which of the following agents decrease excretion of chloride ions?</a:t>
            </a: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r>
              <a:rPr dirty="0" lang="en-US" smtClean="0" sz="3200">
                <a:uFillTx/>
              </a:rPr>
              <a:t>A) </a:t>
            </a:r>
            <a:r>
              <a:rPr dirty="0" err="1" lang="en-US" smtClean="0" sz="3200">
                <a:uFillTx/>
              </a:rPr>
              <a:t>furosemide</a:t>
            </a: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r>
              <a:rPr dirty="0" lang="en-US" smtClean="0" sz="3200">
                <a:uFillTx/>
              </a:rPr>
              <a:t>B) hydrochlorothiazide</a:t>
            </a:r>
            <a:br>
              <a:rPr dirty="0" lang="en-US" smtClean="0" sz="3200">
                <a:uFillTx/>
              </a:rPr>
            </a:br>
            <a:r>
              <a:rPr dirty="0" lang="en-US" smtClean="0" sz="3200">
                <a:uFillTx/>
              </a:rPr>
              <a:t>C) </a:t>
            </a:r>
            <a:r>
              <a:rPr dirty="0" err="1" lang="en-US" smtClean="0" sz="3200">
                <a:uFillTx/>
              </a:rPr>
              <a:t>mannitol</a:t>
            </a:r>
            <a:endParaRPr dirty="0" lang="en-US" smtClean="0" sz="3200">
              <a:uFillTx/>
            </a:endParaRPr>
          </a:p>
          <a:p>
            <a:pPr indent="-609600" marL="609600">
              <a:spcBef>
                <a:spcPct val="20000"/>
              </a:spcBef>
            </a:pPr>
            <a:r>
              <a:rPr dirty="0" lang="en-US" smtClean="0" sz="3200">
                <a:uFillTx/>
              </a:rPr>
              <a:t>       D) </a:t>
            </a:r>
            <a:r>
              <a:rPr dirty="0" err="1" lang="en-US" smtClean="0" sz="3200">
                <a:uFillTx/>
              </a:rPr>
              <a:t>acetazolamide</a:t>
            </a: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endParaRPr dirty="0" lang="en-US" sz="2800">
              <a:uFillTx/>
              <a:ea charset="-122" pitchFamily="2" typeface="SimSun"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QUESTION" id="6151" name="Picture 11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6588125" y="2420938"/>
            <a:ext cx="2376488" cy="4103687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grpSp>
        <p:nvGrpSpPr>
          <p:cNvPr xmlns:c="http://schemas.openxmlformats.org/drawingml/2006/chart" xmlns:pic="http://schemas.openxmlformats.org/drawingml/2006/picture" xmlns:dgm="http://schemas.openxmlformats.org/drawingml/2006/diagram" id="2" name="Group 2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228600" y="152400"/>
            <a:ext cx="3238500" cy="6553200"/>
            <a:chOff x="0" y="0"/>
            <a:chExt cx="2016" cy="4320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4" name="Rectangle 3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5" name="Rectangle 4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7" name="AutoShape 5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028700" y="914400"/>
            <a:ext cx="5105400" cy="609600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 w="9525">
            <a:noFill/>
            <a:round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 anchor="ctr" wrap="none"/>
          <a:lstStyle/>
          <a:p>
            <a:endParaRPr lang="en-US">
              <a:uFillTx/>
            </a:endParaRPr>
          </a:p>
        </p:txBody>
      </p:sp>
      <p:grpSp>
        <p:nvGrpSpPr>
          <p:cNvPr xmlns:c="http://schemas.openxmlformats.org/drawingml/2006/chart" xmlns:pic="http://schemas.openxmlformats.org/drawingml/2006/picture" xmlns:dgm="http://schemas.openxmlformats.org/drawingml/2006/diagram" id="3" name="Group 6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2" name="AutoShape 7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384" y="1248"/>
              <a:ext cx="4416" cy="200"/>
            </a:xfrm>
            <a:prstGeom prst="roundRect">
              <a:avLst>
                <a:gd fmla="val 0" name="adj"/>
              </a:avLst>
            </a:prstGeom>
            <a:solidFill>
              <a:srgbClr val="003366"/>
            </a:solidFill>
            <a:ln w="9525">
              <a:noFill/>
              <a:round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3" name="AutoShape 8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9" name="Rectangle 9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algn="l">
              <a:lnSpc>
                <a:spcPct val="90000"/>
              </a:lnSpc>
            </a:pPr>
            <a:r>
              <a:rPr b="1" lang="en-US" smtClean="0" sz="3600">
                <a:solidFill>
                  <a:schemeClr val="tx2"/>
                </a:solidFill>
                <a:uFillTx/>
              </a:rPr>
              <a:t>Quiz-5?</a:t>
            </a:r>
            <a:endParaRPr lang="en-US" sz="4400">
              <a:solidFill>
                <a:schemeClr val="tx2"/>
              </a:solidFill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150" name="Rectangle 10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066800" y="1981200"/>
            <a:ext cx="5410200" cy="441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indent="-609600" marL="609600">
              <a:spcBef>
                <a:spcPct val="20000"/>
              </a:spcBef>
              <a:buFontTx/>
              <a:buChar char="•"/>
            </a:pPr>
            <a:r>
              <a:rPr b="1" dirty="0" lang="en-US" smtClean="0" sz="2400">
                <a:uFillTx/>
              </a:rPr>
              <a:t>A patient with a compromised renal hemodynamic was given a trial of </a:t>
            </a:r>
            <a:r>
              <a:rPr b="1" dirty="0" err="1" lang="en-US" smtClean="0" sz="2400">
                <a:uFillTx/>
              </a:rPr>
              <a:t>mannitol</a:t>
            </a:r>
            <a:r>
              <a:rPr b="1" dirty="0" lang="en-US" smtClean="0" sz="2400">
                <a:uFillTx/>
              </a:rPr>
              <a:t>. Which of the following is </a:t>
            </a:r>
            <a:r>
              <a:rPr b="1" dirty="0" lang="en-US" smtClean="0" sz="2400">
                <a:solidFill>
                  <a:srgbClr val="FF0000"/>
                </a:solidFill>
                <a:uFillTx/>
              </a:rPr>
              <a:t>least likely </a:t>
            </a:r>
            <a:r>
              <a:rPr b="1" dirty="0" lang="en-US" smtClean="0" sz="2400">
                <a:uFillTx/>
              </a:rPr>
              <a:t>to be associated with the effect of </a:t>
            </a:r>
            <a:r>
              <a:rPr b="1" dirty="0" err="1" lang="en-US" smtClean="0" sz="2400">
                <a:uFillTx/>
              </a:rPr>
              <a:t>mannitol</a:t>
            </a:r>
            <a:r>
              <a:rPr b="1" dirty="0" lang="en-US" smtClean="0" sz="2400">
                <a:uFillTx/>
              </a:rPr>
              <a:t>?</a:t>
            </a:r>
            <a:r>
              <a:rPr dirty="0" lang="en-US" smtClean="0" sz="2400">
                <a:uFillTx/>
              </a:rPr>
              <a:t/>
            </a:r>
            <a:br>
              <a:rPr dirty="0" lang="en-US" smtClean="0" sz="2400">
                <a:uFillTx/>
              </a:rPr>
            </a:br>
            <a:r>
              <a:rPr dirty="0" lang="en-US" smtClean="0" sz="2400">
                <a:uFillTx/>
              </a:rPr>
              <a:t>A) retention of water in tubular fluid</a:t>
            </a:r>
            <a:br>
              <a:rPr dirty="0" lang="en-US" smtClean="0" sz="2400">
                <a:uFillTx/>
              </a:rPr>
            </a:br>
            <a:r>
              <a:rPr dirty="0" lang="en-US" smtClean="0" sz="2400">
                <a:uFillTx/>
              </a:rPr>
              <a:t>B) ability to be metabolized into an</a:t>
            </a:r>
          </a:p>
          <a:p>
            <a:pPr indent="-609600" marL="609600">
              <a:spcBef>
                <a:spcPct val="20000"/>
              </a:spcBef>
            </a:pPr>
            <a:r>
              <a:rPr dirty="0" lang="en-US" smtClean="0" sz="2400">
                <a:uFillTx/>
              </a:rPr>
              <a:t>             active metabolite</a:t>
            </a:r>
            <a:br>
              <a:rPr dirty="0" lang="en-US" smtClean="0" sz="2400">
                <a:uFillTx/>
              </a:rPr>
            </a:br>
            <a:r>
              <a:rPr dirty="0" lang="en-US" smtClean="0" sz="2400">
                <a:uFillTx/>
              </a:rPr>
              <a:t>C) capacity to be freely filtered</a:t>
            </a:r>
          </a:p>
          <a:p>
            <a:pPr indent="-609600" marL="609600">
              <a:spcBef>
                <a:spcPct val="20000"/>
              </a:spcBef>
            </a:pPr>
            <a:r>
              <a:rPr dirty="0" lang="en-US" smtClean="0" sz="2400">
                <a:uFillTx/>
              </a:rPr>
              <a:t>         D) ability to resist complete</a:t>
            </a:r>
          </a:p>
          <a:p>
            <a:pPr indent="-609600" marL="609600">
              <a:spcBef>
                <a:spcPct val="20000"/>
              </a:spcBef>
            </a:pPr>
            <a:r>
              <a:rPr dirty="0" lang="en-US" smtClean="0" sz="2400">
                <a:uFillTx/>
              </a:rPr>
              <a:t>              </a:t>
            </a:r>
            <a:r>
              <a:rPr dirty="0" err="1" lang="en-US" smtClean="0" sz="2400">
                <a:uFillTx/>
              </a:rPr>
              <a:t>reabsorption</a:t>
            </a:r>
            <a:r>
              <a:rPr dirty="0" lang="en-US" smtClean="0" sz="2400">
                <a:uFillTx/>
              </a:rPr>
              <a:t> by kidney tubules</a:t>
            </a: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r>
              <a:rPr dirty="0" lang="en-US" smtClean="0" sz="3200">
                <a:uFillTx/>
              </a:rPr>
              <a:t/>
            </a:r>
            <a:br>
              <a:rPr dirty="0" lang="en-US" smtClean="0" sz="3200">
                <a:uFillTx/>
              </a:rPr>
            </a:br>
            <a:endParaRPr dirty="0" lang="en-US" sz="2800">
              <a:uFillTx/>
              <a:ea charset="-122" pitchFamily="2" typeface="SimSun"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QUESTION" id="6151" name="Picture 11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6588125" y="2420938"/>
            <a:ext cx="2376488" cy="4103687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grpSp>
        <p:nvGrpSpPr>
          <p:cNvPr xmlns:c="http://schemas.openxmlformats.org/drawingml/2006/chart" xmlns:pic="http://schemas.openxmlformats.org/drawingml/2006/picture" xmlns:dgm="http://schemas.openxmlformats.org/drawingml/2006/diagram" id="2" name="Group 2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237434" y="134731"/>
            <a:ext cx="3238500" cy="6553200"/>
            <a:chOff x="0" y="0"/>
            <a:chExt cx="2016" cy="4320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4" name="Rectangle 3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5" name="Rectangle 4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7" name="AutoShape 5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028700" y="914400"/>
            <a:ext cx="5105400" cy="609600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 w="9525">
            <a:noFill/>
            <a:round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 anchor="ctr" wrap="none"/>
          <a:lstStyle/>
          <a:p>
            <a:endParaRPr lang="en-US">
              <a:uFillTx/>
            </a:endParaRPr>
          </a:p>
        </p:txBody>
      </p:sp>
      <p:grpSp>
        <p:nvGrpSpPr>
          <p:cNvPr xmlns:c="http://schemas.openxmlformats.org/drawingml/2006/chart" xmlns:pic="http://schemas.openxmlformats.org/drawingml/2006/picture" xmlns:dgm="http://schemas.openxmlformats.org/drawingml/2006/diagram" id="3" name="Group 6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2" name="AutoShape 7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384" y="1248"/>
              <a:ext cx="4416" cy="200"/>
            </a:xfrm>
            <a:prstGeom prst="roundRect">
              <a:avLst>
                <a:gd fmla="val 0" name="adj"/>
              </a:avLst>
            </a:prstGeom>
            <a:solidFill>
              <a:srgbClr val="003366"/>
            </a:solidFill>
            <a:ln w="9525">
              <a:noFill/>
              <a:round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3" name="AutoShape 8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9" name="Rectangle 9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algn="l">
              <a:lnSpc>
                <a:spcPct val="90000"/>
              </a:lnSpc>
            </a:pPr>
            <a:r>
              <a:rPr b="1" dirty="0" lang="en-US" smtClean="0" sz="3600">
                <a:solidFill>
                  <a:schemeClr val="tx2"/>
                </a:solidFill>
                <a:uFillTx/>
              </a:rPr>
              <a:t>Quiz-6?</a:t>
            </a:r>
            <a:endParaRPr dirty="0" lang="en-US" sz="4400">
              <a:solidFill>
                <a:schemeClr val="tx2"/>
              </a:solidFill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150" name="Rectangle 10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990600" y="1752600"/>
            <a:ext cx="6172200" cy="434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b="1" dirty="0" lang="en-US" smtClean="0" sz="2400">
                <a:uFillTx/>
              </a:rPr>
              <a:t>A 27-year-old woman with a history of high altitude sickness was placed on prophylactic treatment with a diuretic drug prior to going on a hiking trip in </a:t>
            </a:r>
            <a:r>
              <a:rPr b="1" dirty="0" err="1" lang="en-US" smtClean="0" sz="2400">
                <a:uFillTx/>
              </a:rPr>
              <a:t>Abha</a:t>
            </a:r>
            <a:r>
              <a:rPr b="1" dirty="0" lang="en-US" smtClean="0" sz="2400">
                <a:uFillTx/>
              </a:rPr>
              <a:t> Mountains. Which</a:t>
            </a:r>
            <a:endParaRPr dirty="0" lang="en-US" smtClean="0" sz="2400">
              <a:uFillTx/>
            </a:endParaRPr>
          </a:p>
          <a:p>
            <a:r>
              <a:rPr b="1" dirty="0" lang="en-US" smtClean="0" sz="2400">
                <a:uFillTx/>
              </a:rPr>
              <a:t>of the following urine electrolyte profiles is most consistent with this drug treatment?</a:t>
            </a:r>
          </a:p>
          <a:p>
            <a:endParaRPr dirty="0" lang="en-US" sz="2400"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QUESTION" id="6151" name="Picture 11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7162800" y="2420938"/>
            <a:ext cx="1801812" cy="4103687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xmlns:c="http://schemas.openxmlformats.org/drawingml/2006/chart" xmlns:pic="http://schemas.openxmlformats.org/drawingml/2006/picture" xmlns:dgm="http://schemas.openxmlformats.org/drawingml/2006/diagram" id="1026" name="Picture 2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3" cstate="print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990600" y="4114800"/>
            <a:ext cx="6057900" cy="245745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grpSp>
        <p:nvGrpSpPr>
          <p:cNvPr xmlns:c="http://schemas.openxmlformats.org/drawingml/2006/chart" xmlns:pic="http://schemas.openxmlformats.org/drawingml/2006/picture" xmlns:dgm="http://schemas.openxmlformats.org/drawingml/2006/diagram" id="2" name="Group 2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228600" y="152400"/>
            <a:ext cx="3238500" cy="6553200"/>
            <a:chOff x="0" y="0"/>
            <a:chExt cx="2016" cy="4320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4" name="Rectangle 3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5" name="Rectangle 4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7" name="AutoShape 5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028700" y="914400"/>
            <a:ext cx="5105400" cy="609600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 w="9525">
            <a:noFill/>
            <a:round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 anchor="ctr" wrap="none"/>
          <a:lstStyle/>
          <a:p>
            <a:endParaRPr lang="en-US">
              <a:uFillTx/>
            </a:endParaRPr>
          </a:p>
        </p:txBody>
      </p:sp>
      <p:grpSp>
        <p:nvGrpSpPr>
          <p:cNvPr xmlns:c="http://schemas.openxmlformats.org/drawingml/2006/chart" xmlns:pic="http://schemas.openxmlformats.org/drawingml/2006/picture" xmlns:dgm="http://schemas.openxmlformats.org/drawingml/2006/diagram" id="3" name="Group 6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2" name="AutoShape 7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384" y="1248"/>
              <a:ext cx="4416" cy="200"/>
            </a:xfrm>
            <a:prstGeom prst="roundRect">
              <a:avLst>
                <a:gd fmla="val 0" name="adj"/>
              </a:avLst>
            </a:prstGeom>
            <a:solidFill>
              <a:srgbClr val="003366"/>
            </a:solidFill>
            <a:ln w="9525">
              <a:noFill/>
              <a:round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3" name="AutoShape 8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9" name="Rectangle 9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algn="l">
              <a:lnSpc>
                <a:spcPct val="90000"/>
              </a:lnSpc>
            </a:pPr>
            <a:r>
              <a:rPr b="1" dirty="0" lang="en-US" smtClean="0" sz="3600">
                <a:solidFill>
                  <a:schemeClr val="tx2"/>
                </a:solidFill>
                <a:uFillTx/>
              </a:rPr>
              <a:t>Quiz-7?</a:t>
            </a:r>
            <a:endParaRPr dirty="0" lang="en-US" sz="4400">
              <a:solidFill>
                <a:schemeClr val="tx2"/>
              </a:solidFill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150" name="Rectangle 10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914400" y="2133600"/>
            <a:ext cx="5638800" cy="441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b="1" dirty="0" lang="en-US" smtClean="0" sz="2400">
                <a:uFillTx/>
              </a:rPr>
              <a:t>A patient presents to the emergency department with an extreme headache. </a:t>
            </a:r>
          </a:p>
          <a:p>
            <a:r>
              <a:rPr b="1" dirty="0" lang="en-US" smtClean="0" sz="2400">
                <a:uFillTx/>
              </a:rPr>
              <a:t>After a thorough workup, the attending physician concludes that the pain is due to increased intracranial pressure. Which diuretic would work best to reduce this pressure?</a:t>
            </a:r>
          </a:p>
          <a:p>
            <a:r>
              <a:rPr dirty="0" lang="en-US" smtClean="0" sz="2400">
                <a:uFillTx/>
              </a:rPr>
              <a:t>A. </a:t>
            </a:r>
            <a:r>
              <a:rPr dirty="0" err="1" lang="en-US" smtClean="0" sz="2400">
                <a:uFillTx/>
              </a:rPr>
              <a:t>Acetazolamide</a:t>
            </a:r>
            <a:r>
              <a:rPr dirty="0" lang="en-US" smtClean="0" sz="2400">
                <a:uFillTx/>
              </a:rPr>
              <a:t>.</a:t>
            </a:r>
          </a:p>
          <a:p>
            <a:r>
              <a:rPr dirty="0" lang="en-US" smtClean="0" sz="2400">
                <a:uFillTx/>
              </a:rPr>
              <a:t>B. </a:t>
            </a:r>
            <a:r>
              <a:rPr dirty="0" err="1" lang="en-US" smtClean="0" sz="2400">
                <a:uFillTx/>
              </a:rPr>
              <a:t>Indapamide</a:t>
            </a:r>
            <a:r>
              <a:rPr dirty="0" lang="en-US" smtClean="0" sz="2400">
                <a:uFillTx/>
              </a:rPr>
              <a:t>.</a:t>
            </a:r>
          </a:p>
          <a:p>
            <a:r>
              <a:rPr dirty="0" lang="en-US" smtClean="0" sz="2400">
                <a:uFillTx/>
              </a:rPr>
              <a:t>C. </a:t>
            </a:r>
            <a:r>
              <a:rPr dirty="0" err="1" lang="en-US" smtClean="0" sz="2400">
                <a:uFillTx/>
              </a:rPr>
              <a:t>Furosemide</a:t>
            </a:r>
            <a:r>
              <a:rPr dirty="0" lang="en-US" smtClean="0" sz="2400">
                <a:uFillTx/>
              </a:rPr>
              <a:t>.</a:t>
            </a:r>
          </a:p>
          <a:p>
            <a:r>
              <a:rPr dirty="0" lang="en-US" smtClean="0" sz="2400">
                <a:uFillTx/>
              </a:rPr>
              <a:t>D. Hydrochlorothiazide.</a:t>
            </a:r>
          </a:p>
          <a:p>
            <a:r>
              <a:rPr dirty="0" lang="en-US" smtClean="0" sz="2400">
                <a:uFillTx/>
              </a:rPr>
              <a:t>E. </a:t>
            </a:r>
            <a:r>
              <a:rPr dirty="0" err="1" lang="en-US" smtClean="0" sz="2400">
                <a:uFillTx/>
              </a:rPr>
              <a:t>Mannitol</a:t>
            </a:r>
            <a:r>
              <a:rPr dirty="0" lang="en-US" smtClean="0" sz="2400">
                <a:uFillTx/>
              </a:rPr>
              <a:t>.</a:t>
            </a:r>
            <a:endParaRPr dirty="0" lang="en-US" sz="2400">
              <a:uFillTx/>
              <a:ea charset="-122" pitchFamily="2" typeface="SimSun"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QUESTION" id="6151" name="Picture 11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3" cstate="print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6588125" y="2420938"/>
            <a:ext cx="2376488" cy="4103687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grpSp>
        <p:nvGrpSpPr>
          <p:cNvPr xmlns:c="http://schemas.openxmlformats.org/drawingml/2006/chart" xmlns:pic="http://schemas.openxmlformats.org/drawingml/2006/picture" xmlns:dgm="http://schemas.openxmlformats.org/drawingml/2006/diagram" id="2" name="Group 2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228600" y="152400"/>
            <a:ext cx="3238500" cy="6553200"/>
            <a:chOff x="0" y="0"/>
            <a:chExt cx="2016" cy="4320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4" name="Rectangle 3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5" name="Rectangle 4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7" name="AutoShape 5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028700" y="914400"/>
            <a:ext cx="5105400" cy="609600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 w="9525">
            <a:noFill/>
            <a:round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 anchor="ctr" wrap="none"/>
          <a:lstStyle/>
          <a:p>
            <a:endParaRPr lang="en-US">
              <a:uFillTx/>
            </a:endParaRPr>
          </a:p>
        </p:txBody>
      </p:sp>
      <p:grpSp>
        <p:nvGrpSpPr>
          <p:cNvPr xmlns:c="http://schemas.openxmlformats.org/drawingml/2006/chart" xmlns:pic="http://schemas.openxmlformats.org/drawingml/2006/picture" xmlns:dgm="http://schemas.openxmlformats.org/drawingml/2006/diagram" id="3" name="Group 6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2" name="AutoShape 7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384" y="1248"/>
              <a:ext cx="4416" cy="200"/>
            </a:xfrm>
            <a:prstGeom prst="roundRect">
              <a:avLst>
                <a:gd fmla="val 0" name="adj"/>
              </a:avLst>
            </a:prstGeom>
            <a:solidFill>
              <a:srgbClr val="003366"/>
            </a:solidFill>
            <a:ln w="9525">
              <a:noFill/>
              <a:round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3" name="AutoShape 8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9" name="Rectangle 9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algn="l">
              <a:lnSpc>
                <a:spcPct val="90000"/>
              </a:lnSpc>
            </a:pPr>
            <a:r>
              <a:rPr b="1" dirty="0" lang="en-US" smtClean="0" sz="3600">
                <a:solidFill>
                  <a:schemeClr val="tx2"/>
                </a:solidFill>
                <a:uFillTx/>
              </a:rPr>
              <a:t>Quiz-8?</a:t>
            </a:r>
            <a:endParaRPr dirty="0" lang="en-US" sz="4400">
              <a:solidFill>
                <a:schemeClr val="tx2"/>
              </a:solidFill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150" name="Rectangle 10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990600" y="2286000"/>
            <a:ext cx="5562600" cy="3962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b="1" dirty="0" lang="en-US" smtClean="0" sz="2400">
                <a:uFillTx/>
                <a:ea charset="-122" pitchFamily="2" typeface="SimSun"/>
              </a:rPr>
              <a:t>Which of the following statements is wrong about </a:t>
            </a:r>
            <a:r>
              <a:rPr b="1" dirty="0" err="1" lang="en-US" smtClean="0" sz="2400">
                <a:uFillTx/>
                <a:ea charset="-122" pitchFamily="2" typeface="SimSun"/>
              </a:rPr>
              <a:t>mannitol</a:t>
            </a:r>
            <a:r>
              <a:rPr b="1" dirty="0" lang="en-US" smtClean="0" sz="2400">
                <a:uFillTx/>
                <a:ea charset="-122" pitchFamily="2" typeface="SimSun"/>
              </a:rPr>
              <a:t>?</a:t>
            </a:r>
          </a:p>
          <a:p>
            <a:pPr indent="-457200" marL="457200">
              <a:buAutoNum type="alphaLcPeriod"/>
            </a:pPr>
            <a:r>
              <a:rPr dirty="0" lang="en-US" smtClean="0" sz="2400">
                <a:uFillTx/>
                <a:ea charset="-122" pitchFamily="2" typeface="SimSun"/>
              </a:rPr>
              <a:t>It inhibits water </a:t>
            </a:r>
            <a:r>
              <a:rPr dirty="0" err="1" lang="en-US" smtClean="0" sz="2400">
                <a:uFillTx/>
                <a:ea charset="-122" pitchFamily="2" typeface="SimSun"/>
              </a:rPr>
              <a:t>reabsorption</a:t>
            </a:r>
            <a:r>
              <a:rPr dirty="0" lang="en-US" smtClean="0" sz="2400">
                <a:uFillTx/>
                <a:ea charset="-122" pitchFamily="2" typeface="SimSun"/>
              </a:rPr>
              <a:t> in the proximal tubule</a:t>
            </a:r>
          </a:p>
          <a:p>
            <a:pPr indent="-457200" marL="457200">
              <a:buAutoNum type="alphaLcPeriod"/>
            </a:pPr>
            <a:r>
              <a:rPr dirty="0" lang="en-US" smtClean="0" sz="2400">
                <a:uFillTx/>
                <a:ea charset="-122" pitchFamily="2" typeface="SimSun"/>
              </a:rPr>
              <a:t>It is not used to treat cardiac, renal or hepatic edema</a:t>
            </a:r>
          </a:p>
          <a:p>
            <a:pPr indent="-457200" marL="457200">
              <a:buAutoNum type="alphaLcPeriod"/>
            </a:pPr>
            <a:r>
              <a:rPr dirty="0" lang="en-US" smtClean="0" sz="2400">
                <a:uFillTx/>
                <a:ea charset="-122" pitchFamily="2" typeface="SimSun"/>
              </a:rPr>
              <a:t>It is contraindicated in acute left ventricular failure</a:t>
            </a:r>
          </a:p>
          <a:p>
            <a:pPr indent="-457200" marL="457200">
              <a:buAutoNum type="alphaLcPeriod"/>
            </a:pPr>
            <a:r>
              <a:rPr dirty="0" lang="en-US" smtClean="0" sz="2400">
                <a:uFillTx/>
                <a:ea charset="-122" pitchFamily="2" typeface="SimSun"/>
              </a:rPr>
              <a:t>It is contraindicated in patients with increased intracranial pressure</a:t>
            </a:r>
            <a:endParaRPr dirty="0" lang="en-US" sz="2400">
              <a:uFillTx/>
              <a:ea charset="-122" pitchFamily="2" typeface="SimSun"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QUESTION" id="6151" name="Picture 11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6588125" y="2420938"/>
            <a:ext cx="2376488" cy="4103687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grpSp>
        <p:nvGrpSpPr>
          <p:cNvPr xmlns:c="http://schemas.openxmlformats.org/drawingml/2006/chart" xmlns:pic="http://schemas.openxmlformats.org/drawingml/2006/picture" xmlns:dgm="http://schemas.openxmlformats.org/drawingml/2006/diagram" id="2" name="Group 2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228600" y="152400"/>
            <a:ext cx="3238500" cy="6553200"/>
            <a:chOff x="0" y="0"/>
            <a:chExt cx="2016" cy="4320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4" name="Rectangle 3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5" name="Rectangle 4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7" name="AutoShape 5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028700" y="914400"/>
            <a:ext cx="5105400" cy="609600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 w="9525">
            <a:noFill/>
            <a:round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 anchor="ctr" wrap="none"/>
          <a:lstStyle/>
          <a:p>
            <a:endParaRPr lang="en-US">
              <a:uFillTx/>
            </a:endParaRPr>
          </a:p>
        </p:txBody>
      </p:sp>
      <p:grpSp>
        <p:nvGrpSpPr>
          <p:cNvPr xmlns:c="http://schemas.openxmlformats.org/drawingml/2006/chart" xmlns:pic="http://schemas.openxmlformats.org/drawingml/2006/picture" xmlns:dgm="http://schemas.openxmlformats.org/drawingml/2006/diagram" id="3" name="Group 6"/>
          <p:cNvGrpSpPr xmlns:c="http://schemas.openxmlformats.org/drawingml/2006/chart" xmlns:pic="http://schemas.openxmlformats.org/drawingml/2006/picture" xmlns:dgm="http://schemas.openxmlformats.org/drawingml/2006/diagram"/>
          <p:nvPr/>
        </p:nvGrpSpPr>
        <p:grpSpPr xmlns:c="http://schemas.openxmlformats.org/drawingml/2006/chart" xmlns:pic="http://schemas.openxmlformats.org/drawingml/2006/picture" xmlns:dgm="http://schemas.openxmlformats.org/drawingml/2006/diagram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xmlns:c="http://schemas.openxmlformats.org/drawingml/2006/chart" xmlns:pic="http://schemas.openxmlformats.org/drawingml/2006/picture" xmlns:dgm="http://schemas.openxmlformats.org/drawingml/2006/diagram" id="6152" name="AutoShape 7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>
              <a:off x="384" y="1248"/>
              <a:ext cx="4416" cy="200"/>
            </a:xfrm>
            <a:prstGeom prst="roundRect">
              <a:avLst>
                <a:gd fmla="val 0" name="adj"/>
              </a:avLst>
            </a:prstGeom>
            <a:solidFill>
              <a:srgbClr val="003366"/>
            </a:solidFill>
            <a:ln w="9525">
              <a:noFill/>
              <a:round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pic="http://schemas.openxmlformats.org/drawingml/2006/picture" xmlns:dgm="http://schemas.openxmlformats.org/drawingml/2006/diagram" id="6153" name="AutoShape 8"/>
            <p:cNvSpPr xmlns:c="http://schemas.openxmlformats.org/drawingml/2006/chart" xmlns:pic="http://schemas.openxmlformats.org/drawingml/2006/picture" xmlns:dgm="http://schemas.openxmlformats.org/drawingml/2006/diagram">
              <a:spLocks noChangeArrowheads="1"/>
            </p:cNvSpPr>
            <p:nvPr/>
          </p:nvSpPr>
          <p:spPr xmlns:c="http://schemas.openxmlformats.org/drawingml/2006/chart" xmlns:pic="http://schemas.openxmlformats.org/drawingml/2006/picture" xmlns:dgm="http://schemas.openxmlformats.org/drawingml/2006/diagram"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</a:ln>
          </p:spPr>
          <p:txBody xmlns:c="http://schemas.openxmlformats.org/drawingml/2006/chart" xmlns:pic="http://schemas.openxmlformats.org/drawingml/2006/picture" xmlns:dgm="http://schemas.openxmlformats.org/drawingml/2006/diagram">
            <a:bodyPr anchor="ctr" wrap="none"/>
            <a:lstStyle/>
            <a:p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pic="http://schemas.openxmlformats.org/drawingml/2006/picture" xmlns:dgm="http://schemas.openxmlformats.org/drawingml/2006/diagram" id="6149" name="Rectangle 9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algn="l">
              <a:lnSpc>
                <a:spcPct val="90000"/>
              </a:lnSpc>
            </a:pPr>
            <a:r>
              <a:rPr b="1" dirty="0" lang="en-US" smtClean="0" sz="3600">
                <a:solidFill>
                  <a:schemeClr val="tx2"/>
                </a:solidFill>
                <a:uFillTx/>
              </a:rPr>
              <a:t>Quiz-9?</a:t>
            </a:r>
            <a:endParaRPr dirty="0" lang="en-US" sz="4400">
              <a:solidFill>
                <a:schemeClr val="tx2"/>
              </a:solidFill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150" name="Rectangle 10"/>
          <p:cNvSpPr xmlns:c="http://schemas.openxmlformats.org/drawingml/2006/chart" xmlns:pic="http://schemas.openxmlformats.org/drawingml/2006/picture" xmlns:dgm="http://schemas.openxmlformats.org/drawingml/2006/diagram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990600" y="1981200"/>
            <a:ext cx="5562600" cy="434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b="1" dirty="0" lang="en-US" smtClean="0" sz="2000">
                <a:uFillTx/>
                <a:ea charset="-122" pitchFamily="2" typeface="SimSun"/>
              </a:rPr>
              <a:t>A 69-year-old man with a 10-year history of glaucoma was admitted to the emergency department after he took several tablets of one of his medications in a suicidal attempt. The patient was drowsy &amp; complained of nausea, </a:t>
            </a:r>
            <a:r>
              <a:rPr b="1" dirty="0" err="1" lang="en-US" smtClean="0" sz="2000">
                <a:uFillTx/>
                <a:ea charset="-122" pitchFamily="2" typeface="SimSun"/>
              </a:rPr>
              <a:t>paresthesias</a:t>
            </a:r>
            <a:r>
              <a:rPr b="1" dirty="0" lang="en-US" smtClean="0" sz="2000">
                <a:uFillTx/>
                <a:ea charset="-122" pitchFamily="2" typeface="SimSun"/>
              </a:rPr>
              <a:t>  &amp; tiredness. Lab test indicated </a:t>
            </a:r>
            <a:r>
              <a:rPr b="1" dirty="0" err="1" lang="en-US" smtClean="0" sz="2000">
                <a:uFillTx/>
                <a:ea charset="-122" pitchFamily="2" typeface="SimSun"/>
              </a:rPr>
              <a:t>hyperchloremic</a:t>
            </a:r>
            <a:r>
              <a:rPr b="1" dirty="0" lang="en-US" smtClean="0" sz="2000">
                <a:uFillTx/>
                <a:ea charset="-122" pitchFamily="2" typeface="SimSun"/>
              </a:rPr>
              <a:t> metabolic acidosis. Which of the following medications might have caused the patient’s symptoms?</a:t>
            </a:r>
          </a:p>
          <a:p>
            <a:pPr indent="-457200" marL="457200">
              <a:buAutoNum type="alphaLcPeriod"/>
            </a:pPr>
            <a:r>
              <a:rPr dirty="0" err="1" lang="en-US" smtClean="0" sz="2000">
                <a:uFillTx/>
                <a:ea charset="-122" pitchFamily="2" typeface="SimSun"/>
              </a:rPr>
              <a:t>Mannitol</a:t>
            </a:r>
            <a:endParaRPr dirty="0" lang="en-US" smtClean="0" sz="2000">
              <a:uFillTx/>
              <a:ea charset="-122" pitchFamily="2" typeface="SimSun"/>
            </a:endParaRPr>
          </a:p>
          <a:p>
            <a:pPr indent="-457200" marL="457200">
              <a:buAutoNum type="alphaLcPeriod"/>
            </a:pPr>
            <a:r>
              <a:rPr dirty="0" err="1" lang="en-US" smtClean="0" sz="2000">
                <a:uFillTx/>
                <a:ea charset="-122" pitchFamily="2" typeface="SimSun"/>
              </a:rPr>
              <a:t>Timolol</a:t>
            </a:r>
            <a:endParaRPr dirty="0" lang="en-US" smtClean="0" sz="2000">
              <a:uFillTx/>
              <a:ea charset="-122" pitchFamily="2" typeface="SimSun"/>
            </a:endParaRPr>
          </a:p>
          <a:p>
            <a:pPr indent="-457200" marL="457200">
              <a:buAutoNum type="alphaLcPeriod"/>
            </a:pPr>
            <a:r>
              <a:rPr dirty="0" err="1" lang="en-US" smtClean="0" sz="2000">
                <a:uFillTx/>
                <a:ea charset="-122" pitchFamily="2" typeface="SimSun"/>
              </a:rPr>
              <a:t>Acetazolamide</a:t>
            </a:r>
            <a:endParaRPr dirty="0" lang="en-US" smtClean="0" sz="2000">
              <a:uFillTx/>
              <a:ea charset="-122" pitchFamily="2" typeface="SimSun"/>
            </a:endParaRPr>
          </a:p>
          <a:p>
            <a:pPr indent="-457200" marL="457200">
              <a:buAutoNum type="alphaLcPeriod"/>
            </a:pPr>
            <a:r>
              <a:rPr dirty="0" err="1" lang="en-US" smtClean="0" sz="2400">
                <a:uFillTx/>
                <a:ea charset="-122" pitchFamily="2" typeface="SimSun"/>
              </a:rPr>
              <a:t>Pilocarpine</a:t>
            </a:r>
            <a:endParaRPr dirty="0" lang="en-US" sz="2400">
              <a:uFillTx/>
              <a:ea charset="-122" pitchFamily="2" typeface="SimSun"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QUESTION" id="6151" name="Picture 11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6588125" y="2420938"/>
            <a:ext cx="2376488" cy="4103687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14562</TotalTime>
  <Words>477</Words>
  <Application>Microsoft Office PowerPoint</Application>
  <PresentationFormat>On-screen Show (4:3)</PresentationFormat>
  <Paragraphs>62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Osama</dc:creator>
  <cp:lastModifiedBy>Osama</cp:lastModifiedBy>
  <cp:revision>30</cp:revision>
  <dcterms:created xsi:type="dcterms:W3CDTF">2017-04-26T05:50:00Z</dcterms:created>
  <dcterms:modified xsi:type="dcterms:W3CDTF">2019-04-01T06:49:22Z</dcterms:modified>
</cp:coreProperties>
</file>