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ECF8-01E1-455C-86C3-6F5D97F026CB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25B0-3047-401E-94D3-C77268AD5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Quiz-1?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066800" y="2133600"/>
            <a:ext cx="533400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 dirty="0" smtClean="0"/>
              <a:t>Blockade of the Na/K/2Cl co-transporter is the basis for diuretic effect of which of the following?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 dirty="0" smtClean="0"/>
              <a:t>	A) </a:t>
            </a:r>
            <a:r>
              <a:rPr lang="en-US" sz="3200" dirty="0" err="1" smtClean="0"/>
              <a:t>Metolazone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B) </a:t>
            </a:r>
            <a:r>
              <a:rPr lang="en-US" sz="3200" dirty="0" err="1" smtClean="0"/>
              <a:t>Torsemide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C) Hydrochlorothiazide</a:t>
            </a:r>
            <a:br>
              <a:rPr lang="en-US" sz="3200" dirty="0" smtClean="0"/>
            </a:br>
            <a:r>
              <a:rPr lang="en-US" sz="3200" dirty="0" smtClean="0"/>
              <a:t>D) </a:t>
            </a:r>
            <a:r>
              <a:rPr lang="en-US" sz="3200" dirty="0" err="1" smtClean="0"/>
              <a:t>Triamterene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Quiz-10?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838200" y="2286000"/>
            <a:ext cx="59436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/>
              <a:t>When </a:t>
            </a:r>
            <a:r>
              <a:rPr lang="en-US" sz="2400" b="1" dirty="0" err="1" smtClean="0"/>
              <a:t>furosemide</a:t>
            </a:r>
            <a:r>
              <a:rPr lang="en-US" sz="2400" b="1" dirty="0" smtClean="0"/>
              <a:t> is administered to a patient with pulmonary edema, there is often symptomatic relief within 5 minutes of starting treatment. This relief is primarily due to:</a:t>
            </a:r>
          </a:p>
          <a:p>
            <a:r>
              <a:rPr lang="en-US" sz="2400" dirty="0" smtClean="0"/>
              <a:t>(A) A rapid diuretic effect</a:t>
            </a:r>
          </a:p>
          <a:p>
            <a:r>
              <a:rPr lang="en-US" sz="2400" dirty="0" smtClean="0"/>
              <a:t>(B) An increase in venous capacitance</a:t>
            </a:r>
          </a:p>
          <a:p>
            <a:r>
              <a:rPr lang="en-US" sz="2400" dirty="0" smtClean="0"/>
              <a:t>(C) A direct effect on myocardial contractility</a:t>
            </a:r>
          </a:p>
          <a:p>
            <a:r>
              <a:rPr lang="en-US" sz="2400" dirty="0" smtClean="0"/>
              <a:t>(D) Psychological effects</a:t>
            </a: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Quiz-2?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1828800"/>
            <a:ext cx="5602288" cy="495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400" b="1" dirty="0" smtClean="0"/>
              <a:t>A-7- year old boy is brought to the clinic by his mother. He complains of sharp pain in his flanks as well as </a:t>
            </a:r>
            <a:r>
              <a:rPr lang="en-US" sz="2400" b="1" dirty="0" err="1" smtClean="0"/>
              <a:t>dysuria</a:t>
            </a:r>
            <a:r>
              <a:rPr lang="en-US" sz="2400" b="1" dirty="0" smtClean="0"/>
              <a:t> and frequency. The doctor orders a 24-hour urine calcium test, and the results come back abnormal. The child was diagnosed with idiopathic </a:t>
            </a:r>
            <a:r>
              <a:rPr lang="en-US" sz="2400" b="1" dirty="0" err="1" smtClean="0"/>
              <a:t>hypercaliuria</a:t>
            </a:r>
            <a:r>
              <a:rPr lang="en-US" sz="2400" b="1" dirty="0" smtClean="0"/>
              <a:t>. What type of medication is used for this disorder?</a:t>
            </a:r>
            <a:br>
              <a:rPr lang="en-US" sz="2400" b="1" dirty="0" smtClean="0"/>
            </a:br>
            <a:r>
              <a:rPr lang="en-US" sz="2400" dirty="0" smtClean="0"/>
              <a:t>A) </a:t>
            </a:r>
            <a:r>
              <a:rPr lang="en-US" sz="2400" dirty="0" err="1" smtClean="0"/>
              <a:t>mannitol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B) hydrochlorothiazide</a:t>
            </a:r>
            <a:br>
              <a:rPr lang="en-US" sz="2400" dirty="0" smtClean="0"/>
            </a:br>
            <a:r>
              <a:rPr lang="en-US" sz="2400" dirty="0" smtClean="0"/>
              <a:t>C) </a:t>
            </a:r>
            <a:r>
              <a:rPr lang="en-US" sz="2400" dirty="0" err="1" smtClean="0"/>
              <a:t>amiloride</a:t>
            </a:r>
            <a:r>
              <a:rPr lang="en-US" sz="2400" dirty="0" smtClean="0"/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400" dirty="0" smtClean="0"/>
              <a:t>         D) </a:t>
            </a:r>
            <a:r>
              <a:rPr lang="en-US" sz="2400" dirty="0" err="1" smtClean="0"/>
              <a:t>spironolactone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420938"/>
            <a:ext cx="2376488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Quiz-3?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1752600"/>
            <a:ext cx="5791200" cy="510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An 87-year-old female who is taking</a:t>
            </a:r>
          </a:p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 multiple medications for her heart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disease is prescribed gentamicin </a:t>
            </a:r>
          </a:p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for diverticulitis. After a few days of</a:t>
            </a:r>
          </a:p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 taking the antibiotic, she complains</a:t>
            </a:r>
          </a:p>
          <a:p>
            <a:pPr marL="609600" indent="-609600">
              <a:spcBef>
                <a:spcPct val="20000"/>
              </a:spcBef>
            </a:pPr>
            <a:r>
              <a:rPr lang="en-US" sz="2800" b="1" dirty="0" smtClean="0"/>
              <a:t> of dizziness and tinnitus. What heart medication might she be on?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A) </a:t>
            </a:r>
            <a:r>
              <a:rPr lang="en-US" sz="2800" dirty="0" err="1" smtClean="0"/>
              <a:t>spironolactone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B) hydrochlorothiazide</a:t>
            </a:r>
            <a:br>
              <a:rPr lang="en-US" sz="2800" dirty="0" smtClean="0"/>
            </a:br>
            <a:r>
              <a:rPr lang="en-US" sz="2800" dirty="0" smtClean="0"/>
              <a:t>C) </a:t>
            </a:r>
            <a:r>
              <a:rPr lang="en-US" sz="2800" dirty="0" err="1" smtClean="0"/>
              <a:t>ethacrynic</a:t>
            </a:r>
            <a:r>
              <a:rPr lang="en-US" sz="2800" dirty="0" smtClean="0"/>
              <a:t> acid</a:t>
            </a:r>
            <a:br>
              <a:rPr lang="en-US" sz="2800" dirty="0" smtClean="0"/>
            </a:br>
            <a:r>
              <a:rPr lang="en-US" sz="2800" dirty="0" smtClean="0"/>
              <a:t>D) </a:t>
            </a:r>
            <a:r>
              <a:rPr lang="en-US" sz="2800" dirty="0" err="1" smtClean="0"/>
              <a:t>amiloride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199" y="2420938"/>
            <a:ext cx="20304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1" y="152400"/>
            <a:ext cx="1905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Quiz-4?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1981200"/>
            <a:ext cx="5943600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b="1" dirty="0" smtClean="0"/>
              <a:t>Which of the following is an action of loop diuretics on ionic excretion?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A) Increased sodium excretion</a:t>
            </a:r>
            <a:br>
              <a:rPr lang="en-US" sz="3200" dirty="0" smtClean="0"/>
            </a:br>
            <a:r>
              <a:rPr lang="en-US" sz="3200" dirty="0" smtClean="0"/>
              <a:t>B) Decreased magnesium loss</a:t>
            </a:r>
            <a:br>
              <a:rPr lang="en-US" sz="3200" dirty="0" smtClean="0"/>
            </a:br>
            <a:r>
              <a:rPr lang="en-US" sz="3200" dirty="0" smtClean="0"/>
              <a:t>C) Decreased calcium loss</a:t>
            </a:r>
            <a:br>
              <a:rPr lang="en-US" sz="3200" dirty="0" smtClean="0"/>
            </a:br>
            <a:r>
              <a:rPr lang="en-US" sz="3200" dirty="0" smtClean="0"/>
              <a:t>D) Decreased potassium loss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438400"/>
            <a:ext cx="2376488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Quiz-5?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381000" y="1981200"/>
            <a:ext cx="6477000" cy="434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A 35-year-old woman presents to your office for a regular check-up. She has no complaints. On examination, her blood pressure is slightly elevated at 145/85. She is physically fit and follows a healthy diet. You decide to start her on antihypertensive therapy and prescribe hydrochlorothiazide. How does this agent work?</a:t>
            </a:r>
          </a:p>
          <a:p>
            <a:r>
              <a:rPr lang="en-US" sz="2000" dirty="0" smtClean="0"/>
              <a:t>(A) Inhibits </a:t>
            </a:r>
            <a:r>
              <a:rPr lang="en-US" sz="2000" dirty="0" err="1" smtClean="0"/>
              <a:t>reabsorption</a:t>
            </a:r>
            <a:r>
              <a:rPr lang="en-US" sz="2000" dirty="0" smtClean="0"/>
              <a:t> of sodium chloride in the early distal convoluted tubule</a:t>
            </a:r>
          </a:p>
          <a:p>
            <a:r>
              <a:rPr lang="en-US" sz="2000" dirty="0" smtClean="0"/>
              <a:t>(B) Decreases net excretion of chloride, sodium, and potassium</a:t>
            </a:r>
          </a:p>
          <a:p>
            <a:r>
              <a:rPr lang="en-US" sz="2000" dirty="0" smtClean="0"/>
              <a:t>(C) Increases excretion of calcium</a:t>
            </a:r>
          </a:p>
          <a:p>
            <a:r>
              <a:rPr lang="en-US" sz="2000" dirty="0" smtClean="0"/>
              <a:t>(D) Inhibits </a:t>
            </a:r>
            <a:r>
              <a:rPr lang="en-US" sz="2000" dirty="0" err="1" smtClean="0"/>
              <a:t>reabsorption</a:t>
            </a:r>
            <a:r>
              <a:rPr lang="en-US" sz="2000" dirty="0" smtClean="0"/>
              <a:t> of sodium chloride in the thick ascending limb of the loop of </a:t>
            </a:r>
            <a:r>
              <a:rPr lang="en-US" sz="2000" dirty="0" err="1" smtClean="0"/>
              <a:t>Henle</a:t>
            </a:r>
            <a:endParaRPr lang="en-US" sz="2000" dirty="0" smtClean="0"/>
          </a:p>
          <a:p>
            <a:r>
              <a:rPr lang="en-US" sz="2000" dirty="0" smtClean="0"/>
              <a:t>(E) Interferes with potassium secretion</a:t>
            </a:r>
            <a:endParaRPr lang="en-US" sz="20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Quiz-6?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381000" y="1981200"/>
            <a:ext cx="6477000" cy="464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 smtClean="0"/>
              <a:t>A 57-year-old man with a history of heavy alcohol use is being admitted for a first episode of  congestive heart failure , which likely resulted from untreated alcoholic </a:t>
            </a:r>
            <a:r>
              <a:rPr lang="en-US" sz="2000" b="1" dirty="0" err="1" smtClean="0"/>
              <a:t>cardiomyopathy</a:t>
            </a:r>
            <a:r>
              <a:rPr lang="en-US" sz="2000" b="1" dirty="0" smtClean="0"/>
              <a:t>. The cardiologist decides to start the patient on diuretic therapy. Which class of diuretics is preferred in this case?</a:t>
            </a:r>
          </a:p>
          <a:p>
            <a:r>
              <a:rPr lang="en-US" sz="2000" dirty="0" smtClean="0"/>
              <a:t>(A) Loop diuretics, because they exert their action at the distal convoluted tubule</a:t>
            </a:r>
          </a:p>
          <a:p>
            <a:r>
              <a:rPr lang="en-US" sz="2000" dirty="0" smtClean="0"/>
              <a:t>(B) Loop diuretics, because the thick ascending limb is an area of high capacity for </a:t>
            </a:r>
            <a:r>
              <a:rPr lang="en-US" sz="2000" dirty="0" err="1" smtClean="0"/>
              <a:t>NaCl</a:t>
            </a:r>
            <a:r>
              <a:rPr lang="en-US" sz="2000" dirty="0" smtClean="0"/>
              <a:t> </a:t>
            </a:r>
            <a:r>
              <a:rPr lang="en-US" sz="2000" dirty="0" err="1" smtClean="0"/>
              <a:t>reabsorption</a:t>
            </a:r>
            <a:endParaRPr lang="en-US" sz="2000" dirty="0" smtClean="0"/>
          </a:p>
          <a:p>
            <a:r>
              <a:rPr lang="en-US" sz="2000" dirty="0" smtClean="0"/>
              <a:t>(C) </a:t>
            </a:r>
            <a:r>
              <a:rPr lang="en-US" sz="2000" dirty="0" err="1" smtClean="0"/>
              <a:t>Thiazide</a:t>
            </a:r>
            <a:r>
              <a:rPr lang="en-US" sz="2000" dirty="0" smtClean="0"/>
              <a:t> diuretics, because they exert their action at the thick ascending limb of the loop of </a:t>
            </a:r>
            <a:r>
              <a:rPr lang="en-US" sz="2000" dirty="0" err="1" smtClean="0"/>
              <a:t>Henle</a:t>
            </a:r>
            <a:endParaRPr lang="en-US" sz="2000" dirty="0" smtClean="0"/>
          </a:p>
          <a:p>
            <a:r>
              <a:rPr lang="en-US" sz="2000" dirty="0" smtClean="0"/>
              <a:t>(D) </a:t>
            </a:r>
            <a:r>
              <a:rPr lang="en-US" sz="2000" dirty="0" err="1" smtClean="0"/>
              <a:t>Thiazide</a:t>
            </a:r>
            <a:r>
              <a:rPr lang="en-US" sz="2000" dirty="0" smtClean="0"/>
              <a:t> diuretics, because they increase cardiac output</a:t>
            </a:r>
          </a:p>
          <a:p>
            <a:r>
              <a:rPr lang="en-US" sz="2000" dirty="0" smtClean="0"/>
              <a:t>(E) </a:t>
            </a:r>
            <a:r>
              <a:rPr lang="en-US" sz="2000" dirty="0" err="1" smtClean="0"/>
              <a:t>Thiazide</a:t>
            </a:r>
            <a:r>
              <a:rPr lang="en-US" sz="2000" dirty="0" smtClean="0"/>
              <a:t> diuretics, because they increase peripheral vascular resistance</a:t>
            </a:r>
            <a:endParaRPr lang="en-US" sz="20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Quiz-7?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2057400"/>
            <a:ext cx="5943600" cy="441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/>
              <a:t>A 75-year-old woman with hypertension is being treated with a </a:t>
            </a:r>
            <a:r>
              <a:rPr lang="en-US" sz="2400" b="1" dirty="0" err="1" smtClean="0"/>
              <a:t>thiazide</a:t>
            </a:r>
            <a:r>
              <a:rPr lang="en-US" sz="2400" b="1" dirty="0" smtClean="0"/>
              <a:t>. Her blood pressure responds well and reads at 120/76 mm Hg. After several months on the</a:t>
            </a:r>
          </a:p>
          <a:p>
            <a:r>
              <a:rPr lang="en-US" sz="2400" b="1" dirty="0" smtClean="0"/>
              <a:t>medication, she complains of being tired and weak. An analysis of the blood indicates low values for which of the following?</a:t>
            </a:r>
          </a:p>
          <a:p>
            <a:r>
              <a:rPr lang="en-US" sz="2400" dirty="0" smtClean="0"/>
              <a:t>A. Calcium.</a:t>
            </a:r>
          </a:p>
          <a:p>
            <a:r>
              <a:rPr lang="en-US" sz="2400" dirty="0" smtClean="0"/>
              <a:t>B. Glucose.</a:t>
            </a:r>
          </a:p>
          <a:p>
            <a:r>
              <a:rPr lang="en-US" sz="2400" dirty="0" smtClean="0"/>
              <a:t>C. Potassium.</a:t>
            </a:r>
          </a:p>
          <a:p>
            <a:r>
              <a:rPr lang="en-US" sz="2400" dirty="0" smtClean="0"/>
              <a:t>D. Uric acid.</a:t>
            </a: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Quiz-8?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1828800"/>
            <a:ext cx="58674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/>
              <a:t>A new diuretic is being studied in human volunteers. Compared with placebo, the new drug increases urine volume, increases urinary Ca2+, increases plasma pH, and decreases serum K+. If this new drug has a similar mechanism of action to an established diuretic, it probably</a:t>
            </a:r>
          </a:p>
          <a:p>
            <a:r>
              <a:rPr lang="en-US" sz="2400" dirty="0" smtClean="0"/>
              <a:t>A. blocks the </a:t>
            </a:r>
            <a:r>
              <a:rPr lang="en-US" sz="2400" dirty="0" err="1" smtClean="0"/>
              <a:t>NaCl</a:t>
            </a:r>
            <a:r>
              <a:rPr lang="en-US" sz="2400" dirty="0" smtClean="0"/>
              <a:t> </a:t>
            </a:r>
            <a:r>
              <a:rPr lang="en-US" sz="2400" dirty="0" err="1" smtClean="0"/>
              <a:t>cotransporter</a:t>
            </a:r>
            <a:r>
              <a:rPr lang="en-US" sz="2400" dirty="0" smtClean="0"/>
              <a:t> in the DCT</a:t>
            </a:r>
          </a:p>
          <a:p>
            <a:r>
              <a:rPr lang="en-US" sz="2400" dirty="0" smtClean="0"/>
              <a:t>B. blocks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receptors in the CT</a:t>
            </a:r>
          </a:p>
          <a:p>
            <a:r>
              <a:rPr lang="en-US" sz="2400" dirty="0" smtClean="0"/>
              <a:t>C. inhibits carbonic </a:t>
            </a:r>
            <a:r>
              <a:rPr lang="en-US" sz="2400" dirty="0" err="1" smtClean="0"/>
              <a:t>anhydrase</a:t>
            </a:r>
            <a:r>
              <a:rPr lang="en-US" sz="2400" dirty="0" smtClean="0"/>
              <a:t> in the PCT</a:t>
            </a:r>
          </a:p>
          <a:p>
            <a:r>
              <a:rPr lang="en-US" sz="2400" dirty="0" smtClean="0"/>
              <a:t>D. inhibits the Na+/K+/2Cl– </a:t>
            </a:r>
            <a:r>
              <a:rPr lang="en-US" sz="2400" dirty="0" err="1" smtClean="0"/>
              <a:t>cotransporter</a:t>
            </a:r>
            <a:r>
              <a:rPr lang="en-US" sz="2400" dirty="0" smtClean="0"/>
              <a:t> in the TAL</a:t>
            </a:r>
          </a:p>
          <a:p>
            <a:r>
              <a:rPr lang="en-US" sz="2400" dirty="0" smtClean="0"/>
              <a:t>E. acts as an osmotic diuretic</a:t>
            </a: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3238500" cy="6553200"/>
            <a:chOff x="0" y="0"/>
            <a:chExt cx="2016" cy="4320"/>
          </a:xfrm>
        </p:grpSpPr>
        <p:sp>
          <p:nvSpPr>
            <p:cNvPr id="615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6152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b="1" dirty="0" smtClean="0">
                <a:solidFill>
                  <a:schemeClr val="tx2"/>
                </a:solidFill>
              </a:rPr>
              <a:t>Quiz-9?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914400" y="1828800"/>
            <a:ext cx="59436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/>
              <a:t>A 71-year-old man with chronic renal failure with edema has been titrated up to the maximal single daily dose of </a:t>
            </a:r>
            <a:r>
              <a:rPr lang="en-US" sz="2400" b="1" dirty="0" err="1" smtClean="0"/>
              <a:t>bumetanide</a:t>
            </a:r>
            <a:r>
              <a:rPr lang="en-US" sz="2400" b="1" dirty="0" smtClean="0"/>
              <a:t>, but he still has significant  edema. What option should initially be considered to reduce the edema?</a:t>
            </a:r>
          </a:p>
          <a:p>
            <a:r>
              <a:rPr lang="en-US" sz="2400" dirty="0" smtClean="0"/>
              <a:t>A- Increase the single dose of </a:t>
            </a:r>
            <a:r>
              <a:rPr lang="en-US" sz="2400" dirty="0" err="1" smtClean="0"/>
              <a:t>bumetanide</a:t>
            </a:r>
            <a:r>
              <a:rPr lang="en-US" sz="2400" dirty="0" smtClean="0"/>
              <a:t> above the ceiling dose</a:t>
            </a:r>
          </a:p>
          <a:p>
            <a:r>
              <a:rPr lang="en-US" sz="2400" dirty="0" smtClean="0"/>
              <a:t>B- Increase the frequency of dosing of </a:t>
            </a:r>
            <a:r>
              <a:rPr lang="en-US" sz="2400" dirty="0" err="1" smtClean="0"/>
              <a:t>bumetanide</a:t>
            </a:r>
            <a:endParaRPr lang="en-US" sz="2400" dirty="0" smtClean="0"/>
          </a:p>
          <a:p>
            <a:r>
              <a:rPr lang="en-US" sz="2400" dirty="0" smtClean="0"/>
              <a:t>C -Add a K+ sparing diuretic</a:t>
            </a:r>
          </a:p>
          <a:p>
            <a:r>
              <a:rPr lang="en-US" sz="2400" dirty="0" smtClean="0"/>
              <a:t>D- Add a </a:t>
            </a:r>
            <a:r>
              <a:rPr lang="en-US" sz="2400" dirty="0" err="1" smtClean="0"/>
              <a:t>thiazide</a:t>
            </a:r>
            <a:r>
              <a:rPr lang="en-US" sz="2400" dirty="0" smtClean="0"/>
              <a:t> diuretic</a:t>
            </a:r>
          </a:p>
          <a:p>
            <a:r>
              <a:rPr lang="en-US" sz="2400" dirty="0" smtClean="0"/>
              <a:t>E- Begin IV infusion of </a:t>
            </a:r>
            <a:r>
              <a:rPr lang="en-US" sz="2400" dirty="0" err="1" smtClean="0"/>
              <a:t>bumetanide</a:t>
            </a:r>
            <a:endParaRPr lang="en-US" sz="2800" dirty="0">
              <a:ea typeface="SimSun" pitchFamily="2" charset="-122"/>
            </a:endParaRPr>
          </a:p>
        </p:txBody>
      </p:sp>
      <p:pic>
        <p:nvPicPr>
          <p:cNvPr id="6151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9" y="2420938"/>
            <a:ext cx="2106613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709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SimSun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Osama</dc:creator>
  <cp:lastModifiedBy>3422</cp:lastModifiedBy>
  <cp:revision>9</cp:revision>
  <dcterms:created xsi:type="dcterms:W3CDTF">2017-04-26T05:54:16Z</dcterms:created>
  <dcterms:modified xsi:type="dcterms:W3CDTF">2019-04-02T07:58:13Z</dcterms:modified>
</cp:coreProperties>
</file>