
<file path=[Content_Types].xml><?xml version="1.0" encoding="utf-8"?>
<Types xmlns="http://schemas.openxmlformats.org/package/2006/content-types">
  <Default ContentType="application/vnd.ms-office.legacyDiagramTex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office.legacyDocTextInfo" PartName="/ppt/legacyDocTextInfo.bin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87"/>
          <a:sy d="100" n="87"/>
        </p:scale>
        <p:origin xmlns:c="http://schemas.openxmlformats.org/drawingml/2006/chart" xmlns:pic="http://schemas.openxmlformats.org/drawingml/2006/picture" xmlns:dgm="http://schemas.openxmlformats.org/drawingml/2006/diagram" x="-90" y="-420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sorterViewPr>
    <p:cViewPr>
      <p:scale xmlns:c="http://schemas.openxmlformats.org/drawingml/2006/chart" xmlns:pic="http://schemas.openxmlformats.org/drawingml/2006/picture" xmlns:dgm="http://schemas.openxmlformats.org/drawingml/2006/diagram">
        <a:sx d="100" n="66"/>
        <a:sy d="100" n="66"/>
      </p:scale>
      <p:origin xmlns:c="http://schemas.openxmlformats.org/drawingml/2006/chart" xmlns:pic="http://schemas.openxmlformats.org/drawingml/2006/picture" xmlns:dgm="http://schemas.openxmlformats.org/drawingml/2006/diagram" x="0" y="0"/>
    </p:cViewPr>
  </p:sorterViewPr>
  <p:gridSpacing xmlns:c="http://schemas.openxmlformats.org/drawingml/2006/chart" xmlns:pic="http://schemas.openxmlformats.org/drawingml/2006/picture" xmlns:dgm="http://schemas.openxmlformats.org/drawingml/2006/diagram" cx="78028800" cy="780288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915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915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9156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49157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9158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9159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fld id="{5C7FD9DB-93B5-4589-9301-F25317C96F4E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fontAlgn="base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7106" name="AutoShape 2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bevel">
            <a:avLst>
              <a:gd fmla="val 16574" name="adj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0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524000"/>
            <a:ext cx="6324600" cy="20764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66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0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4343400"/>
            <a:ext cx="6400800" cy="609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FontTx/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0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245225"/>
            <a:ext cx="2133600" cy="4762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C59638B5-B40A-48F3-BC0B-70854C1C531E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10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24200" y="6245225"/>
            <a:ext cx="2895600" cy="4762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111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553200" y="6245225"/>
            <a:ext cx="2133600" cy="4762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2F3C0B73-AE73-4508-9BE1-DEF550C477C7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872E5FE3-BFB4-4B7F-BB75-9B0F918D8DD0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440ACCE9-C964-4E7B-AD3A-88EDF27C9812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61261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61261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353A098C-12C9-4BD1-AA58-F043E6D60E21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426DC5CB-8B1C-4940-BF21-AC5419E0E9AD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248E514C-C30F-4100-ABD3-6F0A2871DEEA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767FB969-1F03-45DE-937B-33CEF4A17C86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406900"/>
            <a:ext cx="7772400" cy="13620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906713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sz="2000">
                <a:uFillTx/>
              </a:defRPr>
            </a:lvl1pPr>
            <a:lvl2pPr indent="0" marL="457200">
              <a:buNone/>
              <a:defRPr sz="18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400">
                <a:uFillTx/>
              </a:defRPr>
            </a:lvl4pPr>
            <a:lvl5pPr indent="0" marL="1828800">
              <a:buNone/>
              <a:defRPr sz="1400">
                <a:uFillTx/>
              </a:defRPr>
            </a:lvl5pPr>
            <a:lvl6pPr indent="0" marL="2286000">
              <a:buNone/>
              <a:defRPr sz="1400">
                <a:uFillTx/>
              </a:defRPr>
            </a:lvl6pPr>
            <a:lvl7pPr indent="0" marL="2743200">
              <a:buNone/>
              <a:defRPr sz="1400">
                <a:uFillTx/>
              </a:defRPr>
            </a:lvl7pPr>
            <a:lvl8pPr indent="0" marL="3200400">
              <a:buNone/>
              <a:defRPr sz="1400">
                <a:uFillTx/>
              </a:defRPr>
            </a:lvl8pPr>
            <a:lvl9pPr indent="0" marL="3657600">
              <a:buNone/>
              <a:defRPr sz="14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D4E8C46B-ABE7-4ABC-849E-2F475DA59050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E0EF1CD3-8393-40AA-A860-36509C0B0331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800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800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A8BBDDAE-8408-43CA-B8E8-546DC12E0306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613A4918-4F94-4342-AC38-972A66DE2B9A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E7855205-875F-496F-945D-FB26DEF6663C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17A8B652-B895-4F80-B7D8-A34A8866F3CF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FBEE67C3-BF2B-496C-AC8A-DE6BD093A580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B3D690FD-9BF2-4137-9931-9A4878F608AC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D1AB048B-EF15-4DB1-9286-1FA5D608EA5C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DEC04DB3-6B25-4C83-89E9-D101A5B3DFBD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3050"/>
            <a:ext cx="3008313" cy="11620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75050" y="273050"/>
            <a:ext cx="511175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435100"/>
            <a:ext cx="3008313" cy="46910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75DC7166-3921-481F-94F4-3B7B6112519E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9668FDE7-0295-46E0-B063-28EFA5D43698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4800600"/>
            <a:ext cx="5486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612775"/>
            <a:ext cx="5486400" cy="4114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5367338"/>
            <a:ext cx="5486400" cy="8048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242AFD9F-41D8-4817-ABCE-2B35AC096057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fld id="{25869E8E-3B40-423C-B1BF-E710DC2E1FCA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31" name="AutoShape 7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bevel">
            <a:avLst>
              <a:gd fmla="val 4306" name="adj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uFillTx/>
              </a:defRPr>
            </a:lvl1pPr>
          </a:lstStyle>
          <a:p>
            <a:fld id="{64E8C4B5-BD39-49EB-B7BF-9FC3B60B9A69}" type="datetime1">
              <a:rPr lang="en-US">
                <a:uFillTx/>
              </a:rPr>
              <a:pPr/>
              <a:t>3/19/2019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30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uFillTx/>
              </a:defRPr>
            </a:lvl1pPr>
          </a:lstStyle>
          <a:p>
            <a:fld id="{B8B7A887-FA24-46F9-835C-540018C7E1D8}" type="slidenum">
              <a:rPr lang="en-US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ftr="0" hdr="0"/>
  <p:txStyles>
    <p:titleStyle xmlns:c="http://schemas.openxmlformats.org/drawingml/2006/chart" xmlns:pic="http://schemas.openxmlformats.org/drawingml/2006/picture" xmlns:dgm="http://schemas.openxmlformats.org/drawingml/2006/diagram">
      <a:lvl1pPr algn="ctr" fontAlgn="base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2pPr>
      <a:lvl3pPr algn="ctr" fontAlgn="base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3pPr>
      <a:lvl4pPr algn="ctr" fontAlgn="base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4pPr>
      <a:lvl5pPr algn="ctr" fontAlgn="base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5pPr>
      <a:lvl6pPr algn="ctr" fontAlgn="base" marL="457200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6pPr>
      <a:lvl7pPr algn="ctr" fontAlgn="base" marL="914400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7pPr>
      <a:lvl8pPr algn="ctr" fontAlgn="base" marL="1371600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8pPr>
      <a:lvl9pPr algn="ctr" fontAlgn="base" marL="1828800" rtl="0">
        <a:spcBef>
          <a:spcPct val="0"/>
        </a:spcBef>
        <a:spcAft>
          <a:spcPct val="0"/>
        </a:spcAft>
        <a:defRPr b="1" sz="5400">
          <a:solidFill>
            <a:schemeClr val="bg1"/>
          </a:solidFill>
          <a:uFillTx/>
          <a:latin charset="0" pitchFamily="66" typeface="Andy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uFillTx/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uFillTx/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uFillTx/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uFillTx/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uFillTx/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uFillTx/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uFillTx/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uFillTx/>
          <a:latin typeface="+mn-lt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19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0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0.png" Type="http://schemas.openxmlformats.org/officeDocument/2006/relationships/image"></Relationship><Relationship Id="rId4" Target="https://www.google.com.eg/url?sa=i&amp;rct=j&amp;q=&amp;esrc=s&amp;source=images&amp;cd=&amp;cad=rja&amp;uact=8&amp;ved=0ahUKEwi-p72CkqHTAhXHtxoKHaxNDbwQjRwIBw&amp;url=https://www.pinterest.com/beckyburger/philmont/&amp;psig=AFQjCNG5sv_kJQjPQAK7EopYAssABrx_Ng&amp;ust=1492160108490930" TargetMode="External" Type="http://schemas.openxmlformats.org/officeDocument/2006/relationships/hyperlink"></Relationship><Relationship Id="rId5" Target="../media/image21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2.png" Type="http://schemas.openxmlformats.org/officeDocument/2006/relationships/image"></Relationship><Relationship Id="rId4" Target="../media/image23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0.pn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4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6.jpe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0.png" Type="http://schemas.openxmlformats.org/officeDocument/2006/relationships/image"></Relationship><Relationship Id="rId4" Target="http://www.google.com.eg/url?sa=i&amp;rct=j&amp;q=&amp;esrc=s&amp;source=images&amp;cd=&amp;cad=rja&amp;uact=8&amp;ved=2ahUKEwiI-J6b143hAhWKsqQKHdMYCYMQjRx6BAgBEAU&amp;url=http%3A%2F%2Fviralfit.blogspot.com%2F2012%2F06%2Fwater-retention-vs-fat-its-beach-season.html&amp;psig=AOvVaw3PbuhdUDm4t3BfDFOlwYgO&amp;ust=1553065449882112" TargetMode="External" Type="http://schemas.openxmlformats.org/officeDocument/2006/relationships/hyperlink"></Relationship><Relationship Id="rId5" Target="../media/image25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6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7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8.png" Type="http://schemas.openxmlformats.org/officeDocument/2006/relationships/image"></Relationship><Relationship Id="rId4" Target="../media/image9.png" Type="http://schemas.openxmlformats.org/officeDocument/2006/relationships/image"></Relationship><Relationship Id="rId5" Target="../media/image10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11.png" Type="http://schemas.openxmlformats.org/officeDocument/2006/relationships/image"></Relationship><Relationship Id="rId4" Target="../media/image12.png" Type="http://schemas.openxmlformats.org/officeDocument/2006/relationships/image"></Relationship><Relationship Id="rId5" Target="../media/image13.jpeg" Type="http://schemas.openxmlformats.org/officeDocument/2006/relationships/image"></Relationship><Relationship Id="rId6" Target="../media/image14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15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16.png" Type="http://schemas.openxmlformats.org/officeDocument/2006/relationships/image"></Relationship><Relationship Id="rId4" Target="../media/image17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16.png" Type="http://schemas.openxmlformats.org/officeDocument/2006/relationships/image"></Relationship><Relationship Id="rId4" Target="../media/image18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52600" y="5486400"/>
            <a:ext cx="55626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Drug testing revealed the presence of </a:t>
            </a:r>
            <a:r>
              <a:rPr dirty="0" err="1" lang="en-US" smtClean="0" sz="2400">
                <a:uFillTx/>
              </a:rPr>
              <a:t>furosemide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52600" y="3200400"/>
            <a:ext cx="54864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“Masking” drugs to speed the elimination of banned substances e.g. steroids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28800" y="31242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 doping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76400" y="1600200"/>
            <a:ext cx="5562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To lose weight quickly in order to compete in lower weight classes e.g.  wrestling, boxing, and weightlifting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52600" y="1219200"/>
            <a:ext cx="61722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The Bulgarian Weightlifting Federation was sanctioned and suspended from participation in the 2000 </a:t>
            </a:r>
            <a:r>
              <a:rPr dirty="0" err="1" lang="en-US" smtClean="0" sz="2400">
                <a:uFillTx/>
              </a:rPr>
              <a:t>Olimpic</a:t>
            </a:r>
            <a:r>
              <a:rPr dirty="0" lang="en-US" smtClean="0" sz="2400">
                <a:uFillTx/>
              </a:rPr>
              <a:t> Summer Games in Sydney</a:t>
            </a:r>
            <a:endParaRPr dirty="0" lang="en-US" sz="24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58369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752600" y="1828800"/>
            <a:ext cx="5638800" cy="3276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56321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752601" y="2895601"/>
            <a:ext cx="5486400" cy="243839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-19115" y="-3724534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3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52401" y="2057400"/>
            <a:ext cx="3047999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5" name="TextBox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6027003"/>
            <a:ext cx="3962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 woman with dropsy treated by </a:t>
            </a:r>
            <a:r>
              <a:rPr dirty="0" err="1" lang="en-US" smtClean="0" sz="2400">
                <a:uFillTx/>
              </a:rPr>
              <a:t>paracentesis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8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5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5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3"/>
      <p:bldP advAuto="4294967295" animBg="1" grpId="1" spid="13"/>
      <p:bldP advAuto="4294967295" animBg="1" grpId="0" spid="7"/>
      <p:bldP advAuto="4294967295" animBg="1" grpId="0" spid="8"/>
      <p:bldP advAuto="4294967295" animBg="1" grpId="1" spid="8"/>
      <p:bldP advAuto="4294967295" animBg="1" grpId="0" spid="9"/>
      <p:bldP advAuto="4294967295" animBg="1" grpId="0" spid="14"/>
      <p:bldP advAuto="4294967295" animBg="1" grpId="1" spid="14"/>
      <p:bldP advAuto="4294967295" animBg="1" grpId="2" spid="15"/>
    </p:bld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3352800"/>
            <a:ext cx="5715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/>
            <a:r>
              <a:rPr dirty="0" lang="en-US" smtClean="0" sz="2800">
                <a:uFillTx/>
              </a:rPr>
              <a:t>Onset of action is rapid (30 min)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6670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Given orally once a day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295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pharmacokinetics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4724400"/>
            <a:ext cx="6324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Excreted by active secretion in proximal convoluted tubules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4038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/>
            <a:r>
              <a:rPr dirty="0" lang="en-US" smtClean="0" sz="2800">
                <a:uFillTx/>
              </a:rPr>
              <a:t>t½ 6-9h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9812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2800">
                <a:uFillTx/>
                <a:latin charset="0" pitchFamily="82" typeface="Algerian"/>
              </a:rPr>
              <a:t>acetazolamide</a:t>
            </a:r>
            <a:endParaRPr dirty="0" lang="en-US" sz="28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65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943600" y="1143000"/>
            <a:ext cx="3200400" cy="20859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1"/>
      <p:bldP advAuto="4294967295" animBg="1" grpId="0" spid="12"/>
      <p:bldP advAuto="4294967295" animBg="1" grpId="0" spid="14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4343400"/>
            <a:ext cx="6400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800">
                <a:uFillTx/>
                <a:cs charset="0" pitchFamily="34" typeface="Arial"/>
              </a:rPr>
              <a:t>No diuretic or systemic side effects </a:t>
            </a:r>
            <a:r>
              <a:rPr dirty="0" lang="en-US" smtClean="0" sz="2800">
                <a:solidFill>
                  <a:srgbClr val="FF0000"/>
                </a:solidFill>
                <a:uFillTx/>
                <a:cs charset="0" pitchFamily="34" typeface="Arial"/>
              </a:rPr>
              <a:t>(Why?)</a:t>
            </a:r>
            <a:r>
              <a:rPr dirty="0" lang="en-US" smtClean="0" sz="2800">
                <a:uFillTx/>
                <a:cs charset="0" pitchFamily="34" typeface="Arial"/>
              </a:rPr>
              <a:t>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2743200"/>
            <a:ext cx="6019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cs charset="0" pitchFamily="34" typeface="Arial"/>
              </a:rPr>
              <a:t>Used topically for treatment of increased intraocular pressure in open-angle glaucoma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9812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800">
                <a:uFillTx/>
                <a:cs charset="0" pitchFamily="34" typeface="Arial"/>
              </a:rPr>
              <a:t>Is a carbonic </a:t>
            </a:r>
            <a:r>
              <a:rPr dirty="0" err="1" lang="en-US" smtClean="0" sz="2800">
                <a:uFillTx/>
                <a:cs charset="0" pitchFamily="34" typeface="Arial"/>
              </a:rPr>
              <a:t>anhydrase</a:t>
            </a:r>
            <a:r>
              <a:rPr dirty="0" lang="en-US" smtClean="0" sz="2800">
                <a:uFillTx/>
                <a:cs charset="0" pitchFamily="34" typeface="Arial"/>
              </a:rPr>
              <a:t> inhibitor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2954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2800">
                <a:uFillTx/>
                <a:latin charset="0" pitchFamily="82" typeface="Algerian"/>
              </a:rPr>
              <a:t>dorzolamide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9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57800" y="19050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Numbness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9050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Drowsiness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2800">
                <a:uFillTx/>
                <a:latin charset="0" pitchFamily="82" typeface="Algerian"/>
              </a:rPr>
              <a:t>adrs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4419600"/>
            <a:ext cx="7010400" cy="12557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dirty="0" lang="en-US" smtClean="0" sz="2800">
                <a:uFillTx/>
              </a:rPr>
              <a:t>Contraindicated in patients with liver cirrhosis (alkaline urine </a:t>
            </a:r>
            <a:r>
              <a:rPr dirty="0" lang="en-US" smtClean="0" sz="2800">
                <a:uFillTx/>
                <a:latin typeface="Calibri"/>
              </a:rPr>
              <a:t>↓excretion of NH</a:t>
            </a:r>
            <a:r>
              <a:rPr dirty="0" lang="en-US" smtClean="0" sz="2000">
                <a:uFillTx/>
                <a:latin typeface="Calibri"/>
              </a:rPr>
              <a:t>4</a:t>
            </a:r>
            <a:r>
              <a:rPr dirty="0" lang="en-US" smtClean="0" sz="2800">
                <a:uFillTx/>
                <a:latin typeface="Calibri"/>
              </a:rPr>
              <a:t>→ </a:t>
            </a:r>
            <a:r>
              <a:rPr dirty="0" err="1" lang="en-US" smtClean="0" sz="2800">
                <a:uFillTx/>
                <a:latin typeface="Calibri"/>
              </a:rPr>
              <a:t>hyperammonemia</a:t>
            </a:r>
            <a:r>
              <a:rPr dirty="0" lang="en-US" smtClean="0" sz="2800">
                <a:uFillTx/>
                <a:latin typeface="Calibri"/>
              </a:rPr>
              <a:t> &amp; hepatic encephalopathy</a:t>
            </a:r>
            <a:r>
              <a:rPr dirty="0" lang="en-US" smtClean="0" sz="2800">
                <a:uFillTx/>
              </a:rPr>
              <a:t>)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733800"/>
            <a:ext cx="42672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dirty="0" lang="en-US" smtClean="0" sz="2800">
                <a:uFillTx/>
              </a:rPr>
              <a:t>Disturbance of vision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895600"/>
            <a:ext cx="7086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Tingling sensation of the face &amp; extremities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TextBox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3048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2"/>
      <p:bldP advAuto="4294967295" animBg="1" grpId="0" spid="13"/>
      <p:bldP advAuto="4294967295" animBg="1" grpId="0" spid="14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Clinical indications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4114800"/>
            <a:ext cx="73914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FF0066"/>
                </a:solidFill>
                <a:uFillTx/>
              </a:rPr>
              <a:t>2-Urine </a:t>
            </a:r>
            <a:r>
              <a:rPr b="1" dirty="0" err="1" lang="en-US" smtClean="0" sz="2400">
                <a:solidFill>
                  <a:srgbClr val="FF0066"/>
                </a:solidFill>
                <a:uFillTx/>
              </a:rPr>
              <a:t>alkalinization</a:t>
            </a:r>
            <a:r>
              <a:rPr dirty="0" lang="en-US" smtClean="0" sz="2400">
                <a:uFillTx/>
              </a:rPr>
              <a:t>:- uric acid, </a:t>
            </a:r>
            <a:r>
              <a:rPr dirty="0" err="1" lang="en-US" smtClean="0" sz="2400">
                <a:uFillTx/>
              </a:rPr>
              <a:t>cysteine</a:t>
            </a:r>
            <a:r>
              <a:rPr dirty="0" lang="en-US" smtClean="0" sz="2400">
                <a:uFillTx/>
              </a:rPr>
              <a:t> &amp; </a:t>
            </a:r>
            <a:r>
              <a:rPr dirty="0" err="1" lang="en-US" smtClean="0" sz="2400">
                <a:uFillTx/>
              </a:rPr>
              <a:t>methotrexate</a:t>
            </a:r>
            <a:r>
              <a:rPr lang="en-US" smtClean="0" sz="2400">
                <a:uFillTx/>
              </a:rPr>
              <a:t> are </a:t>
            </a:r>
            <a:r>
              <a:rPr dirty="0" lang="en-US" smtClean="0" sz="2400">
                <a:uFillTx/>
              </a:rPr>
              <a:t>relatively insoluble in acid urine. Renal excretion can be ↑by ↑ urinary bicarbonate excretion. Effect is short lived &amp; require bicarbonate infusion.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981200"/>
            <a:ext cx="73914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solidFill>
                  <a:srgbClr val="660066"/>
                </a:solidFill>
                <a:uFillTx/>
              </a:rPr>
              <a:t>1-Glaucoma:-</a:t>
            </a:r>
            <a:r>
              <a:rPr dirty="0" lang="en-US" smtClean="0" sz="2400">
                <a:uFillTx/>
              </a:rPr>
              <a:t> aqueous humor contains a high concentration of bicarbonates. ↓of carbonic </a:t>
            </a:r>
            <a:r>
              <a:rPr dirty="0" err="1" lang="en-US" smtClean="0" sz="2400">
                <a:uFillTx/>
              </a:rPr>
              <a:t>anhydrase</a:t>
            </a:r>
            <a:r>
              <a:rPr dirty="0" lang="en-US" smtClean="0" sz="2400">
                <a:uFillTx/>
              </a:rPr>
              <a:t> ↓ rate of aqueous humor formation→ ↓intraocular pressure (tolerance does not develop to this effect)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9"/>
      <p:bldP advAuto="4294967295" animBg="1" grpId="0" spid="10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lang="en-US" smtClean="0" sz="2800">
                <a:uFillTx/>
                <a:latin charset="0" pitchFamily="82" typeface="Algerian"/>
              </a:rPr>
              <a:t>Clinical indications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981200"/>
            <a:ext cx="72390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000099"/>
                </a:solidFill>
                <a:uFillTx/>
              </a:rPr>
              <a:t>3-↓Formation of CSF</a:t>
            </a:r>
            <a:r>
              <a:rPr dirty="0" lang="en-US" smtClean="0" sz="2800">
                <a:uFillTx/>
              </a:rPr>
              <a:t>:- ↓of carbonic </a:t>
            </a:r>
            <a:r>
              <a:rPr dirty="0" err="1" lang="en-US" smtClean="0" sz="2800">
                <a:uFillTx/>
              </a:rPr>
              <a:t>anhydrase</a:t>
            </a:r>
            <a:r>
              <a:rPr dirty="0" lang="en-US" smtClean="0" sz="2800">
                <a:uFillTx/>
              </a:rPr>
              <a:t> in the </a:t>
            </a:r>
            <a:r>
              <a:rPr dirty="0" err="1" lang="en-US" smtClean="0" sz="2800">
                <a:uFillTx/>
              </a:rPr>
              <a:t>chorioid</a:t>
            </a:r>
            <a:r>
              <a:rPr dirty="0" lang="en-US" smtClean="0" sz="2800">
                <a:uFillTx/>
              </a:rPr>
              <a:t> plexus →↓formation of CSF. Useful in management of  benign intracranial hypertension.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4038600"/>
            <a:ext cx="72390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4-Useful for correcting a </a:t>
            </a:r>
            <a:r>
              <a:rPr b="1" dirty="0" lang="en-US" smtClean="0" sz="2800">
                <a:solidFill>
                  <a:schemeClr val="accent6">
                    <a:lumMod val="75000"/>
                  </a:schemeClr>
                </a:solidFill>
                <a:uFillTx/>
              </a:rPr>
              <a:t>metabolic alkalosis</a:t>
            </a:r>
            <a:r>
              <a:rPr dirty="0" lang="en-US" smtClean="0" sz="2800">
                <a:uFillTx/>
              </a:rPr>
              <a:t>, especially an alkalosis caused by diuretic-induced increases in H</a:t>
            </a:r>
            <a:r>
              <a:rPr baseline="30000" dirty="0" lang="en-US" smtClean="0" sz="2800">
                <a:uFillTx/>
              </a:rPr>
              <a:t>+</a:t>
            </a:r>
            <a:r>
              <a:rPr dirty="0" lang="en-US" smtClean="0" sz="2800">
                <a:uFillTx/>
              </a:rPr>
              <a:t> excretion &amp; metabolic alkalosis of heart failure.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1"/>
      <p:bldP advAuto="4294967295" animBg="1" grpId="0" spid="12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219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Clinical indications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057400"/>
            <a:ext cx="5867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b="1" dirty="0" lang="en-US" smtClean="0" sz="2400">
                <a:solidFill>
                  <a:srgbClr val="003300"/>
                </a:solidFill>
                <a:uFillTx/>
              </a:rPr>
              <a:t>5-Mountain sickness prophylaxis</a:t>
            </a:r>
            <a:r>
              <a:rPr dirty="0" lang="en-US" smtClean="0" sz="2400">
                <a:uFillTx/>
              </a:rPr>
              <a:t>:- given nightly 5 days before the ascent</a:t>
            </a:r>
          </a:p>
          <a:p>
            <a:r>
              <a:rPr dirty="0" lang="en-US" smtClean="0" sz="2400">
                <a:uFillTx/>
              </a:rPr>
              <a:t>   ↓ weakness, breathlessness , dizziness, nausea , cerebral &amp; pulmonary </a:t>
            </a:r>
            <a:r>
              <a:rPr dirty="0" err="1" lang="en-US" smtClean="0" sz="2400">
                <a:uFillTx/>
              </a:rPr>
              <a:t>oedema</a:t>
            </a:r>
            <a:endParaRPr dirty="0" lang="en-US" smtClean="0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3886200"/>
            <a:ext cx="77724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b="1" dirty="0" lang="en-US" smtClean="0" sz="2400">
                <a:solidFill>
                  <a:srgbClr val="FF0066"/>
                </a:solidFill>
                <a:uFillTx/>
              </a:rPr>
              <a:t>6-Adjunct for treatment of epilepsy</a:t>
            </a:r>
            <a:r>
              <a:rPr dirty="0" lang="en-US" smtClean="0" sz="2400">
                <a:uFillTx/>
              </a:rPr>
              <a:t>:- </a:t>
            </a:r>
            <a:r>
              <a:rPr dirty="0" err="1" lang="en-US" smtClean="0" sz="2400">
                <a:uFillTx/>
              </a:rPr>
              <a:t>glial</a:t>
            </a:r>
            <a:r>
              <a:rPr dirty="0" lang="en-US" smtClean="0" sz="2400">
                <a:uFillTx/>
              </a:rPr>
              <a:t> cells contain carbonic </a:t>
            </a:r>
            <a:r>
              <a:rPr dirty="0" err="1" lang="en-US" smtClean="0" sz="2400">
                <a:uFillTx/>
              </a:rPr>
              <a:t>anhydrase</a:t>
            </a:r>
            <a:r>
              <a:rPr dirty="0" lang="en-US" smtClean="0" sz="2400">
                <a:uFillTx/>
              </a:rPr>
              <a:t>. Nerves are highly responsive to rise in </a:t>
            </a:r>
            <a:r>
              <a:rPr dirty="0" err="1" lang="en-US" smtClean="0" sz="2400">
                <a:uFillTx/>
              </a:rPr>
              <a:t>pH.</a:t>
            </a:r>
            <a:r>
              <a:rPr dirty="0" lang="en-US" smtClean="0" sz="2400">
                <a:uFillTx/>
              </a:rPr>
              <a:t> ↑7.4→ 7.8 causes convulsions. ↓of neuronal carbonic </a:t>
            </a:r>
            <a:r>
              <a:rPr dirty="0" err="1" lang="en-US" smtClean="0" sz="2400">
                <a:uFillTx/>
              </a:rPr>
              <a:t>anhydrase</a:t>
            </a:r>
            <a:r>
              <a:rPr dirty="0" lang="en-US" smtClean="0" sz="2400">
                <a:uFillTx/>
              </a:rPr>
              <a:t> →↓ pH in the vicinity of neurons→↓ convulsions .</a:t>
            </a:r>
            <a:endParaRPr dirty="0" lang="en-US" sz="24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صورة ذات صلة" id="86018" name="Picture 2">
            <a:hlinkClick r:id="rId4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315200" y="1143000"/>
            <a:ext cx="1828800" cy="25908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7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13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027003"/>
            <a:ext cx="6781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The dissolved compound exert an osmotic pressure </a:t>
            </a:r>
            <a:r>
              <a:rPr dirty="0" lang="en-US" smtClean="0" sz="2400">
                <a:uFillTx/>
                <a:sym charset="2" pitchFamily="18" typeface="Symbol"/>
              </a:rPr>
              <a:t></a:t>
            </a:r>
            <a:r>
              <a:rPr dirty="0" lang="en-US" smtClean="0" sz="2400">
                <a:uFillTx/>
              </a:rPr>
              <a:t>water &amp; Na+ </a:t>
            </a:r>
            <a:r>
              <a:rPr dirty="0" err="1" lang="en-US" smtClean="0" sz="2400">
                <a:uFillTx/>
              </a:rPr>
              <a:t>reabsorption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304800"/>
            <a:ext cx="6934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Osmotic diuretics (</a:t>
            </a:r>
            <a:r>
              <a:rPr dirty="0" err="1" lang="en-US" smtClean="0" sz="3200">
                <a:uFillTx/>
                <a:latin charset="0" pitchFamily="82" typeface="Algerian"/>
              </a:rPr>
              <a:t>Aquaretics</a:t>
            </a:r>
            <a:r>
              <a:rPr dirty="0" lang="en-US" smtClean="0" sz="3200">
                <a:uFillTx/>
                <a:latin charset="0" pitchFamily="82" typeface="Algerian"/>
              </a:rPr>
              <a:t>)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600200"/>
            <a:ext cx="4572000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b="1" dirty="0" lang="en-US" smtClean="0" sz="2000">
                <a:solidFill>
                  <a:srgbClr val="FF0000"/>
                </a:solidFill>
                <a:uFillTx/>
              </a:rPr>
              <a:t>In systemic circulation: </a:t>
            </a:r>
            <a:r>
              <a:rPr dirty="0" err="1" lang="en-US" smtClean="0" sz="2000">
                <a:uFillTx/>
              </a:rPr>
              <a:t>Mannitol</a:t>
            </a:r>
            <a:r>
              <a:rPr dirty="0" lang="en-US" smtClean="0" sz="2000">
                <a:uFillTx/>
              </a:rPr>
              <a:t> draws </a:t>
            </a:r>
            <a:r>
              <a:rPr dirty="0" lang="en-US" smtClean="0" sz="2000">
                <a:uFillTx/>
              </a:rPr>
              <a:t>water out of cells </a:t>
            </a:r>
            <a:r>
              <a:rPr dirty="0" lang="en-US" smtClean="0" sz="2000">
                <a:uFillTx/>
              </a:rPr>
              <a:t>into </a:t>
            </a:r>
            <a:r>
              <a:rPr dirty="0" lang="en-US" smtClean="0" sz="2000">
                <a:uFillTx/>
              </a:rPr>
              <a:t>the bloodstream</a:t>
            </a:r>
            <a:endParaRPr b="1" dirty="0" lang="en-US" smtClean="0" sz="200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990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2800">
                <a:uFillTx/>
                <a:latin charset="0" pitchFamily="82" typeface="Algerian"/>
              </a:rPr>
              <a:t>mannitol</a:t>
            </a:r>
            <a:endParaRPr dirty="0" lang="en-US" sz="28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6801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553200" y="3352800"/>
            <a:ext cx="259080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4267200"/>
            <a:ext cx="5334000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b="1" dirty="0" lang="en-US" smtClean="0" sz="2000">
                <a:solidFill>
                  <a:srgbClr val="FF0000"/>
                </a:solidFill>
                <a:uFillTx/>
              </a:rPr>
              <a:t>In the kidney tubules: </a:t>
            </a:r>
            <a:r>
              <a:rPr dirty="0" lang="en-US" smtClean="0" sz="2000">
                <a:uFillTx/>
              </a:rPr>
              <a:t>IV </a:t>
            </a:r>
            <a:r>
              <a:rPr dirty="0" lang="en-US" smtClean="0" sz="2000">
                <a:uFillTx/>
              </a:rPr>
              <a:t>administration of any solute filtered by </a:t>
            </a:r>
            <a:r>
              <a:rPr dirty="0" err="1" lang="en-US" smtClean="0" sz="2000">
                <a:uFillTx/>
              </a:rPr>
              <a:t>glomeruli</a:t>
            </a:r>
            <a:r>
              <a:rPr dirty="0" lang="en-US" smtClean="0" sz="2000">
                <a:uFillTx/>
              </a:rPr>
              <a:t> may produce osmotic </a:t>
            </a:r>
            <a:r>
              <a:rPr dirty="0" err="1" lang="en-US" smtClean="0" sz="2000">
                <a:uFillTx/>
              </a:rPr>
              <a:t>diuresis</a:t>
            </a:r>
            <a:r>
              <a:rPr dirty="0" lang="en-US" smtClean="0" sz="2000">
                <a:uFillTx/>
              </a:rPr>
              <a:t> when the amount delivered to tubules exceeds their absorptive capacity</a:t>
            </a:r>
            <a:endParaRPr b="1" dirty="0" lang="en-US" smtClean="0" sz="200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2667000"/>
            <a:ext cx="4724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Expands </a:t>
            </a:r>
            <a:r>
              <a:rPr dirty="0" lang="en-US" smtClean="0" sz="2400">
                <a:uFillTx/>
              </a:rPr>
              <a:t>the extracellular fluid volume, </a:t>
            </a:r>
            <a:r>
              <a:rPr dirty="0" lang="en-US" smtClean="0" sz="2400">
                <a:uFillTx/>
              </a:rPr>
              <a:t>decreases </a:t>
            </a:r>
            <a:r>
              <a:rPr dirty="0" lang="en-US" smtClean="0" sz="2400">
                <a:uFillTx/>
              </a:rPr>
              <a:t>blood viscosity, and </a:t>
            </a:r>
            <a:r>
              <a:rPr dirty="0" lang="en-US" smtClean="0" sz="2400">
                <a:uFillTx/>
              </a:rPr>
              <a:t>inhibits </a:t>
            </a:r>
            <a:r>
              <a:rPr dirty="0" err="1" lang="en-US" smtClean="0" sz="2400">
                <a:uFillTx/>
              </a:rPr>
              <a:t>renin</a:t>
            </a:r>
            <a:r>
              <a:rPr dirty="0" lang="en-US" smtClean="0" sz="2400">
                <a:uFillTx/>
              </a:rPr>
              <a:t> </a:t>
            </a:r>
            <a:r>
              <a:rPr dirty="0" err="1" lang="en-US" smtClean="0" sz="2400">
                <a:uFillTx/>
              </a:rPr>
              <a:t>release,↑renal</a:t>
            </a:r>
            <a:r>
              <a:rPr dirty="0" lang="en-US" smtClean="0" sz="2400">
                <a:uFillTx/>
              </a:rPr>
              <a:t> blood flow</a:t>
            </a:r>
            <a:endParaRPr b="1" dirty="0" lang="en-US" smtClean="0" sz="2400">
              <a:uFillTx/>
              <a:cs charset="0" pitchFamily="34" typeface="Arial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65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867400" y="1524000"/>
            <a:ext cx="3276600" cy="16097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2"/>
      <p:bldP advAuto="4294967295" animBg="1" grpId="0" spid="13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4800600"/>
            <a:ext cx="6400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Mainly excreted unchanged in urine</a:t>
            </a:r>
            <a:endParaRPr b="1" dirty="0" lang="en-US" smtClean="0" sz="240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35052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If given orally          osmotic diarrhea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mannitol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133600"/>
            <a:ext cx="67056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err="1" lang="en-US" smtClean="0" sz="2400">
                <a:uFillTx/>
              </a:rPr>
              <a:t>Mannitol</a:t>
            </a:r>
            <a:r>
              <a:rPr dirty="0" lang="en-US" smtClean="0" sz="2400">
                <a:uFillTx/>
              </a:rPr>
              <a:t>, IV, not absorbed from the GIT, </a:t>
            </a:r>
            <a:r>
              <a:rPr dirty="0" lang="en-US" smtClean="0" sz="2400">
                <a:uFillTx/>
                <a:sym charset="2" pitchFamily="18" typeface="Symbol"/>
              </a:rPr>
              <a:t></a:t>
            </a:r>
            <a:r>
              <a:rPr dirty="0" lang="en-US" smtClean="0" sz="2400">
                <a:uFillTx/>
              </a:rPr>
              <a:t>water excretion with relatively less effect on Na</a:t>
            </a:r>
            <a:r>
              <a:rPr dirty="0" lang="en-US" smtClean="0" sz="2400">
                <a:uFillTx/>
              </a:rPr>
              <a:t>+ </a:t>
            </a:r>
            <a:r>
              <a:rPr b="1" dirty="0" lang="en-US" smtClean="0" sz="2400">
                <a:solidFill>
                  <a:srgbClr val="FF0000"/>
                </a:solidFill>
                <a:uFillTx/>
              </a:rPr>
              <a:t>[</a:t>
            </a:r>
            <a:r>
              <a:rPr b="1" dirty="0" err="1" lang="en-US" smtClean="0" sz="2400">
                <a:solidFill>
                  <a:srgbClr val="FF0000"/>
                </a:solidFill>
                <a:uFillTx/>
              </a:rPr>
              <a:t>aquaretic</a:t>
            </a:r>
            <a:r>
              <a:rPr b="1" dirty="0" lang="en-US" smtClean="0" sz="2400">
                <a:solidFill>
                  <a:srgbClr val="FF0000"/>
                </a:solidFill>
                <a:uFillTx/>
              </a:rPr>
              <a:t>]</a:t>
            </a:r>
            <a:endParaRPr b="1" dirty="0" lang="en-US" smtClean="0" sz="24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pharmacokinetics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Striped Right Arrow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flipV="1">
            <a:off x="3429000" y="3657600"/>
            <a:ext cx="762000" cy="152399"/>
          </a:xfrm>
          <a:prstGeom prst="stripedRightArrow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60960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t½0.25-1.7h, prolonged in renal failure to 36h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54102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Excreted by </a:t>
            </a:r>
            <a:r>
              <a:rPr dirty="0" err="1" lang="en-US" smtClean="0" sz="2400">
                <a:uFillTx/>
              </a:rPr>
              <a:t>glomerular</a:t>
            </a:r>
            <a:r>
              <a:rPr dirty="0" lang="en-US" smtClean="0" sz="2400">
                <a:uFillTx/>
              </a:rPr>
              <a:t> </a:t>
            </a:r>
            <a:r>
              <a:rPr dirty="0" err="1" lang="en-US" smtClean="0" sz="2400">
                <a:uFillTx/>
              </a:rPr>
              <a:t>filteration</a:t>
            </a:r>
            <a:endParaRPr b="1" dirty="0" lang="en-US" smtClean="0" sz="240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extBox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4191000"/>
            <a:ext cx="67056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Little metabolized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9"/>
      <p:bldP advAuto="4294967295" animBg="1" grpId="0" spid="11"/>
      <p:bldP advAuto="4294967295" animBg="1" grpId="0" spid="12"/>
      <p:bldP advAuto="4294967295" animBg="1" grpId="0" spid="13"/>
      <p:bldP advAuto="4294967295" animBg="1" grpId="0" spid="14"/>
    </p:bld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4114800"/>
            <a:ext cx="65532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2-To prevent acute renal necrosis after severe injury , </a:t>
            </a:r>
            <a:r>
              <a:rPr dirty="0" err="1" lang="en-US" smtClean="0" sz="2400">
                <a:uFillTx/>
              </a:rPr>
              <a:t>haemorrhage</a:t>
            </a:r>
            <a:r>
              <a:rPr dirty="0" lang="en-US" smtClean="0" sz="2400">
                <a:uFillTx/>
              </a:rPr>
              <a:t>, </a:t>
            </a:r>
            <a:r>
              <a:rPr dirty="0" err="1" lang="en-US" smtClean="0" sz="2400">
                <a:uFillTx/>
              </a:rPr>
              <a:t>hypovolaemia</a:t>
            </a:r>
            <a:r>
              <a:rPr dirty="0" lang="en-US" smtClean="0" sz="2400">
                <a:uFillTx/>
              </a:rPr>
              <a:t>, </a:t>
            </a:r>
            <a:r>
              <a:rPr dirty="0" lang="en-US" smtClean="0" sz="2400">
                <a:uFillTx/>
                <a:sym charset="2" pitchFamily="18" typeface="Symbol"/>
              </a:rPr>
              <a:t></a:t>
            </a:r>
            <a:r>
              <a:rPr dirty="0" lang="en-US" smtClean="0" sz="2400">
                <a:uFillTx/>
              </a:rPr>
              <a:t> GFR, absorption of water &amp; salts is complete , distal part dries up</a:t>
            </a:r>
            <a:r>
              <a:rPr dirty="0" lang="en-US" smtClean="0" sz="2400">
                <a:uFillTx/>
                <a:sym charset="2" pitchFamily="18" typeface="Symbol"/>
              </a:rPr>
              <a:t></a:t>
            </a:r>
            <a:r>
              <a:rPr dirty="0" lang="en-US" smtClean="0" sz="2400">
                <a:uFillTx/>
              </a:rPr>
              <a:t> irreversible damage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mannitol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2514600"/>
            <a:ext cx="6553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1-To eliminate drugs that are reabsorbed from the renal tubules in acute poisoning e.g. </a:t>
            </a:r>
            <a:r>
              <a:rPr dirty="0" err="1" lang="en-US" smtClean="0" sz="2400">
                <a:uFillTx/>
              </a:rPr>
              <a:t>salicylates</a:t>
            </a:r>
            <a:r>
              <a:rPr dirty="0" lang="en-US" smtClean="0" sz="2400">
                <a:uFillTx/>
              </a:rPr>
              <a:t>, bromides, barbiturates</a:t>
            </a:r>
            <a:endParaRPr b="1" dirty="0" lang="en-US" smtClean="0" sz="240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Clinical uses</a:t>
            </a:r>
            <a:endParaRPr dirty="0" lang="en-US" sz="28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</p:bld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mannitol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Clinical uses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962400"/>
            <a:ext cx="64008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4-To maintain urine volume &amp; to prevent </a:t>
            </a:r>
            <a:r>
              <a:rPr dirty="0" err="1" lang="en-US" smtClean="0" sz="2400">
                <a:uFillTx/>
              </a:rPr>
              <a:t>anuria</a:t>
            </a:r>
            <a:r>
              <a:rPr dirty="0" lang="en-US" smtClean="0" sz="2400">
                <a:uFillTx/>
              </a:rPr>
              <a:t> resulting from large pigmentation load to the kidney e.g. </a:t>
            </a:r>
            <a:r>
              <a:rPr dirty="0" err="1" lang="en-US" smtClean="0" sz="2400">
                <a:uFillTx/>
              </a:rPr>
              <a:t>hemolysis</a:t>
            </a:r>
            <a:r>
              <a:rPr dirty="0" lang="en-US" smtClean="0" sz="2400">
                <a:uFillTx/>
              </a:rPr>
              <a:t>, </a:t>
            </a:r>
            <a:r>
              <a:rPr dirty="0" err="1" lang="en-US" smtClean="0" sz="2400">
                <a:uFillTx/>
              </a:rPr>
              <a:t>rhabdomyolysis</a:t>
            </a:r>
            <a:endParaRPr dirty="0" lang="en-US" smtClean="0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981200"/>
            <a:ext cx="38100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eaLnBrk="1" hangingPunct="1" lvl="1">
              <a:defRPr>
                <a:uFillTx/>
              </a:defRPr>
            </a:pPr>
            <a:r>
              <a:rPr dirty="0" lang="en-US" smtClean="0" sz="2400">
                <a:uFillTx/>
              </a:rPr>
              <a:t>3-To</a:t>
            </a:r>
            <a:r>
              <a:rPr dirty="0" lang="en-US" smtClean="0" sz="2400">
                <a:uFillTx/>
                <a:sym charset="2" pitchFamily="18" typeface="Symbol"/>
              </a:rPr>
              <a:t> </a:t>
            </a:r>
            <a:r>
              <a:rPr dirty="0" lang="en-US" smtClean="0" sz="2400">
                <a:uFillTx/>
              </a:rPr>
              <a:t>intracranial &amp; intraocular pressure before ophthalmic or brain procedures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65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334000" y="1600200"/>
            <a:ext cx="3228975" cy="20859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7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1"/>
      <p:bldP advAuto="4294967295" animBg="1" grpId="0" spid="9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4572000"/>
            <a:ext cx="4648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Describe the mechanisms of action of diuretics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971800"/>
            <a:ext cx="45720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z="2800">
                <a:uFillTx/>
              </a:rPr>
              <a:t>Identify the site of action of each class of diuretics in the </a:t>
            </a:r>
            <a:r>
              <a:rPr dirty="0" err="1" lang="en-US" sz="2800">
                <a:uFillTx/>
              </a:rPr>
              <a:t>nephron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1336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Define and classify diuretics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ilos</a:t>
            </a:r>
            <a:endParaRPr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704" id="12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19800" y="2819400"/>
            <a:ext cx="1905000" cy="251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0"/>
    </p:bld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895600"/>
            <a:ext cx="4495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Extracellular volume expansion, complicates heart failure &amp; pulmonary </a:t>
            </a:r>
            <a:r>
              <a:rPr dirty="0" err="1" lang="en-US" smtClean="0" sz="2400">
                <a:uFillTx/>
              </a:rPr>
              <a:t>oedema</a:t>
            </a:r>
            <a:endParaRPr dirty="0" lang="en-US" smtClean="0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manitol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1336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Headache, nausea, vomiting→ </a:t>
            </a:r>
            <a:r>
              <a:rPr dirty="0" err="1" lang="en-US" smtClean="0" sz="2400">
                <a:uFillTx/>
              </a:rPr>
              <a:t>hyponatremia</a:t>
            </a:r>
            <a:endParaRPr dirty="0" lang="en-US" smtClean="0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2800">
                <a:uFillTx/>
                <a:latin charset="0" pitchFamily="82" typeface="Algerian"/>
              </a:rPr>
              <a:t>adrs</a:t>
            </a:r>
            <a:endParaRPr dirty="0" lang="en-US" sz="28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4495800"/>
            <a:ext cx="4495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Excessive use</a:t>
            </a:r>
            <a:r>
              <a:rPr dirty="0" lang="en-US" smtClean="0" sz="2400">
                <a:uFillTx/>
                <a:sym charset="2" pitchFamily="18" typeface="Symbol"/>
              </a:rPr>
              <a:t></a:t>
            </a:r>
            <a:r>
              <a:rPr dirty="0" lang="en-US" smtClean="0" sz="2400">
                <a:uFillTx/>
              </a:rPr>
              <a:t> dehydration &amp; </a:t>
            </a:r>
            <a:r>
              <a:rPr dirty="0" err="1" lang="en-US" smtClean="0" sz="2400">
                <a:uFillTx/>
              </a:rPr>
              <a:t>hypernatraemia</a:t>
            </a:r>
            <a:r>
              <a:rPr dirty="0" lang="en-US" smtClean="0" sz="2400">
                <a:uFillTx/>
              </a:rPr>
              <a:t>,</a:t>
            </a:r>
            <a:r>
              <a:rPr dirty="0" lang="en-US" smtClean="0" sz="2400">
                <a:uFillTx/>
                <a:cs charset="0" pitchFamily="34" typeface="Arial"/>
              </a:rPr>
              <a:t> (Adequate water replacement is required).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صورة ذات صلة" id="11" name="Picture 4">
            <a:hlinkClick r:id="rId4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791200" y="2743200"/>
            <a:ext cx="3200400" cy="3810000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2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3657600"/>
            <a:ext cx="4114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kumimoji="1" lang="en-US" smtClean="0" sz="2800">
                <a:uFillTx/>
                <a:latin charset="0" pitchFamily="18" typeface="Times New Roman"/>
                <a:cs charset="0" pitchFamily="34" typeface="Arial"/>
              </a:rPr>
              <a:t>Anuric</a:t>
            </a:r>
            <a:r>
              <a:rPr dirty="0" kumimoji="1" lang="en-US" smtClean="0" sz="2800">
                <a:uFillTx/>
                <a:latin charset="0" pitchFamily="18" typeface="Times New Roman"/>
                <a:cs charset="0" pitchFamily="34" typeface="Arial"/>
              </a:rPr>
              <a:t> patients or patients not responding to a test dose of </a:t>
            </a:r>
            <a:r>
              <a:rPr dirty="0" err="1" kumimoji="1" lang="en-US" smtClean="0" sz="2800">
                <a:uFillTx/>
                <a:latin charset="0" pitchFamily="18" typeface="Times New Roman"/>
                <a:cs charset="0" pitchFamily="34" typeface="Arial"/>
              </a:rPr>
              <a:t>mannitol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mannitol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590800"/>
            <a:ext cx="4114800" cy="60939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altLang="zh-CN" dirty="0" kumimoji="1" lang="en-US" smtClean="0" sz="2800">
                <a:uFillTx/>
                <a:latin charset="0" pitchFamily="18" typeface="Times New Roman"/>
              </a:rPr>
              <a:t>Chronic heart failure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5240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contraindications</a:t>
            </a:r>
            <a:endParaRPr dirty="0" lang="en-US" sz="28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65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791200" y="2057400"/>
            <a:ext cx="2095500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4038600"/>
            <a:ext cx="4648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List ADRS, therapeutic uses, contraindications and drug- drug interactions of diuretics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2057400"/>
            <a:ext cx="4648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Detail on the </a:t>
            </a:r>
            <a:r>
              <a:rPr dirty="0" err="1" lang="en-US" smtClean="0" sz="2800">
                <a:uFillTx/>
              </a:rPr>
              <a:t>pharmacodynamic</a:t>
            </a:r>
            <a:r>
              <a:rPr dirty="0" lang="en-US" smtClean="0" sz="2800">
                <a:uFillTx/>
              </a:rPr>
              <a:t> actions and pharmacokinetic aspects of diuretics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itchFamily="82" typeface="Algerian"/>
              </a:rPr>
              <a:t>ilos</a:t>
            </a:r>
            <a:endParaRPr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0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924550" y="2438400"/>
            <a:ext cx="2000250" cy="3143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10000"/>
            <a:ext cx="472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Used to remove excess extracellular fluid (</a:t>
            </a:r>
            <a:r>
              <a:rPr dirty="0" err="1" lang="en-US" smtClean="0" sz="2800">
                <a:uFillTx/>
              </a:rPr>
              <a:t>oedema</a:t>
            </a:r>
            <a:r>
              <a:rPr dirty="0" lang="en-US" smtClean="0" sz="2800">
                <a:uFillTx/>
              </a:rPr>
              <a:t>)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2667000"/>
            <a:ext cx="60960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dirty="0" lang="en-US" smtClean="0" sz="2800">
                <a:uFillTx/>
              </a:rPr>
              <a:t>They act by ↑the quantity of sodium in urine ( </a:t>
            </a:r>
            <a:r>
              <a:rPr b="1" dirty="0" err="1" lang="en-US" smtClean="0" sz="2800">
                <a:solidFill>
                  <a:srgbClr val="660066"/>
                </a:solidFill>
                <a:uFillTx/>
              </a:rPr>
              <a:t>natriuretic</a:t>
            </a:r>
            <a:r>
              <a:rPr b="1" dirty="0" lang="en-US" smtClean="0" sz="2800">
                <a:solidFill>
                  <a:srgbClr val="660066"/>
                </a:solidFill>
                <a:uFillTx/>
              </a:rPr>
              <a:t> diuretics)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6764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Drugs used to increase renal flow rate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5017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678325" y="207668"/>
            <a:ext cx="4267200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50182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522588" y="4051779"/>
            <a:ext cx="5791200" cy="3276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2362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Water </a:t>
            </a:r>
            <a:r>
              <a:rPr dirty="0" err="1" lang="en-US" smtClean="0" sz="2800">
                <a:uFillTx/>
              </a:rPr>
              <a:t>diuresis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2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4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0"/>
      <p:bldP advAuto="4294967295" animBg="1" grpId="1" spid="12"/>
      <p:bldP advAuto="4294967295" animBg="1" grpId="2" spid="12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76600" y="304800"/>
            <a:ext cx="2590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12" name="Group 11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228600" y="1143000"/>
            <a:ext cx="8610017" cy="5181600"/>
            <a:chOff x="305383" y="1870281"/>
            <a:chExt cx="8685632" cy="4409868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13" name="Freeform 12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48200" y="3140110"/>
              <a:ext cx="3072987" cy="533328"/>
            </a:xfrm>
            <a:custGeom>
              <a:avLst/>
              <a:gdLst/>
              <a:ahLst/>
              <a:cxnLst/>
              <a:rect b="0" l="0" r="0" t="0"/>
              <a:pathLst>
                <a:path>
                  <a:moveTo>
                    <a:pt x="0" y="0"/>
                  </a:moveTo>
                  <a:lnTo>
                    <a:pt x="0" y="266664"/>
                  </a:lnTo>
                  <a:lnTo>
                    <a:pt x="3072987" y="266664"/>
                  </a:lnTo>
                  <a:lnTo>
                    <a:pt x="3072987" y="533328"/>
                  </a:lnTo>
                </a:path>
              </a:pathLst>
            </a:custGeom>
            <a:noFill/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4" name="Freeform 13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02480" y="3140110"/>
              <a:ext cx="91440" cy="533328"/>
            </a:xfrm>
            <a:custGeom>
              <a:avLst/>
              <a:gdLst/>
              <a:ahLst/>
              <a:cxnLst/>
              <a:rect b="0" l="0" r="0" t="0"/>
              <a:pathLst>
                <a:path>
                  <a:moveTo>
                    <a:pt x="45720" y="0"/>
                  </a:moveTo>
                  <a:lnTo>
                    <a:pt x="45720" y="533328"/>
                  </a:lnTo>
                </a:path>
              </a:pathLst>
            </a:custGeom>
            <a:noFill/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5" name="Freeform 14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1575212" y="3140110"/>
              <a:ext cx="3072987" cy="533328"/>
            </a:xfrm>
            <a:custGeom>
              <a:avLst/>
              <a:gdLst/>
              <a:ahLst/>
              <a:cxnLst/>
              <a:rect b="0" l="0" r="0" t="0"/>
              <a:pathLst>
                <a:path>
                  <a:moveTo>
                    <a:pt x="3072987" y="0"/>
                  </a:moveTo>
                  <a:lnTo>
                    <a:pt x="3072987" y="266664"/>
                  </a:lnTo>
                  <a:lnTo>
                    <a:pt x="0" y="266664"/>
                  </a:lnTo>
                  <a:lnTo>
                    <a:pt x="0" y="533328"/>
                  </a:lnTo>
                </a:path>
              </a:pathLst>
            </a:custGeom>
            <a:noFill/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6" name="Freeform 15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3378370" y="1870281"/>
              <a:ext cx="2539658" cy="1269829"/>
            </a:xfrm>
            <a:custGeom>
              <a:avLst/>
              <a:gdLst>
                <a:gd fmla="*/ 0 w 2539658" name="connsiteX0"/>
                <a:gd fmla="*/ 0 h 1269829" name="connsiteY0"/>
                <a:gd fmla="*/ 2539658 w 2539658" name="connsiteX1"/>
                <a:gd fmla="*/ 0 h 1269829" name="connsiteY1"/>
                <a:gd fmla="*/ 2539658 w 2539658" name="connsiteX2"/>
                <a:gd fmla="*/ 1269829 h 1269829" name="connsiteY2"/>
                <a:gd fmla="*/ 0 w 2539658" name="connsiteX3"/>
                <a:gd fmla="*/ 1269829 h 1269829" name="connsiteY3"/>
                <a:gd fmla="*/ 0 w 2539658" name="connsiteX4"/>
                <a:gd fmla="*/ 0 h 1269829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19050" lIns="19050" numCol="1" rIns="19050" spcFirstLastPara="0" tIns="19050" vert="horz" wrap="square">
              <a:noAutofit/>
            </a:bodyPr>
            <a:lstStyle/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The main </a:t>
              </a:r>
            </a:p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indications</a:t>
              </a: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7" name="Freeform 16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305383" y="3673439"/>
              <a:ext cx="2539658" cy="1269829"/>
            </a:xfrm>
            <a:custGeom>
              <a:avLst/>
              <a:gdLst>
                <a:gd fmla="*/ 0 w 2539658" name="connsiteX0"/>
                <a:gd fmla="*/ 0 h 1269829" name="connsiteY0"/>
                <a:gd fmla="*/ 2539658 w 2539658" name="connsiteX1"/>
                <a:gd fmla="*/ 0 h 1269829" name="connsiteY1"/>
                <a:gd fmla="*/ 2539658 w 2539658" name="connsiteX2"/>
                <a:gd fmla="*/ 1269829 h 1269829" name="connsiteY2"/>
                <a:gd fmla="*/ 0 w 2539658" name="connsiteX3"/>
                <a:gd fmla="*/ 1269829 h 1269829" name="connsiteY3"/>
                <a:gd fmla="*/ 0 w 2539658" name="connsiteX4"/>
                <a:gd fmla="*/ 0 h 1269829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19050" lIns="19050" numCol="1" rIns="19050" spcFirstLastPara="0" tIns="19050" vert="horz" wrap="square">
              <a:noAutofit/>
            </a:bodyPr>
            <a:lstStyle/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Edema of </a:t>
              </a:r>
            </a:p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any origin</a:t>
              </a: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8" name="Freeform 17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3378370" y="3673439"/>
              <a:ext cx="2539658" cy="1269829"/>
            </a:xfrm>
            <a:custGeom>
              <a:avLst/>
              <a:gdLst>
                <a:gd fmla="*/ 0 w 2539658" name="connsiteX0"/>
                <a:gd fmla="*/ 0 h 1269829" name="connsiteY0"/>
                <a:gd fmla="*/ 2539658 w 2539658" name="connsiteX1"/>
                <a:gd fmla="*/ 0 h 1269829" name="connsiteY1"/>
                <a:gd fmla="*/ 2539658 w 2539658" name="connsiteX2"/>
                <a:gd fmla="*/ 1269829 h 1269829" name="connsiteY2"/>
                <a:gd fmla="*/ 0 w 2539658" name="connsiteX3"/>
                <a:gd fmla="*/ 1269829 h 1269829" name="connsiteY3"/>
                <a:gd fmla="*/ 0 w 2539658" name="connsiteX4"/>
                <a:gd fmla="*/ 0 h 1269829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19050" lIns="19050" numCol="1" rIns="19050" spcFirstLastPara="0" tIns="19050" vert="horz" wrap="square">
              <a:noAutofit/>
            </a:bodyPr>
            <a:lstStyle/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Congestive </a:t>
              </a:r>
            </a:p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heart failure</a:t>
              </a: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19" name="Freeform 18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6451357" y="3673439"/>
              <a:ext cx="2539658" cy="1269829"/>
            </a:xfrm>
            <a:custGeom>
              <a:avLst/>
              <a:gdLst>
                <a:gd fmla="*/ 0 w 2539658" name="connsiteX0"/>
                <a:gd fmla="*/ 0 h 1269829" name="connsiteY0"/>
                <a:gd fmla="*/ 2539658 w 2539658" name="connsiteX1"/>
                <a:gd fmla="*/ 0 h 1269829" name="connsiteY1"/>
                <a:gd fmla="*/ 2539658 w 2539658" name="connsiteX2"/>
                <a:gd fmla="*/ 1269829 h 1269829" name="connsiteY2"/>
                <a:gd fmla="*/ 0 w 2539658" name="connsiteX3"/>
                <a:gd fmla="*/ 1269829 h 1269829" name="connsiteY3"/>
                <a:gd fmla="*/ 0 w 2539658" name="connsiteX4"/>
                <a:gd fmla="*/ 0 h 1269829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19050" lIns="19050" numCol="1" rIns="19050" spcFirstLastPara="0" tIns="19050" vert="horz" wrap="square">
              <a:noAutofit/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Hypertension</a:t>
              </a:r>
            </a:p>
            <a:p>
              <a:pPr algn="ctr" defTabSz="914400" eaLnBrk="1" fontAlgn="base" hangingPunct="1" indent="0" latinLnBrk="0" lvl="0" marL="0" marR="0" rtl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b="1" baseline="0" cap="none" dirty="0" i="0" kern="1200" kumimoji="0" lang="en-US" normalizeH="0" smtClean="0" strike="noStrike" sz="30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0" name="Freeform 19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3352796" y="5010320"/>
              <a:ext cx="2539658" cy="1269829"/>
            </a:xfrm>
            <a:custGeom>
              <a:avLst/>
              <a:gdLst>
                <a:gd fmla="*/ 0 w 2539658" name="connsiteX0"/>
                <a:gd fmla="*/ 0 h 1269829" name="connsiteY0"/>
                <a:gd fmla="*/ 2539658 w 2539658" name="connsiteX1"/>
                <a:gd fmla="*/ 0 h 1269829" name="connsiteY1"/>
                <a:gd fmla="*/ 2539658 w 2539658" name="connsiteX2"/>
                <a:gd fmla="*/ 1269829 h 1269829" name="connsiteY2"/>
                <a:gd fmla="*/ 0 w 2539658" name="connsiteX3"/>
                <a:gd fmla="*/ 1269829 h 1269829" name="connsiteY3"/>
                <a:gd fmla="*/ 0 w 2539658" name="connsiteX4"/>
                <a:gd fmla="*/ 0 h 1269829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19050" lIns="19050" numCol="1" rIns="19050" spcFirstLastPara="0" tIns="19050" vert="horz" wrap="square">
              <a:noAutofit/>
            </a:bodyPr>
            <a:lstStyle/>
            <a:p>
              <a:pPr algn="ctr" defTabSz="1333500" eaLnBrk="1" fontAlgn="base" hangingPunct="1" latinLnBrk="0" lvl="0" marR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</a:pPr>
              <a:r>
                <a:rPr b="1" baseline="0" cap="none" dirty="0" i="0" kern="1200" kumimoji="0" lang="en-US" normalizeH="0" smtClean="0" strike="noStrike" sz="3000" u="none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charset="0" pitchFamily="34" typeface="Arial"/>
                  <a:cs charset="0" pitchFamily="34" typeface="Arial"/>
                </a:rPr>
                <a:t>Elimination of toxins</a:t>
              </a:r>
            </a:p>
          </p:txBody>
        </p: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40386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Efficacy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6800" y="49530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Site of action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71800" y="3810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2819400"/>
            <a:ext cx="3733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Mechanism of action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2057400"/>
            <a:ext cx="1600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Action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1295400"/>
            <a:ext cx="3657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classification</a:t>
            </a:r>
            <a:endParaRPr dirty="0" lang="en-US" sz="3200">
              <a:uFillTx/>
              <a:latin charset="0" pitchFamily="82" typeface="Algerian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51202" name="Organization Chart 2"/>
          <p:cNvGraphicFramePr xmlns:c="http://schemas.openxmlformats.org/drawingml/2006/chart" xmlns:pic="http://schemas.openxmlformats.org/drawingml/2006/picture" xmlns:dgm="http://schemas.openxmlformats.org/drawingml/2006/diagram">
            <a:graphicFrameLocks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381000" y="228600"/>
          <a:ext cx="8450262" cy="6119812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compatibility">
            <com:legacyDrawing xmlns:com="http://schemas.openxmlformats.org/drawingml/2006/compatibility" spid="_x0000_s51202"/>
          </a:graphicData>
        </a:graphic>
      </p:graphicFrame>
      <p:pic>
        <p:nvPicPr>
          <p:cNvPr xmlns:c="http://schemas.openxmlformats.org/drawingml/2006/chart" xmlns:pic="http://schemas.openxmlformats.org/drawingml/2006/picture" xmlns:dgm="http://schemas.openxmlformats.org/drawingml/2006/diagram" id="13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52400" y="304800"/>
            <a:ext cx="8839200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4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52400" y="304800"/>
            <a:ext cx="8610600" cy="556259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scan0038" id="15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381000"/>
            <a:ext cx="9144000" cy="6324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6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52400" y="152400"/>
            <a:ext cx="8839200" cy="6705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id="10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9"/>
      <p:bldP advAuto="4294967295" animBg="1" grpId="0" spid="10"/>
    </p:bld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 </a:t>
            </a:r>
            <a:r>
              <a:rPr dirty="0" err="1" lang="en-US" smtClean="0" sz="3200">
                <a:uFillTx/>
                <a:latin charset="0" pitchFamily="82" typeface="Algerian"/>
              </a:rPr>
              <a:t>i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4343400"/>
            <a:ext cx="28956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Osmotic diuretics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TextBox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2438400"/>
            <a:ext cx="2895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Carbonic </a:t>
            </a:r>
            <a:r>
              <a:rPr dirty="0" err="1" lang="en-US" smtClean="0" sz="3200">
                <a:uFillTx/>
                <a:latin charset="0" pitchFamily="82" typeface="Algerian"/>
              </a:rPr>
              <a:t>anhydrase</a:t>
            </a:r>
            <a:r>
              <a:rPr dirty="0" lang="en-US" smtClean="0" sz="3200">
                <a:uFillTx/>
                <a:latin charset="0" pitchFamily="82" typeface="Algerian"/>
              </a:rPr>
              <a:t> inhibitors</a:t>
            </a:r>
            <a:endParaRPr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01" id="13" name="Picture 1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648200" y="2286000"/>
            <a:ext cx="3200400" cy="3200400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" name="TextBox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962400"/>
            <a:ext cx="3962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err="1" lang="en-US" smtClean="0" sz="2400">
                <a:solidFill>
                  <a:srgbClr val="FF0066"/>
                </a:solidFill>
                <a:uFillTx/>
              </a:rPr>
              <a:t>Acetazolamide</a:t>
            </a:r>
            <a:r>
              <a:rPr dirty="0" lang="en-US" smtClean="0" sz="2400">
                <a:uFillTx/>
              </a:rPr>
              <a:t> is a potent specific inhibitor of carbonic </a:t>
            </a:r>
            <a:r>
              <a:rPr dirty="0" err="1" lang="en-US" smtClean="0" sz="2400">
                <a:uFillTx/>
              </a:rPr>
              <a:t>anhydrase</a:t>
            </a:r>
            <a:r>
              <a:rPr dirty="0" lang="en-US" smtClean="0" sz="2400">
                <a:uFillTx/>
              </a:rPr>
              <a:t>, enzyme inhibition is non competitive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Diuretics I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981200"/>
            <a:ext cx="4038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 sz="2400">
                <a:uFillTx/>
              </a:rPr>
              <a:t>Carbonic </a:t>
            </a:r>
            <a:r>
              <a:rPr dirty="0" err="1" lang="en-US" smtClean="0" sz="2400">
                <a:uFillTx/>
              </a:rPr>
              <a:t>anhydrase</a:t>
            </a:r>
            <a:r>
              <a:rPr dirty="0" lang="en-US" smtClean="0" sz="2400">
                <a:uFillTx/>
              </a:rPr>
              <a:t> accelerates the attainment of equilibrium in the reaction</a:t>
            </a:r>
          </a:p>
          <a:p>
            <a:r>
              <a:rPr dirty="0" lang="en-US" smtClean="0" sz="2400">
                <a:uFillTx/>
              </a:rPr>
              <a:t>       </a:t>
            </a:r>
            <a:r>
              <a:rPr b="1" dirty="0" lang="en-US" smtClean="0" sz="2400">
                <a:solidFill>
                  <a:srgbClr val="660066"/>
                </a:solidFill>
                <a:uFillTx/>
              </a:rPr>
              <a:t>CO</a:t>
            </a:r>
            <a:r>
              <a:rPr b="1" dirty="0" lang="en-US" smtClean="0">
                <a:solidFill>
                  <a:srgbClr val="660066"/>
                </a:solidFill>
                <a:uFillTx/>
              </a:rPr>
              <a:t>2</a:t>
            </a:r>
            <a:r>
              <a:rPr b="1" dirty="0" lang="en-US" smtClean="0" sz="2400">
                <a:solidFill>
                  <a:srgbClr val="660066"/>
                </a:solidFill>
                <a:uFillTx/>
              </a:rPr>
              <a:t> + H</a:t>
            </a:r>
            <a:r>
              <a:rPr b="1" dirty="0" lang="en-US" smtClean="0">
                <a:solidFill>
                  <a:srgbClr val="660066"/>
                </a:solidFill>
                <a:uFillTx/>
              </a:rPr>
              <a:t>2</a:t>
            </a:r>
            <a:r>
              <a:rPr b="1" dirty="0" lang="en-US" smtClean="0" sz="2400">
                <a:solidFill>
                  <a:srgbClr val="660066"/>
                </a:solidFill>
                <a:uFillTx/>
              </a:rPr>
              <a:t>O↔H</a:t>
            </a:r>
            <a:r>
              <a:rPr b="1" dirty="0" lang="en-US" smtClean="0">
                <a:solidFill>
                  <a:srgbClr val="660066"/>
                </a:solidFill>
                <a:uFillTx/>
              </a:rPr>
              <a:t>2</a:t>
            </a:r>
            <a:r>
              <a:rPr b="1" dirty="0" lang="en-US" smtClean="0" sz="2400">
                <a:solidFill>
                  <a:srgbClr val="660066"/>
                </a:solidFill>
                <a:uFillTx/>
              </a:rPr>
              <a:t>CO</a:t>
            </a:r>
            <a:r>
              <a:rPr b="1" dirty="0" lang="en-US" smtClean="0">
                <a:solidFill>
                  <a:srgbClr val="660066"/>
                </a:solidFill>
                <a:uFillTx/>
              </a:rPr>
              <a:t>3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2192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5222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257800" y="1905000"/>
            <a:ext cx="3733800" cy="4114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10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3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05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3352800"/>
            <a:ext cx="45720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>
                <a:uFillTx/>
              </a:rPr>
              <a:t>With repeated dosage the diuretic action is lost →loss of </a:t>
            </a:r>
            <a:r>
              <a:rPr dirty="0" lang="en-US" smtClean="0">
                <a:uFillTx/>
              </a:rPr>
              <a:t>HCO3</a:t>
            </a:r>
            <a:r>
              <a:rPr dirty="0" lang="en-US" smtClean="0" sz="1600">
                <a:uFillTx/>
              </a:rPr>
              <a:t>¯</a:t>
            </a:r>
            <a:r>
              <a:rPr dirty="0" lang="en-US" smtClean="0">
                <a:uFillTx/>
              </a:rPr>
              <a:t> </a:t>
            </a:r>
            <a:r>
              <a:rPr dirty="0" lang="en-US" smtClean="0">
                <a:uFillTx/>
              </a:rPr>
              <a:t>&amp; development of acidosis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514600"/>
            <a:ext cx="4648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dirty="0" lang="en-US" smtClean="0">
                <a:solidFill>
                  <a:srgbClr val="000099"/>
                </a:solidFill>
                <a:uFillTx/>
              </a:rPr>
              <a:t>Promotes K+ excretion by ↑the load of Na+ delivered to the distal tubules</a:t>
            </a:r>
            <a:endParaRPr dirty="0" lang="en-US">
              <a:solidFill>
                <a:srgbClr val="000099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TextBox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1371600"/>
            <a:ext cx="46482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b="1" dirty="0" lang="en-US" smtClean="0">
                <a:solidFill>
                  <a:srgbClr val="FF0066"/>
                </a:solidFill>
                <a:uFillTx/>
              </a:rPr>
              <a:t>It ↓ </a:t>
            </a:r>
            <a:r>
              <a:rPr b="1" dirty="0" err="1" lang="en-US" smtClean="0">
                <a:solidFill>
                  <a:srgbClr val="FF0066"/>
                </a:solidFill>
                <a:uFillTx/>
              </a:rPr>
              <a:t>reabsorption</a:t>
            </a:r>
            <a:r>
              <a:rPr b="1" dirty="0" lang="en-US" smtClean="0">
                <a:solidFill>
                  <a:srgbClr val="FF0066"/>
                </a:solidFill>
                <a:uFillTx/>
              </a:rPr>
              <a:t> of bicarbonate</a:t>
            </a:r>
            <a:r>
              <a:rPr dirty="0" lang="en-US" smtClean="0">
                <a:uFillTx/>
              </a:rPr>
              <a:t> in the proximal tubule &amp; prevent the acidification of urine in the distal tubule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TextBox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4648200"/>
            <a:ext cx="5638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b="1" dirty="0" lang="en-US" smtClean="0">
                <a:solidFill>
                  <a:srgbClr val="FF0066"/>
                </a:solidFill>
                <a:uFillTx/>
              </a:rPr>
              <a:t>Self- limiting action of</a:t>
            </a:r>
            <a:r>
              <a:rPr dirty="0" lang="en-US" smtClean="0">
                <a:uFillTx/>
              </a:rPr>
              <a:t> </a:t>
            </a:r>
            <a:r>
              <a:rPr dirty="0" err="1" lang="en-US" smtClean="0">
                <a:uFillTx/>
              </a:rPr>
              <a:t>acetazolamide</a:t>
            </a:r>
            <a:r>
              <a:rPr dirty="0" lang="en-US" smtClean="0">
                <a:uFillTx/>
              </a:rPr>
              <a:t> restrict its use to mild </a:t>
            </a:r>
            <a:r>
              <a:rPr dirty="0" err="1" lang="en-US" smtClean="0">
                <a:uFillTx/>
              </a:rPr>
              <a:t>oedema</a:t>
            </a:r>
            <a:r>
              <a:rPr lang="en-US" smtClean="0">
                <a:uFillTx/>
              </a:rPr>
              <a:t> .</a:t>
            </a:r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TextBox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19200" y="228600"/>
            <a:ext cx="601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2800">
                <a:uFillTx/>
                <a:latin charset="0" pitchFamily="82" typeface="Algerian"/>
              </a:rPr>
              <a:t>Carbonic </a:t>
            </a:r>
            <a:r>
              <a:rPr dirty="0" err="1" lang="en-US" smtClean="0" sz="2800">
                <a:uFillTx/>
                <a:latin charset="0" pitchFamily="82" typeface="Algerian"/>
              </a:rPr>
              <a:t>anhydrase</a:t>
            </a:r>
            <a:r>
              <a:rPr dirty="0" lang="en-US" smtClean="0" sz="2800">
                <a:uFillTx/>
                <a:latin charset="0" pitchFamily="82" typeface="Algerian"/>
              </a:rPr>
              <a:t> inhibitors</a:t>
            </a:r>
            <a:endParaRPr dirty="0" lang="en-US" sz="28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659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2200" y="1524000"/>
            <a:ext cx="2819399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1" name="TextBox 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24600" y="3276600"/>
            <a:ext cx="1676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>
              <a:buBlip>
                <a:blip r:embed="rId3"/>
              </a:buBlip>
            </a:pPr>
            <a:r>
              <a:rPr b="1" dirty="0" err="1" lang="en-US" smtClean="0">
                <a:solidFill>
                  <a:srgbClr val="000099"/>
                </a:solidFill>
                <a:uFillTx/>
              </a:rPr>
              <a:t>Gliflozins</a:t>
            </a:r>
            <a:endParaRPr b="1" dirty="0" lang="en-US" smtClean="0">
              <a:solidFill>
                <a:srgbClr val="000099"/>
              </a:solidFill>
              <a:uFillTx/>
            </a:endParaRPr>
          </a:p>
          <a:p>
            <a:r>
              <a:rPr dirty="0" lang="en-US" smtClean="0">
                <a:solidFill>
                  <a:srgbClr val="000099"/>
                </a:solidFill>
                <a:uFillTx/>
              </a:rPr>
              <a:t> </a:t>
            </a:r>
            <a:r>
              <a:rPr dirty="0" lang="en-US" smtClean="0">
                <a:solidFill>
                  <a:srgbClr val="000099"/>
                </a:solidFill>
                <a:uFillTx/>
              </a:rPr>
              <a:t>        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X</a:t>
            </a:r>
            <a:endParaRPr b="1" dirty="0" lang="en-US">
              <a:solidFill>
                <a:srgbClr val="FF0000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9"/>
      <p:bldP advAuto="4294967295" animBg="1" grpId="0" spid="10"/>
      <p:bldP advAuto="4294967295" animBg="1" grpId="0" spid="13"/>
      <p:bldP advAuto="4294967295" animBg="1" grpId="0" spid="11"/>
    </p:bld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70509</TotalTime>
  <Words>870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Andy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Brainy Betty,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Osama</cp:lastModifiedBy>
  <cp:revision>2021</cp:revision>
  <dcterms:created xsi:type="dcterms:W3CDTF">2006-06-05T19:52:32Z</dcterms:created>
  <dcterms:modified xsi:type="dcterms:W3CDTF">2019-04-01T06:22:57Z</dcterms:modified>
</cp:coreProperties>
</file>