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Shadows Into Light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font" Target="fonts/ShadowsIn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16574" name="adj"/>
            </a:avLst>
          </a:prstGeom>
          <a:solidFill>
            <a:srgbClr val="00808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371600" y="1524000"/>
            <a:ext cx="6324600" cy="207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43434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171700" y="-114300"/>
            <a:ext cx="4800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595019" y="2309019"/>
            <a:ext cx="61261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404019" y="327819"/>
            <a:ext cx="61261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1600200"/>
            <a:ext cx="403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»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hadows Into Light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hadows Into Light"/>
              <a:buChar char="»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None/>
              <a:defRPr b="0" i="0" sz="32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None/>
              <a:defRPr b="0" i="0" sz="28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None/>
              <a:defRPr b="0" i="0" sz="2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None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hadows Into Light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hadows Into Light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hadows Into Light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hadows Into Light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4306" name="adj"/>
            </a:avLst>
          </a:prstGeom>
          <a:solidFill>
            <a:srgbClr val="00808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hadows Into Light"/>
              <a:buChar char="•"/>
              <a:defRPr b="0" i="0" sz="32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dows Into Light"/>
              <a:buChar char="–"/>
              <a:defRPr b="0" i="0" sz="28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adows Into Light"/>
              <a:buChar char="•"/>
              <a:defRPr b="0" i="0" sz="24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–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hadows Into Light"/>
              <a:buChar char="»"/>
              <a:defRPr b="0" i="0" sz="2000" u="none" cap="none" strike="noStrike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67000" y="6629400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6294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hyperlink" Target="https://www.google.com.eg/url?sa=i&amp;rct=j&amp;q=&amp;esrc=s&amp;source=images&amp;cd=&amp;cad=rja&amp;uact=8&amp;ved=0ahUKEwi-p72CkqHTAhXHtxoKHaxNDbwQjRwIBw&amp;url=https://www.pinterest.com/beckyburger/philmont/&amp;psig=AFQjCNG5sv_kJQjPQAK7EopYAssABrx_Ng&amp;ust=1492160108490930" TargetMode="External"/><Relationship Id="rId5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hyperlink" Target="http://www.google.com.eg/url?sa=i&amp;rct=j&amp;q=&amp;esrc=s&amp;source=images&amp;cd=&amp;cad=rja&amp;uact=8&amp;ved=2ahUKEwiI-J6b143hAhWKsqQKHdMYCYMQjRx6BAgBEAU&amp;url=http%3A%2F%2Fviralfit.blogspot.com%2F2012%2F06%2Fwater-retention-vs-fat-its-beach-season.html&amp;psig=AOvVaw3PbuhdUDm4t3BfDFOlwYgO&amp;ust=1553065449882112" TargetMode="External"/><Relationship Id="rId5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3.jpg"/><Relationship Id="rId7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1752600" y="5486400"/>
            <a:ext cx="5562600" cy="83099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testing revealed the presence of furosemide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752600" y="3200400"/>
            <a:ext cx="54864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“Masking” drugs to speed the elimination of banned substances e.g. steroids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828800" y="3124200"/>
            <a:ext cx="3429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 doping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676400" y="1600200"/>
            <a:ext cx="55626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lose weight quickly in order to compete in lower weight classes e.g.  wrestling, boxing, and weightlifting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752600" y="1219200"/>
            <a:ext cx="61722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Bulgarian Weightlifting Federation was sanctioned and suspended from participation in the 2000 Olimpic Summer Games in Sydney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1828800"/>
            <a:ext cx="5638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1" y="2895601"/>
            <a:ext cx="548640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9115" y="-372453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1" y="2057400"/>
            <a:ext cx="30479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152400" y="6027003"/>
            <a:ext cx="3962400" cy="83099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woman with dropsy treated by paracentesis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1219200" y="3352800"/>
            <a:ext cx="5715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Onset of action is rapid (30 min)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1219200" y="2667000"/>
            <a:ext cx="4038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orally once a day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219200" y="1295400"/>
            <a:ext cx="4267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1219200" y="4724400"/>
            <a:ext cx="63246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 by active secretion in proximal convoluted tubules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1219200" y="40386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t½ 6-9h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1143000" y="3048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1219200" y="1981200"/>
            <a:ext cx="3581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acetazolamide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1371600" y="4343400"/>
            <a:ext cx="6400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diuretic or systemic side effects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(Why?)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1371600" y="2743200"/>
            <a:ext cx="6019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topically for treatment of increased intraocular pressure in open-angle glaucoma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1371600" y="19812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carbonic anhydrase inhibitor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1371600" y="12954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dorzolamide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1219200" y="3048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5257800" y="1905000"/>
            <a:ext cx="2057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Numbness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1371600" y="1905000"/>
            <a:ext cx="2057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Drowsiness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1371600" y="12192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1371600" y="4419600"/>
            <a:ext cx="7010400" cy="1255728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Contraindicated in patients with liver cirrhosis (alkaline urine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↓excretion of NH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hyperammonemia &amp; hepatic encephalopathy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1371600" y="3733800"/>
            <a:ext cx="4267200" cy="4801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Disturbance of vision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1295400" y="2895600"/>
            <a:ext cx="7086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Tingling sensation of the face &amp; extremities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1295400" y="3048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/>
        </p:nvSpPr>
        <p:spPr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indications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1295400" y="4114800"/>
            <a:ext cx="7391400" cy="193899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2-Urine alkalinization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:- uric acid, cysteine &amp; methotrexate are relatively insoluble in acid urine. Renal excretion can be ↑by ↑ urinary bicarbonate excretion. Effect is short lived &amp; require bicarbonate infusion.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295400" y="1981200"/>
            <a:ext cx="7391400" cy="193899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1-Glaucoma:-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aqueous humor contains a high concentration of bicarbonates. ↓of carbonic anhydrase ↓ rate of aqueous humor formation→ ↓intraocular pressure (tolerance does not develop to this effect)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295400" y="2286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 txBox="1"/>
          <p:nvPr/>
        </p:nvSpPr>
        <p:spPr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indications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1219200" y="1981200"/>
            <a:ext cx="7239000" cy="181588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3-↓Formation of CSF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:- ↓of carbonic anhydrase in the chorioid plexus →↓formation of CSF. Useful in management of  benign intracranial hypertension.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1219200" y="4038600"/>
            <a:ext cx="7239000" cy="181588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4-Useful for correcting a </a:t>
            </a:r>
            <a:r>
              <a:rPr b="1" lang="en-US" sz="2800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metabolic alkalosis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especially an alkalosis caused by diuretic-induced increases in H</a:t>
            </a:r>
            <a:r>
              <a:rPr baseline="30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excretion &amp; metabolic alkalosis of heart failure.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1524000" y="2286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/>
        </p:nvSpPr>
        <p:spPr>
          <a:xfrm>
            <a:off x="1219200" y="1219200"/>
            <a:ext cx="4419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indications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1219200" y="2057400"/>
            <a:ext cx="58674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5-Mountain sickness prophylaxis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:- given nightly 5 days before the ascent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↓ weakness, breathlessness , dizziness, nausea , cerebral &amp; pulmonary oedema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1219200" y="3886200"/>
            <a:ext cx="7772400" cy="175432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6-Adjunct for treatment of epilepsy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:- glial cells contain carbonic anhydrase. Nerves are highly responsive to rise in pH. ↑7.4→ 7.8 causes convulsions. ↓of neuronal carbonic anhydrase →↓ pH in the vicinity of neurons→↓ convulsions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صورة ذات صلة" id="271" name="Google Shape;271;p2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200" y="1143000"/>
            <a:ext cx="1828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/>
          <p:nvPr/>
        </p:nvSpPr>
        <p:spPr>
          <a:xfrm>
            <a:off x="1295400" y="2286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/>
          <p:nvPr/>
        </p:nvSpPr>
        <p:spPr>
          <a:xfrm>
            <a:off x="1143000" y="6027003"/>
            <a:ext cx="6781800" cy="83099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dissolved compound exert an osmotic pressure →↓water &amp; Na+ reabsorption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1295400" y="304800"/>
            <a:ext cx="6934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Osmotic diuretics (Aquaretics)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1143000" y="1600200"/>
            <a:ext cx="4572000" cy="1015663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systemic circulation: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Mannitol draws water out of cells into the bloodstream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1143000" y="9906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mannitol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83" name="Google Shape;2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3352800"/>
            <a:ext cx="25908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/>
        </p:nvSpPr>
        <p:spPr>
          <a:xfrm>
            <a:off x="1143000" y="4267200"/>
            <a:ext cx="5334000" cy="163121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the kidney tubules: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 administration of any solute filtered by glomeruli may produce osmotic diuresis when the amount delivered to tubules exceeds their absorptive capacity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1143000" y="2667000"/>
            <a:ext cx="47244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Expands the extracellular fluid volume, decreases blood viscosity, and inhibits renin release,↑renal blood flow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1524000"/>
            <a:ext cx="32766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/>
        </p:nvSpPr>
        <p:spPr>
          <a:xfrm>
            <a:off x="1295400" y="4800600"/>
            <a:ext cx="64008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Mainly excreted unchanged in urine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1295400" y="3505200"/>
            <a:ext cx="67056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given orally          osmotic diarrhea</a:t>
            </a:r>
            <a:endParaRPr/>
          </a:p>
        </p:txBody>
      </p:sp>
      <p:sp>
        <p:nvSpPr>
          <p:cNvPr id="295" name="Google Shape;295;p29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mannitol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1295400" y="2133600"/>
            <a:ext cx="67056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Mannitol, IV, not absorbed from the GIT, ↑water excretion with relatively less effect on Na+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[aquaretic]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1295400" y="1219200"/>
            <a:ext cx="4038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98" name="Google Shape;298;p29"/>
          <p:cNvSpPr/>
          <p:nvPr/>
        </p:nvSpPr>
        <p:spPr>
          <a:xfrm flipH="1" rot="10800000">
            <a:off x="3429000" y="3657600"/>
            <a:ext cx="762000" cy="1523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1295400" y="6096000"/>
            <a:ext cx="67056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t½0.25-1.7h, prolonged in renal failure to 36h</a:t>
            </a:r>
            <a:endParaRPr/>
          </a:p>
        </p:txBody>
      </p:sp>
      <p:sp>
        <p:nvSpPr>
          <p:cNvPr id="300" name="Google Shape;300;p29"/>
          <p:cNvSpPr txBox="1"/>
          <p:nvPr/>
        </p:nvSpPr>
        <p:spPr>
          <a:xfrm>
            <a:off x="1295400" y="5410200"/>
            <a:ext cx="66294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 by glomerular filteration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1295400" y="4191000"/>
            <a:ext cx="67056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metabolized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 txBox="1"/>
          <p:nvPr/>
        </p:nvSpPr>
        <p:spPr>
          <a:xfrm>
            <a:off x="1143000" y="4114800"/>
            <a:ext cx="65532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2-To prevent acute renal necrosis after severe injury , haemorrhage, hypovolaemia, →↓ GFR, absorption of water &amp; salts is complete , distal part dries up→ irreversible damage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mannitol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1143000" y="2514600"/>
            <a:ext cx="65532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1-To eliminate drugs that are reabsorbed from the renal tubules in acute poisoning e.g. salicylates, bromides, barbiturates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1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mannitol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1143000" y="3962400"/>
            <a:ext cx="64008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4-To maintain urine volume &amp; to prevent anuria resulting from large pigmentation load to the kidney e.g. hemolysis, rhabdomyolysis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1143000" y="1981200"/>
            <a:ext cx="38100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3-To↓ intracranial &amp; intraocular pressure before ophthalmic or brain procedures</a:t>
            </a:r>
            <a:endParaRPr/>
          </a:p>
        </p:txBody>
      </p:sp>
      <p:pic>
        <p:nvPicPr>
          <p:cNvPr id="322" name="Google Shape;32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1600200"/>
            <a:ext cx="32289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1295400" y="4572000"/>
            <a:ext cx="46482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mechanisms of action of diuretics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295400" y="2971800"/>
            <a:ext cx="45720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site of action of each class of diuretics in the nephron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1295400" y="2133600"/>
            <a:ext cx="4648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and classify diuretics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295400" y="1295400"/>
            <a:ext cx="2209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ilos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descr="1704" id="113" name="Google Shape;1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2819400"/>
            <a:ext cx="1905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/>
          <p:nvPr/>
        </p:nvSpPr>
        <p:spPr>
          <a:xfrm>
            <a:off x="1219200" y="2895600"/>
            <a:ext cx="44958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Extracellular volume expansion, complicates heart failure &amp; pulmonary oedema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2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manitol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1219200" y="2133600"/>
            <a:ext cx="6629400" cy="46166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Headache, nausea, vomiting→ hyponatremia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1295400" y="12192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1219200" y="4495800"/>
            <a:ext cx="44958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Excessive use→ dehydration &amp; hypernatraemia, (Adequate water replacement is required).</a:t>
            </a:r>
            <a:endParaRPr/>
          </a:p>
        </p:txBody>
      </p:sp>
      <p:pic>
        <p:nvPicPr>
          <p:cNvPr descr="صورة ذات صلة" id="334" name="Google Shape;334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2743200"/>
            <a:ext cx="3200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 txBox="1"/>
          <p:nvPr/>
        </p:nvSpPr>
        <p:spPr>
          <a:xfrm>
            <a:off x="1295400" y="3657600"/>
            <a:ext cx="4114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Anuric patients or patients not responding to a test dose of mannitol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mannitol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1295400" y="2590800"/>
            <a:ext cx="4114800" cy="609398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heart failure</a:t>
            </a:r>
            <a:endParaRPr/>
          </a:p>
        </p:txBody>
      </p:sp>
      <p:sp>
        <p:nvSpPr>
          <p:cNvPr id="344" name="Google Shape;344;p33"/>
          <p:cNvSpPr txBox="1"/>
          <p:nvPr/>
        </p:nvSpPr>
        <p:spPr>
          <a:xfrm>
            <a:off x="1295400" y="1524000"/>
            <a:ext cx="4191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contraindications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345" name="Google Shape;3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2057400"/>
            <a:ext cx="2095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1143000" y="4038600"/>
            <a:ext cx="4648200" cy="181588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ADRS, therapeutic uses, contraindications and drug- drug interactions of diuretics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143000" y="2057400"/>
            <a:ext cx="4648200" cy="181588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 on the pharmacodynamic actions and pharmacokinetic aspects of diuretics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295400" y="1295400"/>
            <a:ext cx="2209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ilos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4550" y="2438400"/>
            <a:ext cx="2000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1371600" y="3810000"/>
            <a:ext cx="4724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remove excess extracellular fluid (oedema)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1371600" y="2667000"/>
            <a:ext cx="6096000" cy="8679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act by ↑the quantity of sodium in urine ( </a:t>
            </a:r>
            <a:r>
              <a:rPr b="1" lang="en-US" sz="2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natriuretic diuretics)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371600" y="1676400"/>
            <a:ext cx="6324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used to increase renal flow rate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8325" y="207668"/>
            <a:ext cx="426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2588" y="4051779"/>
            <a:ext cx="5791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371600" y="23622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diuresis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3276600" y="304800"/>
            <a:ext cx="25908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grpSp>
        <p:nvGrpSpPr>
          <p:cNvPr id="145" name="Google Shape;145;p17"/>
          <p:cNvGrpSpPr/>
          <p:nvPr/>
        </p:nvGrpSpPr>
        <p:grpSpPr>
          <a:xfrm>
            <a:off x="228600" y="1143000"/>
            <a:ext cx="8610017" cy="5181600"/>
            <a:chOff x="305383" y="1870281"/>
            <a:chExt cx="8685632" cy="4409868"/>
          </a:xfrm>
        </p:grpSpPr>
        <p:sp>
          <p:nvSpPr>
            <p:cNvPr id="146" name="Google Shape;146;p17"/>
            <p:cNvSpPr/>
            <p:nvPr/>
          </p:nvSpPr>
          <p:spPr>
            <a:xfrm>
              <a:off x="4648200" y="3140110"/>
              <a:ext cx="3072987" cy="5333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17"/>
            <p:cNvSpPr/>
            <p:nvPr/>
          </p:nvSpPr>
          <p:spPr>
            <a:xfrm>
              <a:off x="4602480" y="3140110"/>
              <a:ext cx="91440" cy="5333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17"/>
            <p:cNvSpPr/>
            <p:nvPr/>
          </p:nvSpPr>
          <p:spPr>
            <a:xfrm>
              <a:off x="1575212" y="3140110"/>
              <a:ext cx="3072987" cy="5333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17"/>
            <p:cNvSpPr/>
            <p:nvPr/>
          </p:nvSpPr>
          <p:spPr>
            <a:xfrm>
              <a:off x="3378370" y="1870281"/>
              <a:ext cx="2539658" cy="1269829"/>
            </a:xfrm>
            <a:custGeom>
              <a:rect b="b" l="l" r="r" t="t"/>
              <a:pathLst>
                <a:path extrusionOk="0"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The main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indications</a:t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305383" y="3673439"/>
              <a:ext cx="2539658" cy="1269829"/>
            </a:xfrm>
            <a:custGeom>
              <a:rect b="b" l="l" r="r" t="t"/>
              <a:pathLst>
                <a:path extrusionOk="0"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Edema of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any origin</a:t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378370" y="3673439"/>
              <a:ext cx="2539658" cy="1269829"/>
            </a:xfrm>
            <a:custGeom>
              <a:rect b="b" l="l" r="r" t="t"/>
              <a:pathLst>
                <a:path extrusionOk="0"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Congestive 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heart failure</a:t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6451357" y="3673439"/>
              <a:ext cx="2539658" cy="1269829"/>
            </a:xfrm>
            <a:custGeom>
              <a:rect b="b" l="l" r="r" t="t"/>
              <a:pathLst>
                <a:path extrusionOk="0"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Hypertension</a:t>
              </a:r>
              <a:endParaRPr/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3352796" y="5010320"/>
              <a:ext cx="2539658" cy="1269829"/>
            </a:xfrm>
            <a:custGeom>
              <a:rect b="b" l="l" r="r" t="t"/>
              <a:pathLst>
                <a:path extrusionOk="0" h="1269829" w="2539658">
                  <a:moveTo>
                    <a:pt x="0" y="0"/>
                  </a:moveTo>
                  <a:lnTo>
                    <a:pt x="2539658" y="0"/>
                  </a:lnTo>
                  <a:lnTo>
                    <a:pt x="2539658" y="1269829"/>
                  </a:lnTo>
                  <a:lnTo>
                    <a:pt x="0" y="126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Elimination of toxins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1143000" y="40386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066800" y="4953000"/>
            <a:ext cx="2895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of action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2971800" y="3810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1295400" y="2819400"/>
            <a:ext cx="3733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Mechanism of action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371600" y="2057400"/>
            <a:ext cx="1600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295400" y="1295400"/>
            <a:ext cx="3657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classification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04800"/>
            <a:ext cx="8839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04800"/>
            <a:ext cx="8610600" cy="556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n0038" id="168" name="Google Shape;16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81000"/>
            <a:ext cx="91440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0" y="152400"/>
            <a:ext cx="88392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 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371600" y="4343400"/>
            <a:ext cx="2895600" cy="1077218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Osmotic diuretics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371600" y="2438400"/>
            <a:ext cx="28956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descr="1101" id="179" name="Google Shape;1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28600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1143000" y="3962400"/>
            <a:ext cx="39624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Acetazolamide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potent specific inhibitor of carbonic anhydrase, enzyme inhibition is non competitive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Diuretics I</a:t>
            </a:r>
            <a:endParaRPr sz="32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1143000" y="1981200"/>
            <a:ext cx="4038600" cy="156966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Carbonic anhydrase accelerates the attainment of equilibrium in the reaction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lang="en-US" sz="1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lang="en-US" sz="1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O↔H</a:t>
            </a:r>
            <a:r>
              <a:rPr b="1" lang="en-US" sz="1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lang="en-US" sz="18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219200" y="12192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1905000"/>
            <a:ext cx="37338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123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1143000"/>
            <a:ext cx="1143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1219200" y="3352800"/>
            <a:ext cx="4572000" cy="9233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repeated dosage the diuretic action is lost →loss of HCO3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development of acidosis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1219200" y="2514600"/>
            <a:ext cx="4648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Promotes K+ excretion by ↑the load of Na+ delivered to the distal tubules</a:t>
            </a:r>
            <a:endParaRPr sz="18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219200" y="1371600"/>
            <a:ext cx="4648200" cy="9233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It ↓ reabsorption of bicarbonate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proximal tubule &amp; prevent the acidification of urine in the distal tubule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1219200" y="4648200"/>
            <a:ext cx="56388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Self- limiting action of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acetazolamide restrict its use to mild oedema 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1219200" y="228600"/>
            <a:ext cx="601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Carbonic anhydrase inhibitors</a:t>
            </a:r>
            <a:endParaRPr sz="2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524000"/>
            <a:ext cx="281939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6324600" y="3276600"/>
            <a:ext cx="16764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Gliflozins</a:t>
            </a:r>
            <a:endParaRPr b="1" sz="18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