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8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5" r:id="rId10"/>
    <p:sldId id="266" r:id="rId11"/>
    <p:sldId id="275" r:id="rId12"/>
    <p:sldId id="276" r:id="rId13"/>
    <p:sldId id="279" r:id="rId14"/>
    <p:sldId id="278" r:id="rId15"/>
    <p:sldId id="277" r:id="rId16"/>
    <p:sldId id="267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FD9DB-93B5-4589-9301-F25317C96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638B5-B40A-48F3-BC0B-70854C1C531E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3C0B73-AE73-4508-9BE1-DEF550C4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E5FE3-BFB4-4B7F-BB75-9B0F918D8DD0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CCE9-C964-4E7B-AD3A-88EDF27C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098C-12C9-4BD1-AA58-F043E6D60E21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C5CB-8B1C-4940-BF21-AC5419E0E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E514C-C30F-4100-ABD3-6F0A2871DEEA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B969-1F03-45DE-937B-33CEF4A1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8C46B-ABE7-4ABC-849E-2F475DA59050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CD3-8393-40AA-A860-36509C0B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DDAE-8408-43CA-B8E8-546DC12E0306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4918-4F94-4342-AC38-972A66DE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55205-875F-496F-945D-FB26DEF6663C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B652-B895-4F80-B7D8-A34A8866F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67C3-BF2B-496C-AC8A-DE6BD093A580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90FD-9BF2-4137-9931-9A4878F6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B048B-EF15-4DB1-9286-1FA5D608EA5C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4DB3-6B25-4C83-89E9-D101A5B3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7166-3921-481F-94F4-3B7B6112519E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FDE7-0295-46E0-B063-28EFA5D4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AFD9F-41D8-4817-ABCE-2B35AC096057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9E8E-3B40-423C-B1BF-E710DC2E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E8C4B5-BD39-49EB-B7BF-9FC3B60B9A69}" type="datetime1">
              <a:rPr lang="en-US"/>
              <a:pPr/>
              <a:t>4/2/2019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8B7A887-FA24-46F9-835C-540018C7E1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Renal%20block\loop%20diuretics-1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Renal%20block\thiazide%20diuretics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4h9e0ls7TAhXG1hQKHVgoCAoQjRwIBw&amp;url=https://www.studyblue.com/notes/note/n/renal--urology-pharmacology-deck/deck/16453662&amp;psig=AFQjCNHVXJN8mMFGyyhx3FGNc5So_uZQKw&amp;ust=14937102332171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png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5943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r>
              <a:rPr lang="en-US" sz="3200" dirty="0" smtClean="0">
                <a:latin typeface="Algerian" pitchFamily="82" charset="0"/>
              </a:rPr>
              <a:t> &amp; loop diuretics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2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152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038" y="1905000"/>
            <a:ext cx="48053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2200275"/>
            <a:ext cx="8305800" cy="4352925"/>
            <a:chOff x="304800" y="2200275"/>
            <a:chExt cx="8305800" cy="4352925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322513" y="2200275"/>
              <a:ext cx="4208462" cy="1420813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/>
                <a:t>Also Called:</a:t>
              </a:r>
            </a:p>
            <a:p>
              <a:pPr lvl="1">
                <a:buFontTx/>
                <a:buChar char="•"/>
              </a:pPr>
              <a:r>
                <a:rPr lang="en-US" sz="2800"/>
                <a:t>Loop Diuretics</a:t>
              </a:r>
            </a:p>
            <a:p>
              <a:pPr lvl="1">
                <a:buFontTx/>
                <a:buChar char="•"/>
              </a:pPr>
              <a:r>
                <a:rPr lang="en-US" sz="2800"/>
                <a:t>High Ceiling Diuretics</a:t>
              </a: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803900" y="3581400"/>
              <a:ext cx="2806700" cy="1600200"/>
            </a:xfrm>
            <a:prstGeom prst="ellipse">
              <a:avLst/>
            </a:prstGeom>
            <a:solidFill>
              <a:srgbClr val="C0FEF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/>
                <a:t>Ethacrynic</a:t>
              </a:r>
              <a:endParaRPr lang="en-US" sz="3200" dirty="0"/>
            </a:p>
            <a:p>
              <a:pPr algn="ctr"/>
              <a:r>
                <a:rPr lang="en-US" sz="3200" dirty="0" smtClean="0"/>
                <a:t>Acid</a:t>
              </a:r>
            </a:p>
            <a:p>
              <a:pPr algn="ctr"/>
              <a:r>
                <a:rPr lang="en-US" sz="2000" dirty="0" smtClean="0"/>
                <a:t>Potency 0.7, t½ 1h</a:t>
              </a:r>
              <a:endParaRPr lang="en-US" sz="2000" dirty="0"/>
            </a:p>
            <a:p>
              <a:pPr algn="ctr"/>
              <a:endParaRPr lang="en-US" sz="1600" dirty="0"/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4572000" y="5105400"/>
              <a:ext cx="2819400" cy="14478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</a:rPr>
                <a:t>Torsemide</a:t>
              </a:r>
              <a:endParaRPr lang="en-US" sz="32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Potency 3, t½  3.5h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1752600" y="4876800"/>
              <a:ext cx="2667000" cy="1422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rgbClr val="500093"/>
                  </a:solidFill>
                </a:rPr>
                <a:t>Bumetanide</a:t>
              </a:r>
              <a:endParaRPr lang="en-US" sz="3200" dirty="0" smtClean="0">
                <a:solidFill>
                  <a:srgbClr val="500093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500093"/>
                  </a:solidFill>
                </a:rPr>
                <a:t>Potency40 ,t½ 0.8 h</a:t>
              </a:r>
              <a:endParaRPr lang="en-US" sz="2000" dirty="0">
                <a:solidFill>
                  <a:srgbClr val="500093"/>
                </a:solidFill>
              </a:endParaRPr>
            </a:p>
            <a:p>
              <a:pPr algn="ctr"/>
              <a:endParaRPr lang="en-US" sz="1600" dirty="0">
                <a:solidFill>
                  <a:srgbClr val="500093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4800" y="3657600"/>
              <a:ext cx="2895600" cy="129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rgbClr val="FFFF00"/>
                  </a:solidFill>
                </a:rPr>
                <a:t>Furosemide</a:t>
              </a:r>
              <a:endParaRPr lang="en-US" sz="3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Potency 1, t½  1.5h</a:t>
              </a:r>
              <a:endParaRPr lang="en-US" sz="2000" dirty="0">
                <a:solidFill>
                  <a:srgbClr val="FFFF00"/>
                </a:solidFill>
              </a:endParaRPr>
            </a:p>
            <a:p>
              <a:pPr algn="ctr"/>
              <a:endParaRPr lang="en-US" sz="1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19200" y="1219200"/>
            <a:ext cx="6553200" cy="685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Na-K-2Cl SYMPORT INHIBITORS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3000" y="3581400"/>
            <a:ext cx="2819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 Na-K-2Cl transporter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143000"/>
            <a:ext cx="5181600" cy="14219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dirty="0" smtClean="0"/>
              <a:t>Act on the </a:t>
            </a:r>
            <a:r>
              <a:rPr lang="en-US" sz="2400" b="1" dirty="0" smtClean="0">
                <a:solidFill>
                  <a:srgbClr val="FF0066"/>
                </a:solidFill>
              </a:rPr>
              <a:t>thick segment of the ascending loop of </a:t>
            </a:r>
            <a:r>
              <a:rPr lang="en-US" sz="2400" b="1" dirty="0" err="1" smtClean="0">
                <a:solidFill>
                  <a:srgbClr val="FF0066"/>
                </a:solidFill>
              </a:rPr>
              <a:t>Henle</a:t>
            </a:r>
            <a:r>
              <a:rPr lang="en-US" sz="2400" b="1" dirty="0" smtClean="0">
                <a:solidFill>
                  <a:srgbClr val="FF0066"/>
                </a:solidFill>
              </a:rPr>
              <a:t>[25% of </a:t>
            </a:r>
            <a:r>
              <a:rPr lang="en-US" sz="2400" b="1" dirty="0" err="1" smtClean="0">
                <a:solidFill>
                  <a:srgbClr val="FF0066"/>
                </a:solidFill>
              </a:rPr>
              <a:t>glomerular</a:t>
            </a:r>
            <a:r>
              <a:rPr lang="en-US" sz="2400" dirty="0" smtClean="0"/>
              <a:t> filtrate of Na+  is reabsorbed]</a:t>
            </a:r>
            <a:endParaRPr lang="en-US" sz="24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334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048000"/>
            <a:ext cx="4743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loop diuretics-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1752600"/>
            <a:ext cx="33528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dirty="0" smtClean="0"/>
              <a:t>The most potent diuretics, termed </a:t>
            </a:r>
            <a:r>
              <a:rPr lang="en-US" sz="2400" b="1" dirty="0" smtClean="0">
                <a:solidFill>
                  <a:srgbClr val="800000"/>
                </a:solidFill>
              </a:rPr>
              <a:t>“high ceiling diuretic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800600"/>
            <a:ext cx="34290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003300"/>
                </a:solidFill>
              </a:rPr>
              <a:t>↓Renal vascular resistance &amp;↑renal blood flow</a:t>
            </a:r>
            <a:r>
              <a:rPr lang="en-US" sz="2400" b="1" dirty="0" smtClean="0">
                <a:solidFill>
                  <a:srgbClr val="003300"/>
                </a:solidFill>
                <a:latin typeface="Calibri"/>
              </a:rPr>
              <a:t>→ PGs</a:t>
            </a:r>
            <a:endParaRPr lang="en-US" sz="2400" b="1" dirty="0" smtClean="0">
              <a:solidFill>
                <a:srgbClr val="0033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199" y="4800600"/>
            <a:ext cx="26670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124200"/>
            <a:ext cx="34290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expression of COX, PGE</a:t>
            </a:r>
            <a:r>
              <a:rPr lang="en-US" sz="2800" dirty="0" smtClean="0">
                <a:latin typeface="Calibri"/>
              </a:rPr>
              <a:t>↓ salt transport in 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3657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524000"/>
            <a:ext cx="2819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Ca &amp; Mg excretion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971800"/>
            <a:ext cx="3886200" cy="31085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Furosemide</a:t>
            </a:r>
            <a:r>
              <a:rPr lang="en-US" sz="2800" dirty="0" smtClean="0"/>
              <a:t> and </a:t>
            </a:r>
            <a:r>
              <a:rPr lang="en-US" sz="2800" dirty="0" err="1" smtClean="0"/>
              <a:t>ethacrynic</a:t>
            </a:r>
            <a:r>
              <a:rPr lang="en-US" sz="2800" dirty="0" smtClean="0"/>
              <a:t> acid reduce pulmonary congestion</a:t>
            </a:r>
          </a:p>
          <a:p>
            <a:r>
              <a:rPr lang="en-US" sz="2800" dirty="0" smtClean="0"/>
              <a:t>and left ventricular filling pressures in heart failure </a:t>
            </a:r>
            <a:r>
              <a:rPr lang="en-US" sz="2800" dirty="0" smtClean="0">
                <a:latin typeface="Calibri"/>
              </a:rPr>
              <a:t>→</a:t>
            </a:r>
            <a:r>
              <a:rPr lang="en-US" sz="2800" dirty="0" smtClean="0">
                <a:latin typeface="Times New Roman"/>
                <a:cs typeface="Times New Roman"/>
              </a:rPr>
              <a:t>↑ venous capacitance</a:t>
            </a:r>
            <a:endParaRPr lang="en-US" sz="2800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14800"/>
            <a:ext cx="3609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3810000"/>
            <a:ext cx="4876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Have short duration of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3048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048000"/>
            <a:ext cx="7543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2400" dirty="0" smtClean="0"/>
              <a:t>Have fast onset of action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suitable for emergency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572000"/>
            <a:ext cx="548640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Bumetanide</a:t>
            </a:r>
            <a:r>
              <a:rPr lang="en-US" sz="2400" dirty="0" smtClean="0"/>
              <a:t> is the most potent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362200"/>
            <a:ext cx="4343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2400" dirty="0" smtClean="0"/>
              <a:t>Given orally or IV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6172200"/>
            <a:ext cx="6172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      Interfere with uric acid secretion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0"/>
            <a:ext cx="7696200" cy="7571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Excreted by active tubular secretion of weak acids into urine(avidly bound to plasma proteins).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3886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43000" y="1143000"/>
            <a:ext cx="7162800" cy="5559908"/>
            <a:chOff x="1086984" y="1143000"/>
            <a:chExt cx="7322444" cy="5788033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255649" y="2438400"/>
              <a:ext cx="1743485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 err="1">
                  <a:solidFill>
                    <a:srgbClr val="500093"/>
                  </a:solidFill>
                </a:rPr>
                <a:t>Oliguric</a:t>
              </a:r>
              <a:r>
                <a:rPr lang="en-US" sz="1800" dirty="0">
                  <a:solidFill>
                    <a:srgbClr val="500093"/>
                  </a:solidFill>
                </a:rPr>
                <a:t> ARF</a:t>
              </a:r>
            </a:p>
          </p:txBody>
        </p:sp>
        <p:pic>
          <p:nvPicPr>
            <p:cNvPr id="28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7868" y="1393825"/>
              <a:ext cx="1174745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207522" y="1143000"/>
              <a:ext cx="2907277" cy="9938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Na Excretion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to 25% of Filtered Load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207523" y="3581400"/>
              <a:ext cx="2983477" cy="3783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Ca Excretion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220531" y="3352800"/>
              <a:ext cx="1777098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1800" dirty="0" err="1">
                  <a:solidFill>
                    <a:srgbClr val="500093"/>
                  </a:solidFill>
                </a:rPr>
                <a:t>Hypercalcemia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1166555" y="4572000"/>
              <a:ext cx="2262445" cy="6860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Venous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Capacitance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6228274" y="4236734"/>
              <a:ext cx="1777098" cy="944563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Pulmonary Edema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1154216" y="2667000"/>
              <a:ext cx="3204498" cy="3938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Urine Volume</a:t>
              </a: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6223846" y="1143000"/>
              <a:ext cx="1777098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dirty="0">
                  <a:solidFill>
                    <a:srgbClr val="500093"/>
                  </a:solidFill>
                </a:rPr>
                <a:t>Severe Edema</a:t>
              </a: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1164882" y="5505958"/>
              <a:ext cx="3027816" cy="3783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K+  Excretion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6228274" y="5347306"/>
              <a:ext cx="1777098" cy="901529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 smtClean="0">
                  <a:solidFill>
                    <a:srgbClr val="500093"/>
                  </a:solidFill>
                </a:rPr>
                <a:t>Acute Treatment </a:t>
              </a:r>
              <a:r>
                <a:rPr lang="en-US" sz="1800" dirty="0">
                  <a:solidFill>
                    <a:srgbClr val="500093"/>
                  </a:solidFill>
                </a:rPr>
                <a:t>for</a:t>
              </a:r>
            </a:p>
            <a:p>
              <a:pPr algn="ctr" defTabSz="514350"/>
              <a:r>
                <a:rPr lang="en-US" sz="1800" dirty="0" err="1" smtClean="0">
                  <a:solidFill>
                    <a:srgbClr val="500093"/>
                  </a:solidFill>
                </a:rPr>
                <a:t>Hyperkalemia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pic>
          <p:nvPicPr>
            <p:cNvPr id="38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8663" y="3581400"/>
              <a:ext cx="1150937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pic>
          <p:nvPicPr>
            <p:cNvPr id="3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0088" y="4746625"/>
              <a:ext cx="1152525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pic>
          <p:nvPicPr>
            <p:cNvPr id="4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0875" y="2743200"/>
              <a:ext cx="1150938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4511" y="5585285"/>
              <a:ext cx="1150937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086984" y="6537202"/>
              <a:ext cx="2648543" cy="3938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Anion overdose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6228274" y="6442334"/>
              <a:ext cx="2181154" cy="361790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1800" dirty="0" smtClean="0">
                  <a:solidFill>
                    <a:srgbClr val="500093"/>
                  </a:solidFill>
                </a:rPr>
                <a:t>Toxicity of Br, F &amp; I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</p:grpSp>
      <p:pic>
        <p:nvPicPr>
          <p:cNvPr id="4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057400"/>
            <a:ext cx="1981200" cy="3200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00800"/>
            <a:ext cx="1125844" cy="210441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228600"/>
            <a:ext cx="3276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0600" y="1295400"/>
            <a:ext cx="7340600" cy="5105399"/>
            <a:chOff x="838200" y="1814980"/>
            <a:chExt cx="7340600" cy="4179420"/>
          </a:xfrm>
        </p:grpSpPr>
        <p:graphicFrame>
          <p:nvGraphicFramePr>
            <p:cNvPr id="15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10000" y="2260600"/>
            <a:ext cx="1981200" cy="288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0" name="Clip" r:id="rId4" imgW="1852560" imgH="2839680" progId="">
                    <p:embed/>
                  </p:oleObj>
                </mc:Choice>
                <mc:Fallback>
                  <p:oleObj name="Clip" r:id="rId4" imgW="1852560" imgH="283968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2260600"/>
                          <a:ext cx="1981200" cy="2889250"/>
                        </a:xfrm>
                        <a:prstGeom prst="rect">
                          <a:avLst/>
                        </a:prstGeom>
                        <a:solidFill>
                          <a:srgbClr val="EF9100"/>
                        </a:solidFill>
                        <a:ln w="50800">
                          <a:solidFill>
                            <a:srgbClr val="DADADA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4"/>
            <p:cNvSpPr>
              <a:spLocks noChangeArrowheads="1"/>
            </p:cNvSpPr>
            <p:nvPr/>
          </p:nvSpPr>
          <p:spPr bwMode="auto">
            <a:xfrm rot="1166948">
              <a:off x="1219200" y="5029200"/>
              <a:ext cx="2641600" cy="9652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Hypomagnesemia</a:t>
              </a:r>
              <a:endParaRPr lang="en-US" sz="2000" b="1" dirty="0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5867400" y="181498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Metabolic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Alkalosis</a:t>
              </a: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1371600" y="3200400"/>
              <a:ext cx="2235200" cy="787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Hypokalemia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838200" y="1905000"/>
              <a:ext cx="2870200" cy="1041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Profound ECFV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Depletion</a:t>
              </a: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943600" y="37084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Hyperuricemia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943600" y="2794000"/>
              <a:ext cx="2235200" cy="787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Ototoxicity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5400" y="4060638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Hypocalcemia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Oval 8"/>
          <p:cNvSpPr>
            <a:spLocks noChangeArrowheads="1"/>
          </p:cNvSpPr>
          <p:nvPr/>
        </p:nvSpPr>
        <p:spPr bwMode="auto">
          <a:xfrm rot="19344696">
            <a:off x="5720652" y="4994511"/>
            <a:ext cx="2235200" cy="1029046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/>
              <a:t>Hyperglycemia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228600"/>
            <a:ext cx="1447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3352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28600"/>
            <a:ext cx="5410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Drug- drug interactions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95600" y="990600"/>
            <a:ext cx="5911303" cy="4419600"/>
            <a:chOff x="2782781" y="1845503"/>
            <a:chExt cx="5567618" cy="4214744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5581799" y="4815647"/>
              <a:ext cx="2768600" cy="12446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Ototoxicity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of Loop Diuretic</a:t>
              </a: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82781" y="2048013"/>
              <a:ext cx="1439498" cy="643766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</a:rPr>
                <a:t>NSAIDS</a:t>
              </a:r>
            </a:p>
            <a:p>
              <a:pPr algn="ctr"/>
              <a:r>
                <a:rPr lang="en-US" sz="1800" b="1" dirty="0" err="1" smtClean="0">
                  <a:solidFill>
                    <a:srgbClr val="FFFF00"/>
                  </a:solidFill>
                </a:rPr>
                <a:t>Probenecid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5653569" y="3263072"/>
              <a:ext cx="2692400" cy="13208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Arrhythmias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5725339" y="1845503"/>
              <a:ext cx="1930400" cy="1168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/>
                </a:rPr>
                <a:t>↓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Diuretic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Response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141630" y="3668091"/>
              <a:ext cx="1080426" cy="366767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 dirty="0" smtClean="0"/>
                <a:t>Digitalis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648793" y="2183019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4720563" y="3668091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4792333" y="5355672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28193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019800" y="5638800"/>
            <a:ext cx="2939504" cy="1023947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Loop Diuretic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828800" y="4648200"/>
            <a:ext cx="2903539" cy="520655"/>
          </a:xfrm>
          <a:prstGeom prst="rect">
            <a:avLst/>
          </a:prstGeom>
          <a:solidFill>
            <a:srgbClr val="FAFD00"/>
          </a:solidFill>
          <a:ln w="508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Aminoglycosides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19200" y="5715000"/>
            <a:ext cx="3589339" cy="951543"/>
          </a:xfrm>
          <a:prstGeom prst="rect">
            <a:avLst/>
          </a:prstGeom>
          <a:solidFill>
            <a:srgbClr val="FAFD00"/>
          </a:solidFill>
          <a:ln w="508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↑ </a:t>
            </a:r>
            <a:r>
              <a:rPr lang="en-US" sz="2800" dirty="0" err="1" smtClean="0">
                <a:solidFill>
                  <a:srgbClr val="FF0000"/>
                </a:solidFill>
              </a:rPr>
              <a:t>Nephrotoxicity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dirty="0" err="1" smtClean="0">
                <a:solidFill>
                  <a:srgbClr val="FF0000"/>
                </a:solidFill>
              </a:rPr>
              <a:t>Aminoglycosides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029200" y="5943600"/>
            <a:ext cx="674198" cy="426153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FAFD00"/>
          </a:solidFill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3505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1235057"/>
            <a:ext cx="7273887" cy="4683143"/>
            <a:chOff x="304800" y="1676400"/>
            <a:chExt cx="8944187" cy="4241800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5083387" y="3810000"/>
              <a:ext cx="4165600" cy="21082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b="1" dirty="0" err="1" smtClean="0">
                  <a:solidFill>
                    <a:srgbClr val="500093"/>
                  </a:solidFill>
                </a:rPr>
                <a:t>Anurea</a:t>
              </a:r>
              <a:r>
                <a:rPr lang="en-US" sz="2400" b="1" dirty="0" smtClean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500093"/>
                  </a:solidFill>
                </a:rPr>
                <a:t>unresponsive</a:t>
              </a:r>
            </a:p>
            <a:p>
              <a:pPr algn="ctr"/>
              <a:r>
                <a:rPr lang="en-US" sz="2400" b="1" dirty="0" smtClean="0">
                  <a:solidFill>
                    <a:srgbClr val="500093"/>
                  </a:solidFill>
                </a:rPr>
                <a:t> to a trial dose of </a:t>
              </a:r>
            </a:p>
            <a:p>
              <a:pPr algn="ctr"/>
              <a:r>
                <a:rPr lang="en-US" sz="2400" b="1" dirty="0" smtClean="0">
                  <a:solidFill>
                    <a:srgbClr val="500093"/>
                  </a:solidFill>
                </a:rPr>
                <a:t>loop diuretic</a:t>
              </a:r>
              <a:endParaRPr lang="en-US" sz="2400" b="1" dirty="0">
                <a:solidFill>
                  <a:srgbClr val="500093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04800" y="4572000"/>
              <a:ext cx="4284464" cy="1074653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Hypersensitivity 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To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sulphonamides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019800" y="1676400"/>
              <a:ext cx="3041409" cy="1567096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Severe Na+ 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&amp; volume 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depletion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173" y="1869094"/>
              <a:ext cx="2438399" cy="221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191000" y="2286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contraindications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4953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</a:t>
            </a:r>
            <a:r>
              <a:rPr lang="en-US" sz="3200" dirty="0" smtClean="0">
                <a:latin typeface="Algerian" pitchFamily="82" charset="0"/>
              </a:rPr>
              <a:t>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47800" y="1219200"/>
            <a:ext cx="6019800" cy="6604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84150"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Na-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Cl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SYMPORT INHIBITORS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2057400"/>
            <a:ext cx="8455361" cy="4150444"/>
            <a:chOff x="152400" y="2438400"/>
            <a:chExt cx="8694664" cy="4565488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667000" y="2438400"/>
              <a:ext cx="4694207" cy="1162997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chemeClr val="tx1"/>
                  </a:solidFill>
                </a:rPr>
                <a:t>Thiazide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</a:rPr>
                <a:t>Diuretics</a:t>
              </a:r>
            </a:p>
            <a:p>
              <a:pPr lvl="1">
                <a:buFontTx/>
                <a:buChar char="•"/>
              </a:pPr>
              <a:r>
                <a:rPr lang="en-US" sz="2800" dirty="0" err="1">
                  <a:solidFill>
                    <a:schemeClr val="tx1"/>
                  </a:solidFill>
                </a:rPr>
                <a:t>Thiazide</a:t>
              </a:r>
              <a:r>
                <a:rPr lang="en-US" sz="2800" dirty="0">
                  <a:solidFill>
                    <a:schemeClr val="tx1"/>
                  </a:solidFill>
                </a:rPr>
                <a:t>-Like Diuretics</a:t>
              </a:r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3365021" y="5204460"/>
              <a:ext cx="2844800" cy="12192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Chlorthalidone</a:t>
              </a:r>
              <a:endPara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Potency 10, t½ 26h</a:t>
              </a: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5794077" y="4030980"/>
              <a:ext cx="2664125" cy="122682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err="1" smtClean="0">
                  <a:solidFill>
                    <a:schemeClr val="accent4"/>
                  </a:solidFill>
                </a:rPr>
                <a:t>Metolazone</a:t>
              </a:r>
              <a:endParaRPr lang="en-US" sz="2800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4"/>
                  </a:solidFill>
                </a:rPr>
                <a:t>Potency 5, t½ 5h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 rot="1567373">
              <a:off x="152400" y="5623560"/>
              <a:ext cx="2921000" cy="13716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err="1" smtClean="0">
                  <a:solidFill>
                    <a:srgbClr val="500093"/>
                  </a:solidFill>
                </a:rPr>
                <a:t>Chlorothiazide</a:t>
              </a:r>
              <a:endParaRPr lang="en-US" sz="2800" dirty="0" smtClean="0">
                <a:solidFill>
                  <a:srgbClr val="500093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500093"/>
                  </a:solidFill>
                </a:rPr>
                <a:t>Potency 0.1, t½ 2h</a:t>
              </a:r>
              <a:endParaRPr lang="en-US" sz="2000" dirty="0">
                <a:solidFill>
                  <a:srgbClr val="500093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152400" y="3835400"/>
              <a:ext cx="3962400" cy="130386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</a:rPr>
                <a:t>Hydrochlorothiazide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Potency 1 , t½  3h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 rot="20045203">
              <a:off x="6097394" y="5609428"/>
              <a:ext cx="2749670" cy="13944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chemeClr val="accent4"/>
                  </a:solidFill>
                </a:rPr>
                <a:t>I</a:t>
              </a:r>
              <a:r>
                <a:rPr lang="en-US" sz="2800" dirty="0" err="1" smtClean="0">
                  <a:solidFill>
                    <a:schemeClr val="accent4"/>
                  </a:solidFill>
                </a:rPr>
                <a:t>ndapamide</a:t>
              </a:r>
              <a:endParaRPr lang="en-US" sz="2800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4"/>
                  </a:solidFill>
                </a:rPr>
                <a:t>Potency 20, t½ 16h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9530963">
              <a:off x="6690016" y="3365538"/>
              <a:ext cx="298802" cy="8199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2388017">
              <a:off x="2572197" y="2547510"/>
              <a:ext cx="309504" cy="14341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5029200" y="3048000"/>
            <a:ext cx="304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286000" y="4495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467600" y="4572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3124200"/>
            <a:ext cx="4038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err="1" smtClean="0"/>
              <a:t>Thiazides</a:t>
            </a:r>
            <a:r>
              <a:rPr lang="en-US" sz="2800" dirty="0" smtClean="0"/>
              <a:t> inhibit Na/</a:t>
            </a:r>
            <a:r>
              <a:rPr lang="en-US" sz="2800" dirty="0" err="1" smtClean="0"/>
              <a:t>Cl</a:t>
            </a:r>
            <a:r>
              <a:rPr lang="en-US" sz="2800" dirty="0" smtClean="0"/>
              <a:t> </a:t>
            </a:r>
            <a:r>
              <a:rPr lang="en-US" sz="2800" dirty="0" err="1" smtClean="0"/>
              <a:t>cotransporter</a:t>
            </a:r>
            <a:endParaRPr lang="en-US" sz="28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219200"/>
            <a:ext cx="38862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 on </a:t>
            </a:r>
            <a:r>
              <a:rPr lang="en-US" sz="2800" dirty="0" smtClean="0">
                <a:solidFill>
                  <a:srgbClr val="003300"/>
                </a:solidFill>
              </a:rPr>
              <a:t>early distal tubule</a:t>
            </a:r>
            <a:r>
              <a:rPr lang="en-US" sz="2800" dirty="0" smtClean="0"/>
              <a:t>[5-10%of filtered  load of sodium is reabsorbed]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114800"/>
            <a:ext cx="4038600" cy="164352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Weak inhibitors of </a:t>
            </a:r>
            <a:r>
              <a:rPr lang="en-US" sz="2800" b="1" dirty="0" smtClean="0">
                <a:solidFill>
                  <a:srgbClr val="000099"/>
                </a:solidFill>
              </a:rPr>
              <a:t>carbonic </a:t>
            </a:r>
            <a:r>
              <a:rPr lang="en-US" sz="2800" b="1" dirty="0" err="1" smtClean="0">
                <a:solidFill>
                  <a:srgbClr val="000099"/>
                </a:solidFill>
              </a:rPr>
              <a:t>anhydrase</a:t>
            </a:r>
            <a:r>
              <a:rPr lang="en-US" sz="2800" dirty="0" smtClean="0"/>
              <a:t> , but this does not contribute to their action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19200"/>
            <a:ext cx="3657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hiazide diuretic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743200"/>
            <a:ext cx="7086600" cy="5170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b="1" dirty="0" smtClean="0">
                <a:cs typeface="Arial" pitchFamily="34" charset="0"/>
              </a:rPr>
              <a:t>Given orally,</a:t>
            </a:r>
            <a:r>
              <a:rPr lang="en-US" sz="2400" dirty="0" smtClean="0"/>
              <a:t> efficiently absorbed from the GIT 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133600"/>
            <a:ext cx="6477000" cy="48090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dirty="0" err="1" smtClean="0"/>
              <a:t>Thiazides</a:t>
            </a:r>
            <a:r>
              <a:rPr lang="en-US" sz="2400" dirty="0" smtClean="0"/>
              <a:t> are </a:t>
            </a:r>
            <a:r>
              <a:rPr lang="en-US" sz="2400" b="1" dirty="0" smtClean="0">
                <a:solidFill>
                  <a:srgbClr val="FF0066"/>
                </a:solidFill>
              </a:rPr>
              <a:t>lipid soluble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505200"/>
            <a:ext cx="4495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      Long duration of action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143000"/>
            <a:ext cx="4572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181600"/>
            <a:ext cx="7315200" cy="9417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dirty="0" smtClean="0">
                <a:cs typeface="Arial" pitchFamily="34" charset="0"/>
              </a:rPr>
              <a:t>May interfere with uric acid secretion and cause </a:t>
            </a:r>
            <a:r>
              <a:rPr lang="en-US" sz="2400" i="1" dirty="0" err="1" smtClean="0">
                <a:solidFill>
                  <a:srgbClr val="FF0000"/>
                </a:solidFill>
                <a:cs typeface="Arial" pitchFamily="34" charset="0"/>
              </a:rPr>
              <a:t>hyperuricemia</a:t>
            </a: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114800"/>
            <a:ext cx="7086600" cy="9417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dirty="0" smtClean="0"/>
              <a:t>Eliminated by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filtration &amp; tubular secretion , some is reabsorbed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</a:t>
            </a:r>
            <a:r>
              <a:rPr lang="en-US" sz="3200" dirty="0" smtClean="0">
                <a:latin typeface="Algerian" pitchFamily="82" charset="0"/>
              </a:rPr>
              <a:t>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181600"/>
            <a:ext cx="32766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3-↓uric acid &amp;↓Ca++ excretion &amp; ↑Mg++ excretion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133600"/>
            <a:ext cx="335280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1-Considerable K+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066800"/>
            <a:ext cx="6248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5234" name="Picture 2" descr="نتيجة بحث الصور عن ‪mechanism of thiazide in nephrogenic diabetes insipidu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0"/>
            <a:ext cx="4403725" cy="4953000"/>
          </a:xfrm>
          <a:prstGeom prst="rect">
            <a:avLst/>
          </a:prstGeom>
          <a:noFill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3200400"/>
            <a:ext cx="32766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</a:t>
            </a:r>
            <a:r>
              <a:rPr lang="en-US" sz="2400" dirty="0" smtClean="0">
                <a:solidFill>
                  <a:srgbClr val="003300"/>
                </a:solidFill>
              </a:rPr>
              <a:t>May give rise to </a:t>
            </a:r>
            <a:r>
              <a:rPr lang="en-US" sz="2400" dirty="0" err="1" smtClean="0">
                <a:solidFill>
                  <a:srgbClr val="003300"/>
                </a:solidFill>
              </a:rPr>
              <a:t>hypokalemic</a:t>
            </a:r>
            <a:r>
              <a:rPr lang="en-US" sz="2400" dirty="0" smtClean="0">
                <a:solidFill>
                  <a:srgbClr val="003300"/>
                </a:solidFill>
              </a:rPr>
              <a:t> alkalosis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4419600"/>
            <a:ext cx="4648200" cy="7571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dirty="0" smtClean="0"/>
              <a:t>5-↓of urine volume in case of diabetes </a:t>
            </a:r>
            <a:r>
              <a:rPr lang="en-US" sz="2400" dirty="0" err="1" smtClean="0"/>
              <a:t>insipidus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438400"/>
            <a:ext cx="45720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rgbClr val="003300"/>
                </a:solidFill>
              </a:rPr>
              <a:t>4- </a:t>
            </a:r>
            <a:r>
              <a:rPr lang="en-US" sz="2400" dirty="0" smtClean="0"/>
              <a:t>Causes vasodilatation , </a:t>
            </a:r>
            <a:r>
              <a:rPr lang="en-US" sz="2400" dirty="0" err="1" smtClean="0"/>
              <a:t>diazoxide</a:t>
            </a:r>
            <a:r>
              <a:rPr lang="en-US" sz="2400" dirty="0" smtClean="0"/>
              <a:t> , non diuretic </a:t>
            </a:r>
            <a:r>
              <a:rPr lang="en-US" sz="2400" dirty="0" err="1" smtClean="0"/>
              <a:t>thiazide</a:t>
            </a:r>
            <a:r>
              <a:rPr lang="en-US" sz="2400" dirty="0" smtClean="0"/>
              <a:t> is a  potent vasodilator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286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219200"/>
            <a:ext cx="6248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514600"/>
            <a:ext cx="2743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304800"/>
            <a:ext cx="5257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</a:t>
            </a:r>
            <a:r>
              <a:rPr lang="en-US" sz="3200" dirty="0" smtClean="0">
                <a:latin typeface="Algerian" pitchFamily="82" charset="0"/>
              </a:rPr>
              <a:t>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624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Drug- drug interactions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1905000"/>
            <a:ext cx="6427888" cy="4089400"/>
            <a:chOff x="1471512" y="1780998"/>
            <a:chExt cx="6427888" cy="4137202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471512" y="1981199"/>
              <a:ext cx="1957488" cy="703744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500093"/>
                  </a:solidFill>
                </a:rPr>
                <a:t>Uricosurics</a:t>
              </a:r>
              <a:endParaRPr lang="en-US" sz="1800" b="1" dirty="0" smtClean="0">
                <a:solidFill>
                  <a:srgbClr val="500093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rgbClr val="500093"/>
                  </a:solidFill>
                </a:rPr>
                <a:t>Sulphonylurea</a:t>
              </a:r>
              <a:endParaRPr lang="en-US" sz="1800" b="1" dirty="0">
                <a:solidFill>
                  <a:srgbClr val="500093"/>
                </a:solidFill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105400" y="3280387"/>
              <a:ext cx="2692400" cy="13208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Thiazides</a:t>
              </a:r>
              <a:endParaRPr lang="en-US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Increase effect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5130800" y="4673600"/>
              <a:ext cx="2768600" cy="12446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Reduce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thiazide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efficacy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5257800" y="1780998"/>
              <a:ext cx="1930400" cy="1168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rgbClr val="500093"/>
                  </a:solidFill>
                </a:rPr>
                <a:t>Thiazides</a:t>
              </a:r>
              <a:r>
                <a:rPr lang="en-US" sz="2000" b="1" dirty="0" smtClean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Diminish</a:t>
              </a:r>
              <a:endParaRPr lang="en-US" sz="2000" b="1" dirty="0">
                <a:solidFill>
                  <a:srgbClr val="500093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effect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547712" y="3476994"/>
              <a:ext cx="1828800" cy="905615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400" dirty="0" smtClean="0"/>
                <a:t>Digitalis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Diazoxide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547712" y="5018808"/>
              <a:ext cx="1836738" cy="526741"/>
            </a:xfrm>
            <a:prstGeom prst="rect">
              <a:avLst/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NSAIDs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 rot="10800000">
              <a:off x="4064000" y="20828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10800000">
              <a:off x="4064000" y="36830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4140200" y="50546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2" descr="arrow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54317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adrs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9200" y="1828800"/>
            <a:ext cx="6781800" cy="4800600"/>
            <a:chOff x="384907" y="1219200"/>
            <a:chExt cx="8625580" cy="4572000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559175" y="1806575"/>
            <a:ext cx="2387600" cy="309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3" name="Clip" r:id="rId4" imgW="1852560" imgH="2839680" progId="">
                    <p:embed/>
                  </p:oleObj>
                </mc:Choice>
                <mc:Fallback>
                  <p:oleObj name="Clip" r:id="rId4" imgW="1852560" imgH="283968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175" y="1806575"/>
                          <a:ext cx="2387600" cy="3092450"/>
                        </a:xfrm>
                        <a:prstGeom prst="rect">
                          <a:avLst/>
                        </a:prstGeom>
                        <a:solidFill>
                          <a:srgbClr val="EF9100"/>
                        </a:solidFill>
                        <a:ln w="50800">
                          <a:solidFill>
                            <a:srgbClr val="DADADA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384907" y="4089400"/>
              <a:ext cx="2966590" cy="8890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Hypomagnesemia</a:t>
              </a:r>
              <a:endParaRPr lang="en-US" sz="2000" b="1" dirty="0"/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302456" y="12954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Metabolic</a:t>
              </a:r>
            </a:p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Alkalosis</a:t>
              </a: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886394" y="2133600"/>
              <a:ext cx="2235200" cy="9398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Hypokalemia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143000" y="12192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ECFV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Depletion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302456" y="4089400"/>
              <a:ext cx="2708031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dirty="0"/>
                <a:t>Hyperglycemia</a:t>
              </a: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6273800" y="3149600"/>
              <a:ext cx="2636389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Hyperuricemia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84907" y="3124200"/>
              <a:ext cx="2487898" cy="8636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Hyponatremia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202159" y="2286000"/>
              <a:ext cx="2708031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Hypercalcemia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989666" y="50038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Impotence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500077" y="4927600"/>
              <a:ext cx="2235199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↑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LDL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Clinical uses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1905000"/>
            <a:ext cx="7264400" cy="4824412"/>
            <a:chOff x="838200" y="1271588"/>
            <a:chExt cx="7264400" cy="5220342"/>
          </a:xfrm>
        </p:grpSpPr>
        <p:graphicFrame>
          <p:nvGraphicFramePr>
            <p:cNvPr id="14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91000" y="1848763"/>
            <a:ext cx="838200" cy="824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0" name="Clip" r:id="rId4" imgW="1707840" imgH="1593720" progId="">
                    <p:embed/>
                  </p:oleObj>
                </mc:Choice>
                <mc:Fallback>
                  <p:oleObj name="Clip" r:id="rId4" imgW="1707840" imgH="159372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848763"/>
                          <a:ext cx="838200" cy="824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209800" y="1589715"/>
            <a:ext cx="1158875" cy="108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1" name="Clip" r:id="rId6" imgW="1707840" imgH="1595160" progId="">
                    <p:embed/>
                  </p:oleObj>
                </mc:Choice>
                <mc:Fallback>
                  <p:oleObj name="Clip" r:id="rId6" imgW="1707840" imgH="159516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89715"/>
                          <a:ext cx="1158875" cy="1081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203935" y="1271588"/>
              <a:ext cx="2551981" cy="675784"/>
            </a:xfrm>
            <a:prstGeom prst="rect">
              <a:avLst/>
            </a:prstGeom>
            <a:solidFill>
              <a:schemeClr val="folHlink"/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 b="1" dirty="0"/>
                <a:t>Increase Na Excretion</a:t>
              </a:r>
            </a:p>
            <a:p>
              <a:pPr algn="ctr" defTabSz="514350"/>
              <a:r>
                <a:rPr lang="en-US" sz="1800" b="1" dirty="0"/>
                <a:t>to 5% of Filtered Load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657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Hypertension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905000" y="5394267"/>
              <a:ext cx="2451100" cy="6757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1800" b="1" dirty="0">
                  <a:solidFill>
                    <a:srgbClr val="FF0000"/>
                  </a:solidFill>
                </a:rPr>
                <a:t>Decrease Ca Excretion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400800" y="4800600"/>
              <a:ext cx="1701800" cy="94456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Calcium </a:t>
              </a:r>
              <a:r>
                <a:rPr lang="en-US" sz="1800" dirty="0" err="1">
                  <a:solidFill>
                    <a:srgbClr val="500093"/>
                  </a:solidFill>
                </a:rPr>
                <a:t>Nephrolithiasis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6172200" y="2661612"/>
              <a:ext cx="1806575" cy="1219200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 err="1">
                  <a:solidFill>
                    <a:srgbClr val="500093"/>
                  </a:solidFill>
                </a:rPr>
                <a:t>Nephrogenic</a:t>
              </a:r>
              <a:r>
                <a:rPr lang="en-US" sz="1800" dirty="0">
                  <a:solidFill>
                    <a:srgbClr val="500093"/>
                  </a:solidFill>
                </a:rPr>
                <a:t> Diabetes </a:t>
              </a:r>
              <a:r>
                <a:rPr lang="en-US" sz="1800" dirty="0" err="1">
                  <a:solidFill>
                    <a:srgbClr val="500093"/>
                  </a:solidFill>
                </a:rPr>
                <a:t>Insipidus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graphicFrame>
          <p:nvGraphicFramePr>
            <p:cNvPr id="21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24400" y="5300126"/>
            <a:ext cx="1219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2" name="Clip" r:id="rId8" imgW="4395600" imgH="1936440" progId="">
                    <p:embed/>
                  </p:oleObj>
                </mc:Choice>
                <mc:Fallback>
                  <p:oleObj name="Clip" r:id="rId8" imgW="4395600" imgH="1936440" progId="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5300126"/>
                          <a:ext cx="1219200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990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Mild Edema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400800" y="5867400"/>
              <a:ext cx="1701800" cy="624530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 </a:t>
              </a:r>
              <a:r>
                <a:rPr lang="en-US" sz="1800" dirty="0" smtClean="0">
                  <a:solidFill>
                    <a:srgbClr val="500093"/>
                  </a:solidFill>
                </a:rPr>
                <a:t>Osteoporosis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graphicFrame>
          <p:nvGraphicFramePr>
            <p:cNvPr id="24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6042208"/>
            <a:ext cx="112395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3" name="Clip" r:id="rId10" imgW="4395600" imgH="1936440" progId="">
                    <p:embed/>
                  </p:oleObj>
                </mc:Choice>
                <mc:Fallback>
                  <p:oleObj name="Clip" r:id="rId10" imgW="4395600" imgH="1936440" progId="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6042208"/>
                          <a:ext cx="1123950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838200" y="3733508"/>
              <a:ext cx="3124200" cy="12752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dirty="0" smtClean="0"/>
                <a:t>Ineffective when the GFR is less than 30 to 40 ml/min, except </a:t>
              </a:r>
              <a:r>
                <a:rPr lang="en-US" dirty="0" err="1" smtClean="0"/>
                <a:t>metolazone</a:t>
              </a:r>
              <a:r>
                <a:rPr lang="en-US" dirty="0" smtClean="0"/>
                <a:t> &amp; </a:t>
              </a:r>
              <a:r>
                <a:rPr lang="en-US" dirty="0" err="1" smtClean="0"/>
                <a:t>indapamide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</p:grp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17526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24493</TotalTime>
  <Words>553</Words>
  <Application>Microsoft Office PowerPoint</Application>
  <PresentationFormat>On-screen Show (4:3)</PresentationFormat>
  <Paragraphs>171</Paragraphs>
  <Slides>18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Andy</vt:lpstr>
      <vt:lpstr>Arial</vt:lpstr>
      <vt:lpstr>Calibri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3422</cp:lastModifiedBy>
  <cp:revision>231</cp:revision>
  <dcterms:created xsi:type="dcterms:W3CDTF">2006-06-05T19:52:32Z</dcterms:created>
  <dcterms:modified xsi:type="dcterms:W3CDTF">2019-04-02T07:58:42Z</dcterms:modified>
</cp:coreProperties>
</file>