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Shadows Into Light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ShadowsIntoLight-regular.fnt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16574" name="adj"/>
            </a:avLst>
          </a:prstGeom>
          <a:solidFill>
            <a:srgbClr val="00808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524000"/>
            <a:ext cx="6324600" cy="207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343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171700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595019" y="2309019"/>
            <a:ext cx="61261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404019" y="327819"/>
            <a:ext cx="61261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4306" name="adj"/>
            </a:avLst>
          </a:prstGeom>
          <a:solidFill>
            <a:srgbClr val="00808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google.com.eg/url?sa=i&amp;rct=j&amp;q=&amp;esrc=s&amp;source=images&amp;cd=&amp;cad=rja&amp;uact=8&amp;ved=0ahUKEwj4h9e0ls7TAhXG1hQKHVgoCAoQjRwIBw&amp;url=https://www.studyblue.com/notes/note/n/renal--urology-pharmacology-deck/deck/16453662&amp;psig=AFQjCNHVXJN8mMFGyyhx3FGNc5So_uZQKw&amp;ust=1493710233217102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30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Diuretics-ii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447800" y="1219200"/>
            <a:ext cx="5943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 &amp; 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descr="1704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2286000"/>
            <a:ext cx="1524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3038" y="1905000"/>
            <a:ext cx="480536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33" name="Google Shape;233;p22"/>
          <p:cNvGrpSpPr/>
          <p:nvPr/>
        </p:nvGrpSpPr>
        <p:grpSpPr>
          <a:xfrm>
            <a:off x="304800" y="2200275"/>
            <a:ext cx="8305800" cy="4352925"/>
            <a:chOff x="304800" y="2200275"/>
            <a:chExt cx="8305800" cy="4352925"/>
          </a:xfrm>
        </p:grpSpPr>
        <p:sp>
          <p:nvSpPr>
            <p:cNvPr id="234" name="Google Shape;234;p22"/>
            <p:cNvSpPr/>
            <p:nvPr/>
          </p:nvSpPr>
          <p:spPr>
            <a:xfrm>
              <a:off x="2322513" y="2200275"/>
              <a:ext cx="4208462" cy="1420813"/>
            </a:xfrm>
            <a:prstGeom prst="rect">
              <a:avLst/>
            </a:prstGeom>
            <a:solidFill>
              <a:srgbClr val="C0FEF9"/>
            </a:solidFill>
            <a:ln cap="flat" cmpd="sng" w="508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Also Called:</a:t>
              </a:r>
              <a:endParaRPr/>
            </a:p>
            <a:p>
              <a:pPr indent="-177800" lvl="1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Loop Diuretics</a:t>
              </a:r>
              <a:endParaRPr/>
            </a:p>
            <a:p>
              <a:pPr indent="-177800" lvl="1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 Ceiling Diuretics</a:t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803900" y="3581400"/>
              <a:ext cx="2806700" cy="1600200"/>
            </a:xfrm>
            <a:prstGeom prst="ellipse">
              <a:avLst/>
            </a:prstGeom>
            <a:solidFill>
              <a:srgbClr val="C0FEF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Ethacrynic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Acid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Potency 0.7, t½ 1h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4572000" y="5105400"/>
              <a:ext cx="2819400" cy="14478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737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Torsemide</a:t>
              </a:r>
              <a:endPara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Potency 3, t½  3.5h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752600" y="4876800"/>
              <a:ext cx="2667000" cy="14224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Bumetanide</a:t>
              </a:r>
              <a:endParaRPr sz="32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Potency40 ,t½ 0.8 h</a:t>
              </a:r>
              <a:endParaRPr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304800" y="3657600"/>
              <a:ext cx="2895600" cy="1295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Furosemide</a:t>
              </a:r>
              <a:endPara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Potency 1, t½  1.5h</a:t>
              </a:r>
              <a:endPara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22"/>
          <p:cNvSpPr txBox="1"/>
          <p:nvPr/>
        </p:nvSpPr>
        <p:spPr>
          <a:xfrm>
            <a:off x="1219200" y="1219200"/>
            <a:ext cx="6553200" cy="685800"/>
          </a:xfrm>
          <a:prstGeom prst="rect">
            <a:avLst/>
          </a:prstGeom>
          <a:solidFill>
            <a:srgbClr val="081D58"/>
          </a:solidFill>
          <a:ln cap="flat" cmpd="sng" w="50800">
            <a:solidFill>
              <a:srgbClr val="EF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200"/>
              <a:buFont typeface="Shadows Into Light"/>
              <a:buNone/>
            </a:pPr>
            <a:r>
              <a:rPr b="1" i="0" lang="en-US" sz="3200" u="none" cap="none" strike="noStrike">
                <a:solidFill>
                  <a:srgbClr val="EF91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Na-K-2Cl SYMPORT INHIBITORS</a:t>
            </a:r>
            <a:endParaRPr b="1" i="0" sz="3200" u="none" cap="none" strike="noStrike">
              <a:solidFill>
                <a:srgbClr val="EF91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1143000" y="3581400"/>
            <a:ext cx="2854200" cy="11088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 Na-K-2Cl transporter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1247775" y="1222201"/>
            <a:ext cx="5181600" cy="18258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on the </a:t>
            </a: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thick segment of the ascending loop of Henle[25% of glomerular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filtrate of Na+  is reabsorbed]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533400"/>
            <a:ext cx="2362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3048000"/>
            <a:ext cx="47434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" y="5243178"/>
            <a:ext cx="2227349" cy="16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143000"/>
            <a:ext cx="4114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1143000" y="1752600"/>
            <a:ext cx="3429000" cy="12192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potent diuretics, termed </a:t>
            </a:r>
            <a:r>
              <a:rPr b="1" lang="en-US" sz="2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“high ceiling diuretic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1143000" y="4800600"/>
            <a:ext cx="3429000" cy="13851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↓Renal vascular resistance &amp;↑renal blood flow</a:t>
            </a:r>
            <a:r>
              <a:rPr b="1" lang="en-US" sz="24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→ PGs</a:t>
            </a:r>
            <a:endParaRPr b="1" sz="24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199" y="4800600"/>
            <a:ext cx="2667001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0" y="228600"/>
            <a:ext cx="3429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1143000" y="3124200"/>
            <a:ext cx="34290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 expression of COX, PGE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salt transport in TAL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Pharmacodyamic effects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228600" y="228600"/>
            <a:ext cx="3657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1143000" y="1524000"/>
            <a:ext cx="2819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Ca &amp; Mg excretion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1143000" y="2971800"/>
            <a:ext cx="3886200" cy="310854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Furosemide and ethacrynic acid reduce pulmonary congestion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left ventricular filling pressures in heart failure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venous capacitance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1430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Pharmacodyamic effects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114800"/>
            <a:ext cx="36099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/>
          <p:nvPr/>
        </p:nvSpPr>
        <p:spPr>
          <a:xfrm>
            <a:off x="1143000" y="3810000"/>
            <a:ext cx="48768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Have short duration of action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2362200" y="304800"/>
            <a:ext cx="3429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143000" y="3048000"/>
            <a:ext cx="75438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fast onset of action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4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suitable for emergency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1143000" y="4572000"/>
            <a:ext cx="5486400" cy="42473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Bumetanide is the most potent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1143000" y="2362200"/>
            <a:ext cx="43434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orally or IV</a:t>
            </a:r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1143000" y="6172200"/>
            <a:ext cx="61722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Interfere with uric acid secretion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1143000" y="5181600"/>
            <a:ext cx="7696200" cy="7571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by active tubular secretion of weak acids into urine(avidly bound to plasma proteins).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 txBox="1"/>
          <p:nvPr/>
        </p:nvSpPr>
        <p:spPr>
          <a:xfrm>
            <a:off x="838200" y="152400"/>
            <a:ext cx="3886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4876800" y="152400"/>
            <a:ext cx="4114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Therapeutic uses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99" name="Google Shape;299;p27"/>
          <p:cNvGrpSpPr/>
          <p:nvPr/>
        </p:nvGrpSpPr>
        <p:grpSpPr>
          <a:xfrm>
            <a:off x="1143000" y="1143000"/>
            <a:ext cx="7162800" cy="5559908"/>
            <a:chOff x="1086984" y="1143000"/>
            <a:chExt cx="7322444" cy="5788033"/>
          </a:xfrm>
        </p:grpSpPr>
        <p:sp>
          <p:nvSpPr>
            <p:cNvPr id="300" name="Google Shape;300;p27"/>
            <p:cNvSpPr/>
            <p:nvPr/>
          </p:nvSpPr>
          <p:spPr>
            <a:xfrm>
              <a:off x="6255649" y="2438400"/>
              <a:ext cx="1743485" cy="6699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Oliguric ARF</a:t>
              </a:r>
              <a:endParaRPr/>
            </a:p>
          </p:txBody>
        </p:sp>
        <p:pic>
          <p:nvPicPr>
            <p:cNvPr id="301" name="Google Shape;30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87868" y="1393825"/>
              <a:ext cx="1174745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7"/>
            <p:cNvSpPr/>
            <p:nvPr/>
          </p:nvSpPr>
          <p:spPr>
            <a:xfrm>
              <a:off x="1207522" y="1143000"/>
              <a:ext cx="2907277" cy="993862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Na Excretion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to 25% of Filtered Load</a:t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1207523" y="3581400"/>
              <a:ext cx="2983477" cy="378309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Ca Excretion</a:t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220531" y="3352800"/>
              <a:ext cx="1777098" cy="6699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Hypercalcemia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1166555" y="4572000"/>
              <a:ext cx="2262445" cy="686085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Venous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Capacitance</a:t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228274" y="4236734"/>
              <a:ext cx="1777098" cy="944563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Pulmonary Edema</a:t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154216" y="2667000"/>
              <a:ext cx="3204498" cy="393831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Urine Volume</a:t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223846" y="1143000"/>
              <a:ext cx="1777098" cy="6699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Severe Edema</a:t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164882" y="5505958"/>
              <a:ext cx="3027816" cy="378309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Increase K+  Excretion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6228274" y="5347306"/>
              <a:ext cx="1777098" cy="901529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Acute 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Hyperkalemia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1" name="Google Shape;311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8663" y="3581400"/>
              <a:ext cx="1150937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10088" y="4746625"/>
              <a:ext cx="1152525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60875" y="2743200"/>
              <a:ext cx="1150938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14511" y="5585285"/>
              <a:ext cx="1150937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7"/>
            <p:cNvSpPr/>
            <p:nvPr/>
          </p:nvSpPr>
          <p:spPr>
            <a:xfrm>
              <a:off x="1086984" y="6537202"/>
              <a:ext cx="2648543" cy="393831"/>
            </a:xfrm>
            <a:prstGeom prst="rect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Anion overdose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228274" y="6442334"/>
              <a:ext cx="2181154" cy="36179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Toxicity of Br, F &amp; I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7" name="Google Shape;31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439525"/>
            <a:ext cx="114299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0" y="6400800"/>
            <a:ext cx="1125844" cy="21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990600" y="228600"/>
            <a:ext cx="3276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26" name="Google Shape;326;p28"/>
          <p:cNvGrpSpPr/>
          <p:nvPr/>
        </p:nvGrpSpPr>
        <p:grpSpPr>
          <a:xfrm>
            <a:off x="990600" y="1295400"/>
            <a:ext cx="7340600" cy="5608983"/>
            <a:chOff x="838200" y="1814980"/>
            <a:chExt cx="7340600" cy="4591668"/>
          </a:xfrm>
        </p:grpSpPr>
        <p:pic>
          <p:nvPicPr>
            <p:cNvPr id="327" name="Google Shape;327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0000" y="2260600"/>
              <a:ext cx="1981200" cy="288925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DADADA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328" name="Google Shape;328;p28"/>
            <p:cNvSpPr/>
            <p:nvPr/>
          </p:nvSpPr>
          <p:spPr>
            <a:xfrm rot="1166948">
              <a:off x="1219200" y="5029200"/>
              <a:ext cx="2641600" cy="9652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Hypomagnesemia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5867400" y="1814980"/>
              <a:ext cx="22352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7373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Metabolic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Alkalosis</a:t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371600" y="3200400"/>
              <a:ext cx="2235200" cy="7874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Hypokalemia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838200" y="1905000"/>
              <a:ext cx="2870200" cy="1041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Profound ECFV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943600" y="3708400"/>
              <a:ext cx="22352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2626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Hyperuricemia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943600" y="2794000"/>
              <a:ext cx="2235200" cy="7874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Ototoxicity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1295400" y="4060638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Hypocalcemia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8"/>
          <p:cNvSpPr/>
          <p:nvPr/>
        </p:nvSpPr>
        <p:spPr>
          <a:xfrm rot="-2255304">
            <a:off x="5720652" y="4994511"/>
            <a:ext cx="2235200" cy="1029046"/>
          </a:xfrm>
          <a:prstGeom prst="ellipse">
            <a:avLst/>
          </a:prstGeom>
          <a:solidFill>
            <a:srgbClr val="C0FEF9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Hyperglycemia</a:t>
            </a:r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5029200" y="228600"/>
            <a:ext cx="1447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228600" y="228600"/>
            <a:ext cx="3352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3733800" y="228600"/>
            <a:ext cx="5410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Drug- drug interactions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45" name="Google Shape;345;p29"/>
          <p:cNvGrpSpPr/>
          <p:nvPr/>
        </p:nvGrpSpPr>
        <p:grpSpPr>
          <a:xfrm>
            <a:off x="2895600" y="990600"/>
            <a:ext cx="5911303" cy="4419600"/>
            <a:chOff x="2782781" y="1845503"/>
            <a:chExt cx="5567618" cy="4214744"/>
          </a:xfrm>
        </p:grpSpPr>
        <p:sp>
          <p:nvSpPr>
            <p:cNvPr id="346" name="Google Shape;346;p29"/>
            <p:cNvSpPr/>
            <p:nvPr/>
          </p:nvSpPr>
          <p:spPr>
            <a:xfrm>
              <a:off x="5581799" y="4815647"/>
              <a:ext cx="2768600" cy="12446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2626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↑</a:t>
              </a: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Ototoxicity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of Loop Diuretic</a:t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782781" y="2048013"/>
              <a:ext cx="1439498" cy="643766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NSAIDS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Probenecid</a:t>
              </a:r>
              <a:endParaRPr b="1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653569" y="3263072"/>
              <a:ext cx="2692400" cy="13208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Arrhythmias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725339" y="1845503"/>
              <a:ext cx="1930400" cy="11684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↓</a:t>
              </a: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Diuretic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Response</a:t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141630" y="3668091"/>
              <a:ext cx="1080426" cy="366767"/>
            </a:xfrm>
            <a:prstGeom prst="rect">
              <a:avLst/>
            </a:prstGeom>
            <a:solidFill>
              <a:srgbClr val="C0FEF9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Digitalis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648793" y="2183019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720563" y="3668091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chemeClr val="accent2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792333" y="5355672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rgbClr val="FAFD00"/>
            </a:solidFill>
            <a:ln cap="flat" cmpd="sng" w="50800">
              <a:solidFill>
                <a:srgbClr val="66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4" name="Google Shape;3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43000"/>
            <a:ext cx="28193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/>
          <p:nvPr/>
        </p:nvSpPr>
        <p:spPr>
          <a:xfrm>
            <a:off x="6019800" y="5638800"/>
            <a:ext cx="2939504" cy="1023947"/>
          </a:xfrm>
          <a:prstGeom prst="ellipse">
            <a:avLst/>
          </a:prstGeom>
          <a:solidFill>
            <a:srgbClr val="FAFD00"/>
          </a:solidFill>
          <a:ln cap="flat" cmpd="sng" w="50800">
            <a:solidFill>
              <a:srgbClr val="2626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Loop Diuretic</a:t>
            </a: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1828800" y="4648200"/>
            <a:ext cx="2903539" cy="520655"/>
          </a:xfrm>
          <a:prstGeom prst="rect">
            <a:avLst/>
          </a:prstGeom>
          <a:solidFill>
            <a:srgbClr val="FAFD00"/>
          </a:solidFill>
          <a:ln cap="flat" cmpd="sng" w="50800">
            <a:solidFill>
              <a:srgbClr val="7373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Aminoglycosides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1219200" y="5715000"/>
            <a:ext cx="3589339" cy="951543"/>
          </a:xfrm>
          <a:prstGeom prst="rect">
            <a:avLst/>
          </a:prstGeom>
          <a:solidFill>
            <a:srgbClr val="FAFD00"/>
          </a:solidFill>
          <a:ln cap="flat" cmpd="sng" w="50800">
            <a:solidFill>
              <a:srgbClr val="7373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Nephrotoxicity of Aminoglycosides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9"/>
          <p:cNvSpPr/>
          <p:nvPr/>
        </p:nvSpPr>
        <p:spPr>
          <a:xfrm rot="10800000">
            <a:off x="5029200" y="5943600"/>
            <a:ext cx="674198" cy="426153"/>
          </a:xfrm>
          <a:prstGeom prst="rightArrow">
            <a:avLst>
              <a:gd fmla="val 50000" name="adj1"/>
              <a:gd fmla="val 78132" name="adj2"/>
            </a:avLst>
          </a:prstGeom>
          <a:solidFill>
            <a:srgbClr val="FAFD00"/>
          </a:solidFill>
          <a:ln cap="flat" cmpd="sng" w="508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381000" y="228600"/>
            <a:ext cx="3505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Loop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366" name="Google Shape;366;p30"/>
          <p:cNvGrpSpPr/>
          <p:nvPr/>
        </p:nvGrpSpPr>
        <p:grpSpPr>
          <a:xfrm>
            <a:off x="664575" y="1050765"/>
            <a:ext cx="7284146" cy="5566938"/>
            <a:chOff x="304800" y="1676400"/>
            <a:chExt cx="8944187" cy="4241800"/>
          </a:xfrm>
        </p:grpSpPr>
        <p:sp>
          <p:nvSpPr>
            <p:cNvPr id="367" name="Google Shape;367;p30"/>
            <p:cNvSpPr/>
            <p:nvPr/>
          </p:nvSpPr>
          <p:spPr>
            <a:xfrm>
              <a:off x="5083387" y="3810000"/>
              <a:ext cx="4165600" cy="21082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Anurea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unresponsive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 to a trial dose of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loop diuretic</a:t>
              </a:r>
              <a:endParaRPr b="1" sz="24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304800" y="4572000"/>
              <a:ext cx="4284464" cy="1074653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Hypersensitivity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To sulphonamides</a:t>
              </a:r>
              <a:endPara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6019800" y="1676400"/>
              <a:ext cx="3041409" cy="1567096"/>
            </a:xfrm>
            <a:prstGeom prst="rect">
              <a:avLst/>
            </a:prstGeom>
            <a:solidFill>
              <a:srgbClr val="003E00"/>
            </a:solidFill>
            <a:ln cap="flat" cmpd="sng" w="50800">
              <a:solidFill>
                <a:srgbClr val="EF91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Severe Na+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&amp; volume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0" name="Google Shape;37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9173" y="1869094"/>
              <a:ext cx="2438399" cy="221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30"/>
          <p:cNvSpPr txBox="1"/>
          <p:nvPr/>
        </p:nvSpPr>
        <p:spPr>
          <a:xfrm>
            <a:off x="4191000" y="228600"/>
            <a:ext cx="4191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895600" y="304800"/>
            <a:ext cx="4953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447800" y="1219200"/>
            <a:ext cx="6019800" cy="660400"/>
          </a:xfrm>
          <a:prstGeom prst="rect">
            <a:avLst/>
          </a:prstGeom>
          <a:solidFill>
            <a:srgbClr val="081D58"/>
          </a:solidFill>
          <a:ln cap="flat" cmpd="sng" w="50800">
            <a:solidFill>
              <a:srgbClr val="EF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9100"/>
              </a:buClr>
              <a:buSzPts val="3200"/>
              <a:buFont typeface="Algerian"/>
              <a:buNone/>
            </a:pPr>
            <a:r>
              <a:rPr b="1" i="0" lang="en-US" sz="3200" u="none" cap="none" strike="noStrike">
                <a:solidFill>
                  <a:srgbClr val="EF9100"/>
                </a:solidFill>
                <a:latin typeface="Algerian"/>
                <a:ea typeface="Algerian"/>
                <a:cs typeface="Algerian"/>
                <a:sym typeface="Algerian"/>
              </a:rPr>
              <a:t>Na-Cl SYMPORT INHIBITORS</a:t>
            </a:r>
            <a:endParaRPr b="1" i="0" sz="3200" u="none" cap="none" strike="noStrike">
              <a:solidFill>
                <a:srgbClr val="EF91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661240" y="1879602"/>
            <a:ext cx="8141353" cy="4951246"/>
            <a:chOff x="-369" y="2438400"/>
            <a:chExt cx="9013899" cy="5129762"/>
          </a:xfrm>
        </p:grpSpPr>
        <p:sp>
          <p:nvSpPr>
            <p:cNvPr id="105" name="Google Shape;105;p14"/>
            <p:cNvSpPr/>
            <p:nvPr/>
          </p:nvSpPr>
          <p:spPr>
            <a:xfrm>
              <a:off x="2667000" y="2438400"/>
              <a:ext cx="4694207" cy="1162997"/>
            </a:xfrm>
            <a:prstGeom prst="rect">
              <a:avLst/>
            </a:prstGeom>
            <a:solidFill>
              <a:srgbClr val="C0FEF9"/>
            </a:solidFill>
            <a:ln cap="flat" cmpd="sng" w="508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1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 Diuretics</a:t>
              </a:r>
              <a:endParaRPr/>
            </a:p>
            <a:p>
              <a:pPr indent="-177800" lvl="1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Thiazide-Like Diuretics</a:t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365021" y="5204460"/>
              <a:ext cx="2844800" cy="12192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Chlorthalidone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Potency 10, t½ 26h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794077" y="4030980"/>
              <a:ext cx="2664125" cy="122682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Metolazone</a:t>
              </a:r>
              <a:endPara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Potency 5, t½ 5h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1567373">
              <a:off x="152400" y="5623560"/>
              <a:ext cx="2921000" cy="13716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Chlorothiazide</a:t>
              </a:r>
              <a:endParaRPr sz="2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Potency 0.1, t½ 2h</a:t>
              </a:r>
              <a:endParaRPr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52400" y="3835400"/>
              <a:ext cx="3962400" cy="1303867"/>
            </a:xfrm>
            <a:prstGeom prst="ellipse">
              <a:avLst/>
            </a:prstGeom>
            <a:solidFill>
              <a:srgbClr val="666666"/>
            </a:solidFill>
            <a:ln cap="flat" cmpd="sng" w="254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Hydrochlorothiazide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Potency 1 , t½  3h</a:t>
              </a:r>
              <a:endPara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-1554797">
              <a:off x="6097394" y="5609428"/>
              <a:ext cx="2749670" cy="1394460"/>
            </a:xfrm>
            <a:prstGeom prst="ellipse">
              <a:avLst/>
            </a:prstGeom>
            <a:solidFill>
              <a:schemeClr val="accent3"/>
            </a:solidFill>
            <a:ln cap="flat" cmpd="sng" w="508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ndapamide</a:t>
              </a:r>
              <a:endPara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Potency 20, t½ 16h</a:t>
              </a:r>
              <a:endPara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2069037">
              <a:off x="6690016" y="3365538"/>
              <a:ext cx="298802" cy="81992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8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2388017">
              <a:off x="2572197" y="2547510"/>
              <a:ext cx="309504" cy="14341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8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>
            <a:off x="5029200" y="3048000"/>
            <a:ext cx="304800" cy="1447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2286000" y="4495800"/>
            <a:ext cx="3048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467600" y="4572000"/>
            <a:ext cx="2286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907475" y="3079650"/>
            <a:ext cx="4019700" cy="9570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Thiazides inhibit Na/Cl cotransporter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219200" y="1219200"/>
            <a:ext cx="3803100" cy="18606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on </a:t>
            </a:r>
            <a:r>
              <a:rPr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early distal tubule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[5-10%of filtered  load of sodium is reabsorbed]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907473" y="4081225"/>
            <a:ext cx="4114800" cy="18936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inhibitors of </a:t>
            </a:r>
            <a:r>
              <a:rPr b="1" lang="en-US"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carbonic anhydrase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but this does not contribute to their action</a:t>
            </a:r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219200"/>
            <a:ext cx="3657600" cy="436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6315" y="304794"/>
            <a:ext cx="920100" cy="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1219200" y="2743200"/>
            <a:ext cx="7086600" cy="5170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orally,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efficiently absorbed from the GIT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219200" y="2133600"/>
            <a:ext cx="6477000" cy="48090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Thiazides are </a:t>
            </a:r>
            <a:r>
              <a:rPr b="1" i="0" lang="en-US" sz="24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lipid soluble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219200" y="3505200"/>
            <a:ext cx="44958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Long duration of action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1143000" y="1143000"/>
            <a:ext cx="4572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19200" y="5181600"/>
            <a:ext cx="7315200" cy="94179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interfere with uric acid secretion and cause </a:t>
            </a:r>
            <a:r>
              <a:rPr b="0" i="1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hyperuricemia</a:t>
            </a:r>
            <a:endParaRPr b="0" i="1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219200" y="4114800"/>
            <a:ext cx="7086600" cy="94179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Eliminated by glomerular filtration &amp; tubular secretion , some is reabsorbed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2895600" y="304800"/>
            <a:ext cx="4191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143000" y="5181600"/>
            <a:ext cx="3352800" cy="13296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3-↓uric acid &amp;↓Ca++ excretion &amp; ↑Mg++ excretion</a:t>
            </a:r>
            <a:endParaRPr b="1" sz="24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143000" y="2133600"/>
            <a:ext cx="3352800" cy="42473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1-Considerable K+ loss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143000" y="1066800"/>
            <a:ext cx="62484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Pharmacodynamic effects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descr="نتيجة بحث الصور عن ‪mechanism of thiazide in nephrogenic diabetes insipidus‬‏" id="151" name="Google Shape;151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752600"/>
            <a:ext cx="440372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752600"/>
            <a:ext cx="44196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1143000" y="3200400"/>
            <a:ext cx="3276600" cy="83099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lang="en-US"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May give rise to hypokalemic alkalosis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1295400" y="4419600"/>
            <a:ext cx="4648200" cy="9402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5-↓of urine volume in case of diabetes insipidus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295400" y="2438400"/>
            <a:ext cx="4648200" cy="12192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4-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vasodilatation , diazoxide , non diuretic thiazide is a  potent vasodilator 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2895600" y="228600"/>
            <a:ext cx="4191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447800" y="1219200"/>
            <a:ext cx="62484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Pharmacodynamic effects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514600"/>
            <a:ext cx="27432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1219200" y="304800"/>
            <a:ext cx="5257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1447800" y="1219200"/>
            <a:ext cx="6248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Drug- drug interactions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73" name="Google Shape;173;p19"/>
          <p:cNvGrpSpPr/>
          <p:nvPr/>
        </p:nvGrpSpPr>
        <p:grpSpPr>
          <a:xfrm>
            <a:off x="1447800" y="1905000"/>
            <a:ext cx="6427888" cy="4089400"/>
            <a:chOff x="1471512" y="1780998"/>
            <a:chExt cx="6427888" cy="4137202"/>
          </a:xfrm>
        </p:grpSpPr>
        <p:sp>
          <p:nvSpPr>
            <p:cNvPr id="174" name="Google Shape;174;p19"/>
            <p:cNvSpPr/>
            <p:nvPr/>
          </p:nvSpPr>
          <p:spPr>
            <a:xfrm>
              <a:off x="1471512" y="1981199"/>
              <a:ext cx="1957488" cy="703744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Uricosurics</a:t>
              </a:r>
              <a:endParaRPr b="1"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Sulphonylurea</a:t>
              </a:r>
              <a:endParaRPr b="1"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105400" y="3280387"/>
              <a:ext cx="2692400" cy="13208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Thiazides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 effect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130800" y="4673600"/>
              <a:ext cx="2768600" cy="12446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Reduce thiazide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efficacy</a:t>
              </a:r>
              <a:endPara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257800" y="1780998"/>
              <a:ext cx="1930400" cy="11684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Thiazides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Diminish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effect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547712" y="3476994"/>
              <a:ext cx="1828800" cy="905615"/>
            </a:xfrm>
            <a:prstGeom prst="rect">
              <a:avLst/>
            </a:prstGeom>
            <a:solidFill>
              <a:srgbClr val="C0FEF9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Digitalis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Diazoxide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547712" y="5018808"/>
              <a:ext cx="1836738" cy="526741"/>
            </a:xfrm>
            <a:prstGeom prst="rect">
              <a:avLst/>
            </a:prstGeom>
            <a:solidFill>
              <a:srgbClr val="FAFD00"/>
            </a:solidFill>
            <a:ln cap="flat" cmpd="sng" w="50800">
              <a:solidFill>
                <a:srgbClr val="66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NSAIDs</a:t>
              </a:r>
              <a:endPara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 rot="10800000">
              <a:off x="4064000" y="2082800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 rot="10800000">
              <a:off x="4064000" y="3683000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chemeClr val="accent2"/>
            </a:solidFill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140200" y="5054600"/>
              <a:ext cx="635000" cy="406400"/>
            </a:xfrm>
            <a:prstGeom prst="rightArrow">
              <a:avLst>
                <a:gd fmla="val 50000" name="adj1"/>
                <a:gd fmla="val 78132" name="adj2"/>
              </a:avLst>
            </a:prstGeom>
            <a:solidFill>
              <a:srgbClr val="FAFD00"/>
            </a:solidFill>
            <a:ln cap="flat" cmpd="sng" w="50800">
              <a:solidFill>
                <a:srgbClr val="66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rrow_image" id="183" name="Google Shape;1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52400"/>
            <a:ext cx="25431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447800" y="1219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92" name="Google Shape;192;p20"/>
          <p:cNvGrpSpPr/>
          <p:nvPr/>
        </p:nvGrpSpPr>
        <p:grpSpPr>
          <a:xfrm>
            <a:off x="1219200" y="1828800"/>
            <a:ext cx="6781800" cy="4800600"/>
            <a:chOff x="384907" y="1219200"/>
            <a:chExt cx="8625580" cy="4572000"/>
          </a:xfrm>
        </p:grpSpPr>
        <p:pic>
          <p:nvPicPr>
            <p:cNvPr id="193" name="Google Shape;193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59175" y="1806575"/>
              <a:ext cx="2387600" cy="309245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DADADA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194" name="Google Shape;194;p20"/>
            <p:cNvSpPr/>
            <p:nvPr/>
          </p:nvSpPr>
          <p:spPr>
            <a:xfrm>
              <a:off x="384907" y="4089400"/>
              <a:ext cx="2966590" cy="8890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Hypomagnesemia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302456" y="1295400"/>
              <a:ext cx="2235200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2626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Metabolic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Alkalosis</a:t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886394" y="2133600"/>
              <a:ext cx="2235200" cy="9398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Hypokalemia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143000" y="1219200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ECFV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Depletion</a:t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302456" y="4089400"/>
              <a:ext cx="2708031" cy="787400"/>
            </a:xfrm>
            <a:prstGeom prst="ellipse">
              <a:avLst/>
            </a:prstGeom>
            <a:solidFill>
              <a:srgbClr val="C0FEF9"/>
            </a:solidFill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Hyperglycemia</a:t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273800" y="3149600"/>
              <a:ext cx="2636389" cy="787400"/>
            </a:xfrm>
            <a:prstGeom prst="ellipse">
              <a:avLst/>
            </a:prstGeom>
            <a:solidFill>
              <a:srgbClr val="FAFD00"/>
            </a:solidFill>
            <a:ln cap="flat" cmpd="sng" w="50800">
              <a:solidFill>
                <a:srgbClr val="26267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Hyperuricemia</a:t>
              </a:r>
              <a:endParaRPr b="1" sz="200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84907" y="3124200"/>
              <a:ext cx="2487898" cy="863600"/>
            </a:xfrm>
            <a:prstGeom prst="ellipse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Hyponatremia</a:t>
              </a:r>
              <a:endParaRPr b="1" sz="20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202159" y="2286000"/>
              <a:ext cx="2708031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Hypercalcemia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989666" y="5003800"/>
              <a:ext cx="2235200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Impotence</a:t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00077" y="4927600"/>
              <a:ext cx="2235199" cy="787400"/>
            </a:xfrm>
            <a:prstGeom prst="ellipse">
              <a:avLst/>
            </a:prstGeom>
            <a:solidFill>
              <a:srgbClr val="666666"/>
            </a:solidFill>
            <a:ln cap="flat" cmpd="sng" w="50800">
              <a:solidFill>
                <a:schemeClr val="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↑</a:t>
              </a: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LDL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thiazides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447800" y="1219200"/>
            <a:ext cx="5486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914400" y="1905000"/>
            <a:ext cx="7264400" cy="4824412"/>
            <a:chOff x="838200" y="1271588"/>
            <a:chExt cx="7264400" cy="5220342"/>
          </a:xfrm>
        </p:grpSpPr>
        <p:pic>
          <p:nvPicPr>
            <p:cNvPr id="213" name="Google Shape;21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91000" y="1848763"/>
              <a:ext cx="838200" cy="824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09800" y="1589715"/>
              <a:ext cx="1158875" cy="1081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1"/>
            <p:cNvSpPr/>
            <p:nvPr/>
          </p:nvSpPr>
          <p:spPr>
            <a:xfrm>
              <a:off x="3203935" y="1271588"/>
              <a:ext cx="2551981" cy="675784"/>
            </a:xfrm>
            <a:prstGeom prst="rect">
              <a:avLst/>
            </a:prstGeom>
            <a:solidFill>
              <a:schemeClr val="folHlink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 Na Excretion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5% of Filtered Load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3657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Hypertension</a:t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905000" y="5394267"/>
              <a:ext cx="2451100" cy="675784"/>
            </a:xfrm>
            <a:prstGeom prst="rect">
              <a:avLst/>
            </a:prstGeom>
            <a:solidFill>
              <a:srgbClr val="BFBFBF"/>
            </a:solidFill>
            <a:ln cap="flat" cmpd="sng" w="508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Decrease Ca Excretion</a:t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400800" y="4800600"/>
              <a:ext cx="1701800" cy="944562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Calcium Nephrolithiasis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172200" y="2661612"/>
              <a:ext cx="1806575" cy="121920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Nephrogenic Diabetes Insipidus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24400" y="5300126"/>
              <a:ext cx="1219200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1"/>
            <p:cNvSpPr/>
            <p:nvPr/>
          </p:nvSpPr>
          <p:spPr>
            <a:xfrm>
              <a:off x="990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Mild Edema</a:t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6400800" y="5867400"/>
              <a:ext cx="1701800" cy="624530"/>
            </a:xfrm>
            <a:prstGeom prst="rect">
              <a:avLst/>
            </a:prstGeom>
            <a:solidFill>
              <a:srgbClr val="EF9100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00093"/>
                  </a:solidFill>
                  <a:latin typeface="Arial"/>
                  <a:ea typeface="Arial"/>
                  <a:cs typeface="Arial"/>
                  <a:sym typeface="Arial"/>
                </a:rPr>
                <a:t>Treatment for Osteoporosis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76800" y="6042208"/>
              <a:ext cx="1123950" cy="2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1"/>
            <p:cNvSpPr/>
            <p:nvPr/>
          </p:nvSpPr>
          <p:spPr>
            <a:xfrm>
              <a:off x="838200" y="3733508"/>
              <a:ext cx="3124200" cy="1275248"/>
            </a:xfrm>
            <a:prstGeom prst="rect">
              <a:avLst/>
            </a:prstGeom>
            <a:solidFill>
              <a:srgbClr val="999999"/>
            </a:solidFill>
            <a:ln cap="flat" cmpd="sng" w="50800">
              <a:solidFill>
                <a:srgbClr val="50009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925" lIns="69850" spcFirstLastPara="1" rIns="69850" wrap="square" tIns="34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Ineffective when the GFR is less than 30 to 40 ml/min, except metolazone &amp; indapamide</a:t>
              </a:r>
              <a:endParaRPr sz="1800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85407" y="4217865"/>
            <a:ext cx="1835175" cy="13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