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858000" cy="9144000"/>
  <p:embeddedFontLst>
    <p:embeddedFont>
      <p:font typeface="Century Schoolbook"/>
      <p:regular r:id="rId28"/>
      <p:bold r:id="rId29"/>
      <p:italic r:id="rId30"/>
      <p:boldItalic r:id="rId31"/>
    </p:embeddedFont>
    <p:embeddedFont>
      <p:font typeface="Shadows Into Light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679E4A8-735C-46C5-B430-85E1F57FC79B}">
  <a:tblStyle styleId="{D679E4A8-735C-46C5-B430-85E1F57FC79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enturySchoolbook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Schoolbook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Schoolbook-boldItalic.fntdata"/><Relationship Id="rId30" Type="http://schemas.openxmlformats.org/officeDocument/2006/relationships/font" Target="fonts/CenturySchoolbook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ShadowsIntoLight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fmla="val 16574" name="adj"/>
            </a:avLst>
          </a:prstGeom>
          <a:solidFill>
            <a:srgbClr val="00808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371600" y="1524000"/>
            <a:ext cx="6324600" cy="2076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371600" y="4343400"/>
            <a:ext cx="6400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2171700" y="-114300"/>
            <a:ext cx="48006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4595019" y="2309019"/>
            <a:ext cx="612616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404019" y="327819"/>
            <a:ext cx="612616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8200" y="1600200"/>
            <a:ext cx="4038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hadows Into Light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hadows Into Light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None/>
              <a:defRPr b="0" i="0" sz="32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None/>
              <a:defRPr b="0" i="0" sz="28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None/>
              <a:defRPr b="0" i="0" sz="2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hadows Into Light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hadows Into Light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fmla="val 4306" name="adj"/>
            </a:avLst>
          </a:prstGeom>
          <a:solidFill>
            <a:srgbClr val="00808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Char char="•"/>
              <a:defRPr b="0" i="0" sz="32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Char char="–"/>
              <a:defRPr b="0" i="0" sz="28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•"/>
              <a:defRPr b="0" i="0" sz="2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–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Diuretics-iii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219200" y="1143000"/>
            <a:ext cx="6553200" cy="1077218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Aldosterone</a:t>
            </a:r>
            <a:r>
              <a:rPr b="1" lang="en-US"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antagonists &amp;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Sodium Channel Inhibitors</a:t>
            </a:r>
            <a:endParaRPr b="1" sz="3200">
              <a:solidFill>
                <a:srgbClr val="888888"/>
              </a:solidFill>
              <a:latin typeface="AngsanaUPC"/>
              <a:ea typeface="AngsanaUPC"/>
              <a:cs typeface="AngsanaUPC"/>
              <a:sym typeface="AngsanaUPC"/>
            </a:endParaRPr>
          </a:p>
        </p:txBody>
      </p:sp>
      <p:pic>
        <p:nvPicPr>
          <p:cNvPr descr="1704" id="94" name="Google Shape;9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2667000"/>
            <a:ext cx="28956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" y="2286001"/>
            <a:ext cx="46482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/>
        </p:nvSpPr>
        <p:spPr>
          <a:xfrm>
            <a:off x="1295400" y="1295400"/>
            <a:ext cx="49530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Drug- drug interactions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26" name="Google Shape;226;p22"/>
          <p:cNvSpPr/>
          <p:nvPr/>
        </p:nvSpPr>
        <p:spPr>
          <a:xfrm>
            <a:off x="1295400" y="2743200"/>
            <a:ext cx="1828800" cy="459100"/>
          </a:xfrm>
          <a:prstGeom prst="rect">
            <a:avLst/>
          </a:prstGeom>
          <a:solidFill>
            <a:srgbClr val="EF9100"/>
          </a:solidFill>
          <a:ln cap="flat" cmpd="sng" w="50800">
            <a:solidFill>
              <a:srgbClr val="5000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rPr>
              <a:t>Salicylates</a:t>
            </a:r>
            <a:endParaRPr b="1" sz="2400">
              <a:solidFill>
                <a:srgbClr val="5000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2"/>
          <p:cNvSpPr/>
          <p:nvPr/>
        </p:nvSpPr>
        <p:spPr>
          <a:xfrm>
            <a:off x="5364116" y="4419600"/>
            <a:ext cx="3254413" cy="1320800"/>
          </a:xfrm>
          <a:prstGeom prst="ellipse">
            <a:avLst/>
          </a:prstGeom>
          <a:solidFill>
            <a:srgbClr val="C0FEF9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Spironolactone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alters clearance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2"/>
          <p:cNvSpPr/>
          <p:nvPr/>
        </p:nvSpPr>
        <p:spPr>
          <a:xfrm>
            <a:off x="5211716" y="2057400"/>
            <a:ext cx="3469327" cy="1574800"/>
          </a:xfrm>
          <a:prstGeom prst="ellipse">
            <a:avLst/>
          </a:prstGeom>
          <a:solidFill>
            <a:srgbClr val="EF9100"/>
          </a:solidFill>
          <a:ln cap="flat" cmpd="sng" w="50800">
            <a:solidFill>
              <a:srgbClr val="5000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rPr>
              <a:t>↓Secretion of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rPr>
              <a:t>canrenone</a:t>
            </a:r>
            <a:endParaRPr b="1" sz="2000">
              <a:solidFill>
                <a:srgbClr val="5000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rPr>
              <a:t>↓Efficacy of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rPr>
              <a:t>spironolactone</a:t>
            </a:r>
            <a:endParaRPr b="1" sz="2000">
              <a:solidFill>
                <a:srgbClr val="5000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3535317" y="2667000"/>
            <a:ext cx="1289484" cy="482600"/>
          </a:xfrm>
          <a:prstGeom prst="rightArrow">
            <a:avLst>
              <a:gd fmla="val 50000" name="adj1"/>
              <a:gd fmla="val 78132" name="adj2"/>
            </a:avLst>
          </a:prstGeom>
          <a:solidFill>
            <a:srgbClr val="EF9100"/>
          </a:solidFill>
          <a:ln cap="flat" cmpd="sng" w="50800">
            <a:solidFill>
              <a:srgbClr val="5000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2"/>
          <p:cNvSpPr/>
          <p:nvPr/>
        </p:nvSpPr>
        <p:spPr>
          <a:xfrm rot="10800000">
            <a:off x="3657600" y="4876800"/>
            <a:ext cx="1197378" cy="533400"/>
          </a:xfrm>
          <a:prstGeom prst="rightArrow">
            <a:avLst>
              <a:gd fmla="val 50000" name="adj1"/>
              <a:gd fmla="val 78132" name="adj2"/>
            </a:avLst>
          </a:prstGeom>
          <a:solidFill>
            <a:schemeClr val="accent2"/>
          </a:solidFill>
          <a:ln cap="flat" cmpd="sng" w="508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2"/>
          <p:cNvSpPr/>
          <p:nvPr/>
        </p:nvSpPr>
        <p:spPr>
          <a:xfrm>
            <a:off x="1371600" y="4953000"/>
            <a:ext cx="1447800" cy="459100"/>
          </a:xfrm>
          <a:prstGeom prst="rect">
            <a:avLst/>
          </a:prstGeom>
          <a:solidFill>
            <a:srgbClr val="C0FEF9"/>
          </a:solidFill>
          <a:ln cap="flat" cmpd="sng" w="508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Digitalis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600200" y="304800"/>
            <a:ext cx="57912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Aldosterone antagonists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/>
          <p:nvPr/>
        </p:nvSpPr>
        <p:spPr>
          <a:xfrm>
            <a:off x="1143000" y="838200"/>
            <a:ext cx="43434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contraindications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6324600" y="2895600"/>
            <a:ext cx="2588385" cy="787400"/>
          </a:xfrm>
          <a:prstGeom prst="ellipse">
            <a:avLst/>
          </a:prstGeom>
          <a:solidFill>
            <a:srgbClr val="C0FEF9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Renal failure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5791200" y="3810000"/>
            <a:ext cx="2588385" cy="787400"/>
          </a:xfrm>
          <a:prstGeom prst="ellipse">
            <a:avLst/>
          </a:prstGeom>
          <a:solidFill>
            <a:srgbClr val="FAFD00"/>
          </a:solidFill>
          <a:ln cap="flat" cmpd="sng" w="508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Other K+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sparing diuretics</a:t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3"/>
          <p:cNvSpPr/>
          <p:nvPr/>
        </p:nvSpPr>
        <p:spPr>
          <a:xfrm>
            <a:off x="4495800" y="4724400"/>
            <a:ext cx="3147240" cy="965200"/>
          </a:xfrm>
          <a:prstGeom prst="ellipse">
            <a:avLst/>
          </a:prstGeom>
          <a:solidFill>
            <a:srgbClr val="EF9100"/>
          </a:solidFill>
          <a:ln cap="flat" cmpd="sng" w="50800">
            <a:solidFill>
              <a:srgbClr val="5000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rPr>
              <a:t>ACE-I</a:t>
            </a:r>
            <a:endParaRPr b="1" sz="2000">
              <a:solidFill>
                <a:srgbClr val="5000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3"/>
          <p:cNvSpPr/>
          <p:nvPr/>
        </p:nvSpPr>
        <p:spPr>
          <a:xfrm>
            <a:off x="2895600" y="5638800"/>
            <a:ext cx="2588385" cy="787400"/>
          </a:xfrm>
          <a:prstGeom prst="ellipse">
            <a:avLst/>
          </a:prstGeom>
          <a:solidFill>
            <a:srgbClr val="666666"/>
          </a:solidFill>
          <a:ln cap="flat" cmpd="sng" w="50800">
            <a:solidFill>
              <a:schemeClr val="hlink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K+ suplement</a:t>
            </a:r>
            <a:endParaRPr b="1"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3"/>
          <p:cNvSpPr/>
          <p:nvPr/>
        </p:nvSpPr>
        <p:spPr>
          <a:xfrm>
            <a:off x="1143000" y="1676400"/>
            <a:ext cx="2667000" cy="582211"/>
          </a:xfrm>
          <a:prstGeom prst="rect">
            <a:avLst/>
          </a:prstGeom>
          <a:solidFill>
            <a:srgbClr val="003E00"/>
          </a:solidFill>
          <a:ln cap="flat" cmpd="sng" w="50800">
            <a:solidFill>
              <a:srgbClr val="EF9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9100"/>
                </a:solidFill>
                <a:latin typeface="Arial"/>
                <a:ea typeface="Arial"/>
                <a:cs typeface="Arial"/>
                <a:sym typeface="Arial"/>
              </a:rPr>
              <a:t>Hyperkalemia</a:t>
            </a:r>
            <a:endParaRPr sz="3200">
              <a:solidFill>
                <a:srgbClr val="EF91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3"/>
          <p:cNvSpPr/>
          <p:nvPr/>
        </p:nvSpPr>
        <p:spPr>
          <a:xfrm>
            <a:off x="5334000" y="1574800"/>
            <a:ext cx="3352800" cy="1074653"/>
          </a:xfrm>
          <a:prstGeom prst="rect">
            <a:avLst/>
          </a:prstGeom>
          <a:solidFill>
            <a:srgbClr val="003E00"/>
          </a:solidFill>
          <a:ln cap="flat" cmpd="sng" w="50800">
            <a:solidFill>
              <a:srgbClr val="EF9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9100"/>
                </a:solidFill>
                <a:latin typeface="Arial"/>
                <a:ea typeface="Arial"/>
                <a:cs typeface="Arial"/>
                <a:sym typeface="Arial"/>
              </a:rPr>
              <a:t>Increased Risk of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9100"/>
                </a:solidFill>
                <a:latin typeface="Arial"/>
                <a:ea typeface="Arial"/>
                <a:cs typeface="Arial"/>
                <a:sym typeface="Arial"/>
              </a:rPr>
              <a:t>Hyperkalemia</a:t>
            </a:r>
            <a:endParaRPr sz="3200">
              <a:solidFill>
                <a:srgbClr val="EF91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1600200" y="152400"/>
            <a:ext cx="57912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Aldosterone antagonists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4"/>
          <p:cNvSpPr txBox="1"/>
          <p:nvPr/>
        </p:nvSpPr>
        <p:spPr>
          <a:xfrm>
            <a:off x="1752600" y="304800"/>
            <a:ext cx="60198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Sodium channel inhibitors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54" name="Google Shape;254;p24"/>
          <p:cNvSpPr/>
          <p:nvPr/>
        </p:nvSpPr>
        <p:spPr>
          <a:xfrm>
            <a:off x="1752600" y="1524000"/>
            <a:ext cx="3884612" cy="993775"/>
          </a:xfrm>
          <a:prstGeom prst="rect">
            <a:avLst/>
          </a:prstGeom>
          <a:solidFill>
            <a:srgbClr val="C0FEF9"/>
          </a:solidFill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Called:</a:t>
            </a:r>
            <a:endParaRPr/>
          </a:p>
          <a:p>
            <a:pPr indent="-1778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K-Sparing Diuretics</a:t>
            </a:r>
            <a:endParaRPr/>
          </a:p>
        </p:txBody>
      </p:sp>
      <p:sp>
        <p:nvSpPr>
          <p:cNvPr id="255" name="Google Shape;255;p24"/>
          <p:cNvSpPr/>
          <p:nvPr/>
        </p:nvSpPr>
        <p:spPr>
          <a:xfrm>
            <a:off x="533400" y="3505200"/>
            <a:ext cx="3352800" cy="3048000"/>
          </a:xfrm>
          <a:prstGeom prst="ellipse">
            <a:avLst/>
          </a:prstGeom>
          <a:solidFill>
            <a:srgbClr val="FAFD00"/>
          </a:solidFill>
          <a:ln cap="flat" cmpd="sng" w="50800">
            <a:solidFill>
              <a:schemeClr val="hlink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Triamterene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Potency 0.1,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t½ 4.2 h,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elimination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by metabolism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4572000" y="3657600"/>
            <a:ext cx="3429000" cy="2667000"/>
          </a:xfrm>
          <a:prstGeom prst="ellipse">
            <a:avLst/>
          </a:prstGeom>
          <a:solidFill>
            <a:srgbClr val="FAFD00"/>
          </a:solidFill>
          <a:ln cap="flat" cmpd="sng" w="508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Amiloride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Potency 1,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t½ 21h,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elimination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4"/>
          <p:cNvSpPr/>
          <p:nvPr/>
        </p:nvSpPr>
        <p:spPr>
          <a:xfrm rot="3293895">
            <a:off x="4876420" y="2787138"/>
            <a:ext cx="1289484" cy="482600"/>
          </a:xfrm>
          <a:prstGeom prst="rightArrow">
            <a:avLst>
              <a:gd fmla="val 50000" name="adj1"/>
              <a:gd fmla="val 78132" name="adj2"/>
            </a:avLst>
          </a:prstGeom>
          <a:solidFill>
            <a:srgbClr val="EF9100"/>
          </a:solidFill>
          <a:ln cap="flat" cmpd="sng" w="50800">
            <a:solidFill>
              <a:srgbClr val="5000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4"/>
          <p:cNvSpPr/>
          <p:nvPr/>
        </p:nvSpPr>
        <p:spPr>
          <a:xfrm rot="7366133">
            <a:off x="1812126" y="2793642"/>
            <a:ext cx="1289484" cy="482600"/>
          </a:xfrm>
          <a:prstGeom prst="rightArrow">
            <a:avLst>
              <a:gd fmla="val 50000" name="adj1"/>
              <a:gd fmla="val 78132" name="adj2"/>
            </a:avLst>
          </a:prstGeom>
          <a:solidFill>
            <a:srgbClr val="EF9100"/>
          </a:solidFill>
          <a:ln cap="flat" cmpd="sng" w="50800">
            <a:solidFill>
              <a:srgbClr val="5000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5"/>
          <p:cNvSpPr txBox="1"/>
          <p:nvPr/>
        </p:nvSpPr>
        <p:spPr>
          <a:xfrm>
            <a:off x="5486400" y="304800"/>
            <a:ext cx="35052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Therapeutic uses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266" name="Google Shape;26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3733800"/>
            <a:ext cx="1219200" cy="96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90800" y="3733800"/>
            <a:ext cx="1158875" cy="108108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5"/>
          <p:cNvSpPr/>
          <p:nvPr/>
        </p:nvSpPr>
        <p:spPr>
          <a:xfrm>
            <a:off x="1143000" y="1447800"/>
            <a:ext cx="3359895" cy="686085"/>
          </a:xfrm>
          <a:prstGeom prst="rect">
            <a:avLst/>
          </a:prstGeom>
          <a:solidFill>
            <a:srgbClr val="666666"/>
          </a:solidFill>
          <a:ln cap="flat" cmpd="sng" w="508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925" lIns="69850" spcFirstLastPara="1" rIns="69850" wrap="square" tIns="34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Enhance Natriuresis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Caused by Other Diuretics</a:t>
            </a:r>
            <a:endParaRPr/>
          </a:p>
        </p:txBody>
      </p:sp>
      <p:pic>
        <p:nvPicPr>
          <p:cNvPr id="269" name="Google Shape;26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1676400"/>
            <a:ext cx="11239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5"/>
          <p:cNvSpPr/>
          <p:nvPr/>
        </p:nvSpPr>
        <p:spPr>
          <a:xfrm>
            <a:off x="3200400" y="3276600"/>
            <a:ext cx="2590800" cy="378309"/>
          </a:xfrm>
          <a:prstGeom prst="rect">
            <a:avLst/>
          </a:prstGeom>
          <a:solidFill>
            <a:srgbClr val="666666"/>
          </a:solidFill>
          <a:ln cap="flat" cmpd="sng" w="508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925" lIns="69850" spcFirstLastPara="1" rIns="69850" wrap="square" tIns="34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Block Na+ Channels</a:t>
            </a:r>
            <a:endParaRPr/>
          </a:p>
        </p:txBody>
      </p:sp>
      <p:sp>
        <p:nvSpPr>
          <p:cNvPr id="271" name="Google Shape;271;p25"/>
          <p:cNvSpPr/>
          <p:nvPr/>
        </p:nvSpPr>
        <p:spPr>
          <a:xfrm>
            <a:off x="1524000" y="4953000"/>
            <a:ext cx="1701800" cy="993862"/>
          </a:xfrm>
          <a:prstGeom prst="rect">
            <a:avLst/>
          </a:prstGeom>
          <a:solidFill>
            <a:srgbClr val="EF9100"/>
          </a:solidFill>
          <a:ln cap="flat" cmpd="sng" w="50800">
            <a:solidFill>
              <a:srgbClr val="5000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925" lIns="69850" spcFirstLastPara="1" rIns="69850" wrap="square" tIns="34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rPr>
              <a:t>Treatment for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rPr>
              <a:t>Liddle’s Syndrome</a:t>
            </a:r>
            <a:endParaRPr/>
          </a:p>
        </p:txBody>
      </p:sp>
      <p:sp>
        <p:nvSpPr>
          <p:cNvPr id="272" name="Google Shape;272;p25"/>
          <p:cNvSpPr/>
          <p:nvPr/>
        </p:nvSpPr>
        <p:spPr>
          <a:xfrm>
            <a:off x="1141454" y="2514600"/>
            <a:ext cx="2734724" cy="378309"/>
          </a:xfrm>
          <a:prstGeom prst="rect">
            <a:avLst/>
          </a:prstGeom>
          <a:solidFill>
            <a:srgbClr val="666666"/>
          </a:solidFill>
          <a:ln cap="flat" cmpd="sng" w="508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925" lIns="69850" spcFirstLastPara="1" rIns="69850" wrap="square" tIns="34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Prevent Hypokalemia</a:t>
            </a:r>
            <a:endParaRPr b="1"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2590800"/>
            <a:ext cx="11239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5"/>
          <p:cNvSpPr/>
          <p:nvPr/>
        </p:nvSpPr>
        <p:spPr>
          <a:xfrm>
            <a:off x="6019800" y="1447800"/>
            <a:ext cx="1701800" cy="1609415"/>
          </a:xfrm>
          <a:prstGeom prst="rect">
            <a:avLst/>
          </a:prstGeom>
          <a:solidFill>
            <a:srgbClr val="EF9100"/>
          </a:solidFill>
          <a:ln cap="flat" cmpd="sng" w="50800">
            <a:solidFill>
              <a:srgbClr val="5000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925" lIns="69850" spcFirstLastPara="1" rIns="69850" wrap="square" tIns="34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rPr>
              <a:t>Used in Combination with Loop &amp;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rPr>
              <a:t>Thiazide Diuretics</a:t>
            </a:r>
            <a:endParaRPr/>
          </a:p>
        </p:txBody>
      </p:sp>
      <p:sp>
        <p:nvSpPr>
          <p:cNvPr id="275" name="Google Shape;275;p25"/>
          <p:cNvSpPr/>
          <p:nvPr/>
        </p:nvSpPr>
        <p:spPr>
          <a:xfrm>
            <a:off x="5181600" y="4800600"/>
            <a:ext cx="2463800" cy="993862"/>
          </a:xfrm>
          <a:prstGeom prst="rect">
            <a:avLst/>
          </a:prstGeom>
          <a:solidFill>
            <a:srgbClr val="EF9100"/>
          </a:solidFill>
          <a:ln cap="flat" cmpd="sng" w="50800">
            <a:solidFill>
              <a:srgbClr val="5000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925" lIns="69850" spcFirstLastPara="1" rIns="69850" wrap="square" tIns="34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rPr>
              <a:t>Treatment for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rPr>
              <a:t>Lithium-Induced Diabetes Insipidus</a:t>
            </a:r>
            <a:endParaRPr sz="2000">
              <a:solidFill>
                <a:srgbClr val="5000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 txBox="1"/>
          <p:nvPr/>
        </p:nvSpPr>
        <p:spPr>
          <a:xfrm>
            <a:off x="152400" y="304800"/>
            <a:ext cx="5181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Sodium channel inhibitors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6"/>
          <p:cNvSpPr txBox="1"/>
          <p:nvPr/>
        </p:nvSpPr>
        <p:spPr>
          <a:xfrm>
            <a:off x="6705600" y="304800"/>
            <a:ext cx="19050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ADRS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84" name="Google Shape;284;p26"/>
          <p:cNvSpPr txBox="1"/>
          <p:nvPr/>
        </p:nvSpPr>
        <p:spPr>
          <a:xfrm>
            <a:off x="304800" y="304800"/>
            <a:ext cx="60198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Sodium channel inhibitors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285" name="Google Shape;285;p26"/>
          <p:cNvGrpSpPr/>
          <p:nvPr/>
        </p:nvGrpSpPr>
        <p:grpSpPr>
          <a:xfrm>
            <a:off x="762000" y="1752600"/>
            <a:ext cx="7543800" cy="4648990"/>
            <a:chOff x="322439" y="1498600"/>
            <a:chExt cx="8703310" cy="4903033"/>
          </a:xfrm>
        </p:grpSpPr>
        <p:pic>
          <p:nvPicPr>
            <p:cNvPr id="286" name="Google Shape;286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06775" y="1882775"/>
              <a:ext cx="2387600" cy="2991110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chemeClr val="folHlink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sp>
          <p:nvSpPr>
            <p:cNvPr id="287" name="Google Shape;287;p26"/>
            <p:cNvSpPr/>
            <p:nvPr/>
          </p:nvSpPr>
          <p:spPr>
            <a:xfrm>
              <a:off x="6045200" y="3378200"/>
              <a:ext cx="2235200" cy="787400"/>
            </a:xfrm>
            <a:prstGeom prst="ellipse">
              <a:avLst/>
            </a:prstGeom>
            <a:solidFill>
              <a:srgbClr val="C0FEF9"/>
            </a:solidFill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Renal Stones</a:t>
              </a: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096000" y="4419600"/>
              <a:ext cx="2235200" cy="787400"/>
            </a:xfrm>
            <a:prstGeom prst="ellipse">
              <a:avLst/>
            </a:prstGeom>
            <a:solidFill>
              <a:srgbClr val="FAFD00"/>
            </a:solidFill>
            <a:ln cap="flat" cmpd="sng" w="508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Interstitial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Nephritis</a:t>
              </a: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4278489" y="5275705"/>
              <a:ext cx="3111076" cy="1125928"/>
            </a:xfrm>
            <a:prstGeom prst="ellipse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Megaloblastosis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in cirrhotic patients</a:t>
              </a:r>
              <a:endParaRPr b="1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322439" y="2543331"/>
              <a:ext cx="2348513" cy="1056390"/>
            </a:xfrm>
            <a:prstGeom prst="ellipse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Hyperkalemia</a:t>
              </a:r>
              <a:endParaRPr b="1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6045200" y="2387600"/>
              <a:ext cx="2235200" cy="787400"/>
            </a:xfrm>
            <a:prstGeom prst="ellipse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Hyperkalemia</a:t>
              </a:r>
              <a:endParaRPr b="1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86176" y="1524000"/>
              <a:ext cx="2549454" cy="678944"/>
            </a:xfrm>
            <a:prstGeom prst="rect">
              <a:avLst/>
            </a:prstGeom>
            <a:solidFill>
              <a:srgbClr val="003E00"/>
            </a:solidFill>
            <a:ln cap="flat" cmpd="sng" w="50800">
              <a:solidFill>
                <a:srgbClr val="EF91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4450" lIns="90475" spcFirstLastPara="1" rIns="90475" wrap="square" tIns="44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EF9100"/>
                  </a:solidFill>
                  <a:latin typeface="Arial"/>
                  <a:ea typeface="Arial"/>
                  <a:cs typeface="Arial"/>
                  <a:sym typeface="Arial"/>
                </a:rPr>
                <a:t>Amiloride</a:t>
              </a:r>
              <a:endParaRPr sz="3600">
                <a:solidFill>
                  <a:srgbClr val="EF91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5980113" y="1498600"/>
              <a:ext cx="3045636" cy="688975"/>
            </a:xfrm>
            <a:prstGeom prst="rect">
              <a:avLst/>
            </a:prstGeom>
            <a:solidFill>
              <a:srgbClr val="003E00"/>
            </a:solidFill>
            <a:ln cap="flat" cmpd="sng" w="50800">
              <a:solidFill>
                <a:srgbClr val="EF91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4450" lIns="90475" spcFirstLastPara="1" rIns="90475" wrap="square" tIns="44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EF9100"/>
                  </a:solidFill>
                  <a:latin typeface="Arial"/>
                  <a:ea typeface="Arial"/>
                  <a:cs typeface="Arial"/>
                  <a:sym typeface="Arial"/>
                </a:rPr>
                <a:t>Triamterene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7"/>
          <p:cNvSpPr txBox="1"/>
          <p:nvPr/>
        </p:nvSpPr>
        <p:spPr>
          <a:xfrm>
            <a:off x="1295400" y="1219200"/>
            <a:ext cx="42672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contraindications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301" name="Google Shape;301;p27"/>
          <p:cNvGrpSpPr/>
          <p:nvPr/>
        </p:nvGrpSpPr>
        <p:grpSpPr>
          <a:xfrm>
            <a:off x="1295400" y="1981200"/>
            <a:ext cx="7467600" cy="4673600"/>
            <a:chOff x="1295400" y="1981200"/>
            <a:chExt cx="7467600" cy="4673600"/>
          </a:xfrm>
        </p:grpSpPr>
        <p:sp>
          <p:nvSpPr>
            <p:cNvPr id="302" name="Google Shape;302;p27"/>
            <p:cNvSpPr/>
            <p:nvPr/>
          </p:nvSpPr>
          <p:spPr>
            <a:xfrm>
              <a:off x="6324600" y="3048000"/>
              <a:ext cx="2235200" cy="787400"/>
            </a:xfrm>
            <a:prstGeom prst="ellipse">
              <a:avLst/>
            </a:prstGeom>
            <a:solidFill>
              <a:srgbClr val="C0FEF9"/>
            </a:solidFill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Renal failure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5562600" y="3962400"/>
              <a:ext cx="2616200" cy="787400"/>
            </a:xfrm>
            <a:prstGeom prst="ellipse">
              <a:avLst/>
            </a:prstGeom>
            <a:solidFill>
              <a:srgbClr val="FAFD00"/>
            </a:solidFill>
            <a:ln cap="flat" cmpd="sng" w="508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Other K+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sparing diuretics</a:t>
              </a:r>
              <a:endParaRPr b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5029200" y="4876800"/>
              <a:ext cx="2717800" cy="889000"/>
            </a:xfrm>
            <a:prstGeom prst="ellipse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ACE-I &amp;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ARBs</a:t>
              </a:r>
              <a:endParaRPr b="1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4191000" y="5867400"/>
              <a:ext cx="2235200" cy="787400"/>
            </a:xfrm>
            <a:prstGeom prst="ellipse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K+ suplement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1295400" y="2209800"/>
              <a:ext cx="2667000" cy="520655"/>
            </a:xfrm>
            <a:prstGeom prst="rect">
              <a:avLst/>
            </a:prstGeom>
            <a:solidFill>
              <a:srgbClr val="003E00"/>
            </a:solidFill>
            <a:ln cap="flat" cmpd="sng" w="50800">
              <a:solidFill>
                <a:srgbClr val="EF91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4450" lIns="90475" spcFirstLastPara="1" rIns="90475" wrap="square" tIns="44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EF9100"/>
                  </a:solidFill>
                  <a:latin typeface="Arial"/>
                  <a:ea typeface="Arial"/>
                  <a:cs typeface="Arial"/>
                  <a:sym typeface="Arial"/>
                </a:rPr>
                <a:t>Hyperkalemia</a:t>
              </a:r>
              <a:endParaRPr sz="2800">
                <a:solidFill>
                  <a:srgbClr val="EF91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5791200" y="1981200"/>
              <a:ext cx="2971800" cy="951543"/>
            </a:xfrm>
            <a:prstGeom prst="rect">
              <a:avLst/>
            </a:prstGeom>
            <a:solidFill>
              <a:srgbClr val="003E00"/>
            </a:solidFill>
            <a:ln cap="flat" cmpd="sng" w="50800">
              <a:solidFill>
                <a:srgbClr val="EF91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4450" lIns="90475" spcFirstLastPara="1" rIns="90475" wrap="square" tIns="44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EF9100"/>
                  </a:solidFill>
                  <a:latin typeface="Arial"/>
                  <a:ea typeface="Arial"/>
                  <a:cs typeface="Arial"/>
                  <a:sym typeface="Arial"/>
                </a:rPr>
                <a:t>Increased Risk of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EF9100"/>
                  </a:solidFill>
                  <a:latin typeface="Arial"/>
                  <a:ea typeface="Arial"/>
                  <a:cs typeface="Arial"/>
                  <a:sym typeface="Arial"/>
                </a:rPr>
                <a:t>Hyperkalemia</a:t>
              </a:r>
              <a:endParaRPr sz="2800">
                <a:solidFill>
                  <a:srgbClr val="EF91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8" name="Google Shape;308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71600" y="3124200"/>
              <a:ext cx="1905000" cy="175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27"/>
            <p:cNvSpPr/>
            <p:nvPr/>
          </p:nvSpPr>
          <p:spPr>
            <a:xfrm>
              <a:off x="1752600" y="5867400"/>
              <a:ext cx="2209800" cy="787400"/>
            </a:xfrm>
            <a:prstGeom prst="ellipse">
              <a:avLst/>
            </a:prstGeom>
            <a:solidFill>
              <a:srgbClr val="FAFD00"/>
            </a:solidFill>
            <a:ln cap="flat" cmpd="sng" w="508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Aliskiren</a:t>
              </a:r>
              <a:endParaRPr b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p27"/>
          <p:cNvSpPr txBox="1"/>
          <p:nvPr/>
        </p:nvSpPr>
        <p:spPr>
          <a:xfrm>
            <a:off x="1752600" y="304800"/>
            <a:ext cx="60198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Sodium channel inhibitors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8"/>
          <p:cNvGrpSpPr/>
          <p:nvPr/>
        </p:nvGrpSpPr>
        <p:grpSpPr>
          <a:xfrm>
            <a:off x="685800" y="2667000"/>
            <a:ext cx="4013200" cy="2675091"/>
            <a:chOff x="381000" y="3048000"/>
            <a:chExt cx="4013200" cy="2675091"/>
          </a:xfrm>
        </p:grpSpPr>
        <p:sp>
          <p:nvSpPr>
            <p:cNvPr id="318" name="Google Shape;318;p28"/>
            <p:cNvSpPr/>
            <p:nvPr/>
          </p:nvSpPr>
          <p:spPr>
            <a:xfrm>
              <a:off x="381000" y="3048000"/>
              <a:ext cx="2798844" cy="2675091"/>
            </a:xfrm>
            <a:prstGeom prst="rect">
              <a:avLst/>
            </a:prstGeom>
            <a:solidFill>
              <a:srgbClr val="C0FEF9"/>
            </a:solidFill>
            <a:ln cap="flat" cmpd="sng" w="508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4450" lIns="90475" spcFirstLastPara="1" rIns="90475" wrap="square" tIns="44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ACE Inhibitors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Beta-Blockers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K Supplements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K-Sparing </a:t>
              </a:r>
              <a:endParaRPr b="1" sz="2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diuretics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Aliskiren</a:t>
              </a:r>
              <a:endParaRPr b="1" sz="2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429000" y="3886200"/>
              <a:ext cx="965200" cy="660400"/>
            </a:xfrm>
            <a:prstGeom prst="rightArrow">
              <a:avLst>
                <a:gd fmla="val 50000" name="adj1"/>
                <a:gd fmla="val 78132" name="adj2"/>
              </a:avLst>
            </a:prstGeom>
            <a:solidFill>
              <a:schemeClr val="accent2"/>
            </a:solidFill>
            <a:ln cap="flat" cmpd="sng" w="508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" name="Google Shape;320;p28"/>
          <p:cNvSpPr/>
          <p:nvPr/>
        </p:nvSpPr>
        <p:spPr>
          <a:xfrm>
            <a:off x="4876800" y="2514600"/>
            <a:ext cx="3352800" cy="2667000"/>
          </a:xfrm>
          <a:prstGeom prst="ellipse">
            <a:avLst/>
          </a:prstGeom>
          <a:solidFill>
            <a:srgbClr val="C0FEF9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↑</a:t>
            </a: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Hyperkalemia-</a:t>
            </a:r>
            <a:endParaRPr b="1"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induced by </a:t>
            </a:r>
            <a:endParaRPr b="1"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K-Sparing</a:t>
            </a:r>
            <a:endParaRPr b="1"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diuretics</a:t>
            </a:r>
            <a:endParaRPr b="1"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8"/>
          <p:cNvSpPr txBox="1"/>
          <p:nvPr/>
        </p:nvSpPr>
        <p:spPr>
          <a:xfrm>
            <a:off x="1143000" y="1143000"/>
            <a:ext cx="6858000" cy="558800"/>
          </a:xfrm>
          <a:prstGeom prst="rect">
            <a:avLst/>
          </a:prstGeom>
          <a:solidFill>
            <a:srgbClr val="081D58"/>
          </a:solidFill>
          <a:ln cap="flat" cmpd="sng" w="50800">
            <a:solidFill>
              <a:srgbClr val="EF91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9100"/>
              </a:buClr>
              <a:buSzPts val="3600"/>
              <a:buFont typeface="Shadows Into Light"/>
              <a:buNone/>
            </a:pPr>
            <a:r>
              <a:rPr b="1" i="0" lang="en-US" sz="3600" u="none" cap="none" strike="noStrike">
                <a:solidFill>
                  <a:srgbClr val="EF91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DRUG-Drug  INTERACTIONS</a:t>
            </a:r>
            <a:endParaRPr b="1" i="0" sz="3600" u="none" cap="none" strike="noStrike">
              <a:solidFill>
                <a:srgbClr val="EF91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22" name="Google Shape;322;p28"/>
          <p:cNvSpPr txBox="1"/>
          <p:nvPr/>
        </p:nvSpPr>
        <p:spPr>
          <a:xfrm>
            <a:off x="1752600" y="304800"/>
            <a:ext cx="60198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Sodium channel inhibitors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1066800"/>
            <a:ext cx="67056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4" name="Google Shape;334;p30"/>
          <p:cNvGraphicFramePr/>
          <p:nvPr/>
        </p:nvGraphicFramePr>
        <p:xfrm>
          <a:off x="142875" y="14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{D679E4A8-735C-46C5-B430-85E1F57FC79B}</a:tableStyleId>
              </a:tblPr>
              <a:tblGrid>
                <a:gridCol w="3394075"/>
                <a:gridCol w="2803525"/>
                <a:gridCol w="2660650"/>
              </a:tblGrid>
              <a:tr h="823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entury Schoolbook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Effects</a:t>
                      </a:r>
                      <a:endParaRPr b="1" i="0" sz="2400" u="none" cap="none" strike="noStrike">
                        <a:solidFill>
                          <a:srgbClr val="FFFFFF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entury Schoolbook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Mechanism of action</a:t>
                      </a:r>
                      <a:endParaRPr b="1" i="0" sz="2400" u="none" cap="none" strike="noStrike">
                        <a:solidFill>
                          <a:srgbClr val="FFFFFF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entury Schoolbook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Diuretics</a:t>
                      </a:r>
                      <a:endParaRPr b="1" i="0" sz="2400" u="none" cap="none" strike="noStrike">
                        <a:solidFill>
                          <a:srgbClr val="FFFFFF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310700">
                <a:tc>
                  <a:txBody>
                    <a:bodyPr>
                      <a:noAutofit/>
                    </a:bodyPr>
                    <a:lstStyle/>
                    <a:p>
                      <a:pPr indent="-12700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↑"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Urinary Na HCO3, K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Urinary alkalosis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Metabolic acidosis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Inhibition of NaHCO3 reabsorption  in </a:t>
                      </a:r>
                      <a:r>
                        <a:rPr b="1" i="0" lang="en-US" sz="2000" u="none" cap="none" strike="noStrike">
                          <a:solidFill>
                            <a:srgbClr val="0000C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PCT</a:t>
                      </a:r>
                      <a:endParaRPr b="1" i="0" sz="2000" u="none" cap="none" strike="noStrike">
                        <a:solidFill>
                          <a:srgbClr val="0000CC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CA inhibitors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Acetohexamide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Dorzolamide</a:t>
                      </a:r>
                      <a:r>
                        <a:rPr b="1" i="0" lang="en-US" sz="1600" u="none" cap="none" strike="noStrike">
                          <a:solidFill>
                            <a:srgbClr val="0000C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 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</a:tr>
              <a:tr h="701075">
                <a:tc>
                  <a:txBody>
                    <a:bodyPr>
                      <a:noAutofit/>
                    </a:bodyPr>
                    <a:lstStyle/>
                    <a:p>
                      <a:pPr indent="-12700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↑"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Urine excretion</a:t>
                      </a:r>
                      <a:endParaRPr/>
                    </a:p>
                    <a:p>
                      <a:pPr indent="-12700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↑"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Little Na 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Osmotic effect </a:t>
                      </a:r>
                      <a:r>
                        <a:rPr b="1" i="0" lang="en-US" sz="2000" u="none" cap="none" strike="noStrike">
                          <a:solidFill>
                            <a:srgbClr val="0000C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in PCT &amp; DLH</a:t>
                      </a: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Osmotic diuretic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Mannitol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</a:tr>
              <a:tr h="1005900">
                <a:tc>
                  <a:txBody>
                    <a:bodyPr>
                      <a:noAutofit/>
                    </a:bodyPr>
                    <a:lstStyle/>
                    <a:p>
                      <a:pPr indent="-12700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↑"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Urinary Na, K, Ca, Mg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Na/K/2Cl    transporter in </a:t>
                      </a:r>
                      <a:r>
                        <a:rPr b="1" i="0" lang="en-US" sz="2000" u="none" cap="none" strike="noStrike">
                          <a:solidFill>
                            <a:srgbClr val="0000C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TAL the most effective</a:t>
                      </a:r>
                      <a:endParaRPr b="1" i="0" sz="2000" u="none" cap="none" strike="noStrike">
                        <a:solidFill>
                          <a:srgbClr val="0000CC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Loop diuretics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Furosemide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</a:tr>
              <a:tr h="1615525">
                <a:tc>
                  <a:txBody>
                    <a:bodyPr>
                      <a:noAutofit/>
                    </a:bodyPr>
                    <a:lstStyle/>
                    <a:p>
                      <a:pPr indent="-12700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↑"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Urinary Na, K, Mg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BUT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↓ urinary Ca (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hypercalcemia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Metabolic alkalosis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Na and Cl  cotransporter in </a:t>
                      </a:r>
                      <a:r>
                        <a:rPr b="1" i="0" lang="en-US" sz="2000" u="none" cap="none" strike="noStrike">
                          <a:solidFill>
                            <a:srgbClr val="0000C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DCT</a:t>
                      </a:r>
                      <a:endParaRPr b="1" i="0" sz="2000" u="none" cap="none" strike="noStrike">
                        <a:solidFill>
                          <a:srgbClr val="0000CC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Thiazide diuretics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Shadows Into Light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FF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hydrochlorothiazide</a:t>
                      </a:r>
                      <a:endParaRPr b="1" i="0" sz="1600" u="none" cap="none" strike="noStrike">
                        <a:solidFill>
                          <a:srgbClr val="FF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</a:tr>
              <a:tr h="1168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↑ Urinary Na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↓ K, H secretion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Metabolic acidosis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competitive antagonist of aldosterone </a:t>
                      </a:r>
                      <a:r>
                        <a:rPr b="1" i="0" lang="en-US" sz="2000" u="none" cap="none" strike="noStrike">
                          <a:solidFill>
                            <a:srgbClr val="0000C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in CCT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K-sparing diuretic</a:t>
                      </a:r>
                      <a:endParaRPr/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Spironolactone.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Google Shape;339;p31"/>
          <p:cNvGraphicFramePr/>
          <p:nvPr/>
        </p:nvGraphicFramePr>
        <p:xfrm>
          <a:off x="179388" y="188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{D679E4A8-735C-46C5-B430-85E1F57FC79B}</a:tableStyleId>
              </a:tblPr>
              <a:tblGrid>
                <a:gridCol w="5570525"/>
                <a:gridCol w="3095625"/>
              </a:tblGrid>
              <a:tr h="555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entury Schoolbook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Uses </a:t>
                      </a:r>
                      <a:endParaRPr b="1" i="0" sz="2400" u="none" cap="none" strike="noStrike">
                        <a:solidFill>
                          <a:srgbClr val="FFFFFF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entury Schoolbook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Diuretics</a:t>
                      </a:r>
                      <a:endParaRPr b="1" i="0" sz="2400" u="none" cap="none" strike="noStrike">
                        <a:solidFill>
                          <a:srgbClr val="FFFFFF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371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Glaucoma, epilepsy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Mountain sickness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CA inhibitors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Acetohexamide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Dorzolamide</a:t>
                      </a:r>
                      <a:r>
                        <a:rPr b="1" i="0" lang="en-US" sz="1600" u="none" cap="none" strike="noStrike">
                          <a:solidFill>
                            <a:srgbClr val="0000C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 (topically) for glaucoma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Shadows Into Light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FF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</a:tr>
              <a:tr h="701075">
                <a:tc>
                  <a:txBody>
                    <a:bodyPr>
                      <a:noAutofit/>
                    </a:bodyPr>
                    <a:lstStyle/>
                    <a:p>
                      <a:pPr indent="-1270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Cerebral edema</a:t>
                      </a:r>
                      <a:endParaRPr/>
                    </a:p>
                    <a:p>
                      <a:pPr indent="-1270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Acute renal failure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Osmotic diuretic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Mannitol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</a:tr>
              <a:tr h="1615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Acute pulmonary edema </a:t>
                      </a:r>
                      <a:r>
                        <a:rPr b="1" i="0" lang="en-US" sz="2000" u="none" cap="none" strike="noStrike">
                          <a:solidFill>
                            <a:srgbClr val="0070C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(Drug of choice)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Heart failure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Hyperkalemia, Hypercalcemia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Shadows Into Light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Loop diuretics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Furosemide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Shadows Into Light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FF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</a:tr>
              <a:tr h="1310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Commonly used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Hypertension, heart failure, hypercalciuria, kidney stones, diabetes inspidus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Thiazide diuretics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Shadows Into Light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FF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hydrochlorothiazide</a:t>
                      </a:r>
                      <a:endParaRPr b="1" i="0" sz="1600" u="none" cap="none" strike="noStrike">
                        <a:solidFill>
                          <a:srgbClr val="FF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</a:tr>
              <a:tr h="1006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Hepatic cirrhosis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70C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(Drug of choice)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K-sparing diuretic</a:t>
                      </a:r>
                      <a:endParaRPr/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Spironolactone.</a:t>
                      </a:r>
                      <a:endParaRPr/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Shadows Into Light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Diuretics-iii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1143000" y="3429000"/>
            <a:ext cx="3048000" cy="2246769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Competitive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aldosterone</a:t>
            </a:r>
            <a:endParaRPr b="1" sz="280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antagonists:</a:t>
            </a:r>
            <a:endParaRPr b="1" sz="280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Spironolactone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Eplerenone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5029200" y="3733800"/>
            <a:ext cx="2971800" cy="1815882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Inhibitors of Na</a:t>
            </a:r>
            <a:r>
              <a:rPr b="1" baseline="30000" lang="en-US" sz="280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lang="en-US" sz="280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channels:</a:t>
            </a:r>
            <a:endParaRPr b="1" sz="280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Amiloride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Triamterene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14"/>
          <p:cNvCxnSpPr/>
          <p:nvPr/>
        </p:nvCxnSpPr>
        <p:spPr>
          <a:xfrm>
            <a:off x="6553200" y="1447800"/>
            <a:ext cx="0" cy="2209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4"/>
          <p:cNvCxnSpPr/>
          <p:nvPr/>
        </p:nvCxnSpPr>
        <p:spPr>
          <a:xfrm>
            <a:off x="1828800" y="1524000"/>
            <a:ext cx="0" cy="1828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" name="Google Shape;107;p14"/>
          <p:cNvSpPr txBox="1"/>
          <p:nvPr/>
        </p:nvSpPr>
        <p:spPr>
          <a:xfrm>
            <a:off x="1143000" y="2133600"/>
            <a:ext cx="1752600" cy="523220"/>
          </a:xfrm>
          <a:prstGeom prst="rect">
            <a:avLst/>
          </a:prstGeom>
          <a:solidFill>
            <a:srgbClr val="A2A2E0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Steroidal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5257800" y="2057400"/>
            <a:ext cx="2590800" cy="523220"/>
          </a:xfrm>
          <a:prstGeom prst="rect">
            <a:avLst/>
          </a:prstGeom>
          <a:solidFill>
            <a:srgbClr val="A2A2E0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Nonsreroidal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1143000" y="1143000"/>
            <a:ext cx="6391493" cy="646331"/>
          </a:xfrm>
          <a:prstGeom prst="rect">
            <a:avLst/>
          </a:prstGeom>
          <a:solidFill>
            <a:srgbClr val="FFC000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Potassium-sparing diuretics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" name="Google Shape;344;p32"/>
          <p:cNvGraphicFramePr/>
          <p:nvPr/>
        </p:nvGraphicFramePr>
        <p:xfrm>
          <a:off x="214313" y="14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{D679E4A8-735C-46C5-B430-85E1F57FC79B}</a:tableStyleId>
              </a:tblPr>
              <a:tblGrid>
                <a:gridCol w="5975350"/>
                <a:gridCol w="2740025"/>
              </a:tblGrid>
              <a:tr h="563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entury Schoolbook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Side effects</a:t>
                      </a:r>
                      <a:endParaRPr b="1" i="0" sz="2400" u="none" cap="none" strike="noStrike">
                        <a:solidFill>
                          <a:srgbClr val="FFFFFF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entury Schoolbook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Diuretics</a:t>
                      </a:r>
                      <a:endParaRPr b="1" i="0" sz="2400" u="none" cap="none" strike="noStrike">
                        <a:solidFill>
                          <a:srgbClr val="FFFFFF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88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Metabolic acidosis , Urinary alkalosis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Hypokalemia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CA inhibitors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Acetohexamide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Dorzolamide</a:t>
                      </a:r>
                      <a:r>
                        <a:rPr b="1" i="0" lang="en-US" sz="1600" u="none" cap="none" strike="noStrike">
                          <a:solidFill>
                            <a:srgbClr val="0000CC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 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</a:tr>
              <a:tr h="1005800"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Extracellular water expansion</a:t>
                      </a:r>
                      <a:endParaRPr/>
                    </a:p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Dehydration</a:t>
                      </a:r>
                      <a:endParaRPr/>
                    </a:p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Hypernatremia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Osmotic diuretic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Mannitol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</a:tr>
              <a:tr h="1333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Hypokalemia,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hypovolemia, hyponatremia, hypomagnesemia, hypocalcemia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Precipitate gout,  alkalosis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Loop diuretics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Furosemide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</a:tr>
              <a:tr h="1315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Hypokalemia, hyponatremia, hypovolemia, hypomagnesemia, hypercalcemia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Alkalosis, precipitate gout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Hyperlipidemia, hyperglycemia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Thiazide diuretics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Shadows Into Light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FF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hydrochlorothiazide</a:t>
                      </a:r>
                      <a:endParaRPr b="1" i="0" sz="1600" u="none" cap="none" strike="noStrike">
                        <a:solidFill>
                          <a:srgbClr val="FF0000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</a:tr>
              <a:tr h="1352375"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Gynaecomastia </a:t>
                      </a:r>
                      <a:endParaRPr/>
                    </a:p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Hyperkalaemia, Metabolic acidosis.</a:t>
                      </a:r>
                      <a:endParaRPr/>
                    </a:p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GIT upset and peptic ulcer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K-sparing diuretic</a:t>
                      </a:r>
                      <a:endParaRPr/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Schoolbook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Spironolactone.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228600"/>
            <a:ext cx="68580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2057400"/>
            <a:ext cx="68580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1143000" y="1447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mechanism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1219200" y="152400"/>
            <a:ext cx="6391493" cy="646331"/>
          </a:xfrm>
          <a:prstGeom prst="rect">
            <a:avLst/>
          </a:prstGeom>
          <a:solidFill>
            <a:srgbClr val="FFC000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Potassium-sparing diuretics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Diuretics-iii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2362200" y="2514600"/>
            <a:ext cx="4648200" cy="1420813"/>
          </a:xfrm>
          <a:prstGeom prst="rect">
            <a:avLst/>
          </a:prstGeom>
          <a:solidFill>
            <a:srgbClr val="C0FEF9"/>
          </a:solidFill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Called:</a:t>
            </a:r>
            <a:endParaRPr/>
          </a:p>
          <a:p>
            <a:pPr indent="-1778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K-Sparing Diuretics</a:t>
            </a:r>
            <a:endParaRPr/>
          </a:p>
          <a:p>
            <a:pPr indent="-1778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Aldosterone Antagonists</a:t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1981200" y="5257800"/>
            <a:ext cx="2235200" cy="1244600"/>
          </a:xfrm>
          <a:prstGeom prst="ellipse">
            <a:avLst/>
          </a:prstGeom>
          <a:solidFill>
            <a:srgbClr val="CCCCCC"/>
          </a:solidFill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Spironolactone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4876800" y="5410200"/>
            <a:ext cx="2235200" cy="787400"/>
          </a:xfrm>
          <a:prstGeom prst="ellipse">
            <a:avLst/>
          </a:prstGeom>
          <a:solidFill>
            <a:srgbClr val="FAFD00"/>
          </a:solidFill>
          <a:ln cap="flat" cmpd="sng" w="50800">
            <a:solidFill>
              <a:schemeClr val="hlink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Eplerenone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1143000" y="1143000"/>
            <a:ext cx="6858000" cy="1193800"/>
          </a:xfrm>
          <a:prstGeom prst="rect">
            <a:avLst/>
          </a:prstGeom>
          <a:solidFill>
            <a:srgbClr val="081D58"/>
          </a:solidFill>
          <a:ln cap="flat" cmpd="sng" w="50800">
            <a:solidFill>
              <a:srgbClr val="EF9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F9100"/>
              </a:buClr>
              <a:buSzPts val="2475"/>
              <a:buFont typeface="Shadows Into Light"/>
              <a:buNone/>
            </a:pPr>
            <a:br>
              <a:rPr b="1" i="0" lang="en-US" sz="2475" u="none" cap="none" strike="noStrike">
                <a:solidFill>
                  <a:srgbClr val="EF91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r>
              <a:rPr b="1" i="0" lang="en-US" sz="1987" u="none" cap="none" strike="noStrike">
                <a:solidFill>
                  <a:srgbClr val="EF91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MINERALOCORTICOID RECEPTOR ANTAGONISTS</a:t>
            </a:r>
            <a:br>
              <a:rPr b="1" i="0" lang="en-US" sz="2475" u="none" cap="none" strike="noStrike">
                <a:solidFill>
                  <a:srgbClr val="EF91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 b="1" i="0" sz="2475" u="none" cap="none" strike="noStrike">
              <a:solidFill>
                <a:srgbClr val="EF91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31" name="Google Shape;131;p16"/>
          <p:cNvSpPr/>
          <p:nvPr/>
        </p:nvSpPr>
        <p:spPr>
          <a:xfrm rot="5400000">
            <a:off x="2451100" y="4330700"/>
            <a:ext cx="1066800" cy="482600"/>
          </a:xfrm>
          <a:prstGeom prst="rightArrow">
            <a:avLst>
              <a:gd fmla="val 50000" name="adj1"/>
              <a:gd fmla="val 78132" name="adj2"/>
            </a:avLst>
          </a:prstGeom>
          <a:solidFill>
            <a:srgbClr val="EF9100"/>
          </a:solidFill>
          <a:ln cap="flat" cmpd="sng" w="50800">
            <a:solidFill>
              <a:srgbClr val="5000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/>
          <p:nvPr/>
        </p:nvSpPr>
        <p:spPr>
          <a:xfrm rot="5400000">
            <a:off x="5235358" y="4442042"/>
            <a:ext cx="1289484" cy="482600"/>
          </a:xfrm>
          <a:prstGeom prst="rightArrow">
            <a:avLst>
              <a:gd fmla="val 50000" name="adj1"/>
              <a:gd fmla="val 78132" name="adj2"/>
            </a:avLst>
          </a:prstGeom>
          <a:solidFill>
            <a:srgbClr val="EF9100"/>
          </a:solidFill>
          <a:ln cap="flat" cmpd="sng" w="50800">
            <a:solidFill>
              <a:srgbClr val="5000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1600200" y="304800"/>
            <a:ext cx="57912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Aldosterone antagonists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1143000" y="1295400"/>
            <a:ext cx="3810000" cy="3108543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Aldosterone antagonists are competitive antagonist at the collecting duct→↑ Excretion of Na+,Cl-&amp;↓Excretion of K+,H+,NH4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1600" y="1295400"/>
            <a:ext cx="27432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1600" y="3352800"/>
            <a:ext cx="27432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1143000" y="4648200"/>
            <a:ext cx="38862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Actions depend on renal PGs production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1143000" y="3810000"/>
            <a:ext cx="7239000" cy="892552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Delayed onset of action (nuclear receptor), maximum diuretic action 4 days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1143000" y="2590800"/>
            <a:ext cx="4572000" cy="46166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Highly protein- bound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1143000" y="1981200"/>
            <a:ext cx="6629400" cy="46166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Well absorbed from the GIT ,t½=1.6h.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1143000" y="3200400"/>
            <a:ext cx="6477000" cy="46166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Undergoes enterohepatic recycling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1143000" y="4876800"/>
            <a:ext cx="6934200" cy="83099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Converted in gut &amp; liver to </a:t>
            </a:r>
            <a:r>
              <a:rPr lang="en-US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canrenone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[active metabolite, t½=16h].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1219200" y="1143000"/>
            <a:ext cx="41148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pharmacokinetics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1600200" y="304800"/>
            <a:ext cx="57912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Aldosterone antagonists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5562600" y="1143000"/>
            <a:ext cx="31242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spironolactone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1143000" y="5867400"/>
            <a:ext cx="6934200" cy="46166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binds androgen receptors with high affinity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1143000" y="3200400"/>
            <a:ext cx="59436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affinity for progesterone and androgen receptors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1143000" y="4419600"/>
            <a:ext cx="60198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ineffective in adrenalectomized patients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1143000" y="2362200"/>
            <a:ext cx="68580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Eliminated by metabolism(CYP3A4),t½ 5h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5867400" y="1219200"/>
            <a:ext cx="24384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eplerenone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1600200" y="304800"/>
            <a:ext cx="57912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Aldosterone antagonists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1143000" y="1219200"/>
            <a:ext cx="41910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pharmacokinetics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/>
          <p:nvPr/>
        </p:nvSpPr>
        <p:spPr>
          <a:xfrm>
            <a:off x="5486400" y="152400"/>
            <a:ext cx="34290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Therapeutic uses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178" name="Google Shape;178;p20"/>
          <p:cNvGrpSpPr/>
          <p:nvPr/>
        </p:nvGrpSpPr>
        <p:grpSpPr>
          <a:xfrm>
            <a:off x="533400" y="990600"/>
            <a:ext cx="8610600" cy="5715284"/>
            <a:chOff x="533400" y="1905000"/>
            <a:chExt cx="8610600" cy="5020183"/>
          </a:xfrm>
        </p:grpSpPr>
        <p:pic>
          <p:nvPicPr>
            <p:cNvPr id="179" name="Google Shape;179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38800" y="3979906"/>
              <a:ext cx="1676400" cy="856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79588" y="3962400"/>
              <a:ext cx="1676400" cy="887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20"/>
            <p:cNvSpPr/>
            <p:nvPr/>
          </p:nvSpPr>
          <p:spPr>
            <a:xfrm>
              <a:off x="1371600" y="2105797"/>
              <a:ext cx="3359894" cy="602642"/>
            </a:xfrm>
            <a:prstGeom prst="rect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Enhances Natriuresis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Caused by Other Diuretics</a:t>
              </a:r>
              <a:endParaRPr/>
            </a:p>
          </p:txBody>
        </p:sp>
        <p:pic>
          <p:nvPicPr>
            <p:cNvPr id="182" name="Google Shape;182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876800" y="2172730"/>
              <a:ext cx="1123950" cy="31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20"/>
            <p:cNvSpPr/>
            <p:nvPr/>
          </p:nvSpPr>
          <p:spPr>
            <a:xfrm>
              <a:off x="3352800" y="3712176"/>
              <a:ext cx="3048000" cy="332298"/>
            </a:xfrm>
            <a:prstGeom prst="rect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Blocks Aldosterone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533400" y="4953000"/>
              <a:ext cx="1881188" cy="1143331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Primary Hyper-aldosteronism</a:t>
              </a:r>
              <a:endParaRPr b="1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1371600" y="2908987"/>
              <a:ext cx="2801823" cy="602642"/>
            </a:xfrm>
            <a:prstGeom prst="rect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Prevents Hypokalemia</a:t>
              </a:r>
              <a:endParaRPr b="1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6" name="Google Shape;186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876800" y="3042851"/>
              <a:ext cx="1123950" cy="31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20"/>
            <p:cNvSpPr/>
            <p:nvPr/>
          </p:nvSpPr>
          <p:spPr>
            <a:xfrm>
              <a:off x="6248400" y="1905000"/>
              <a:ext cx="1701800" cy="1609415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Used in Combination with Loop &amp;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Thiazide Diuretics</a:t>
              </a:r>
              <a:endParaRPr/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2617788" y="5562600"/>
              <a:ext cx="1954212" cy="872987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Edema of Liver Cirrhosis</a:t>
              </a: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4724400" y="5715000"/>
              <a:ext cx="2033588" cy="602642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Hypertension</a:t>
              </a:r>
              <a:endParaRPr/>
            </a:p>
          </p:txBody>
        </p:sp>
        <p:pic>
          <p:nvPicPr>
            <p:cNvPr id="190" name="Google Shape;190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648200" y="4113770"/>
              <a:ext cx="1447800" cy="137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352800" y="4046838"/>
              <a:ext cx="1371600" cy="121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20"/>
            <p:cNvSpPr/>
            <p:nvPr/>
          </p:nvSpPr>
          <p:spPr>
            <a:xfrm>
              <a:off x="7189788" y="4783095"/>
              <a:ext cx="1954212" cy="602642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Heart Failure</a:t>
              </a: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7010400" y="5864138"/>
              <a:ext cx="1981200" cy="872987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Nephrotic</a:t>
              </a:r>
              <a:endParaRPr b="1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syndrome</a:t>
              </a:r>
              <a:endParaRPr b="1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0"/>
            <p:cNvSpPr/>
            <p:nvPr/>
          </p:nvSpPr>
          <p:spPr>
            <a:xfrm rot="-1250399">
              <a:off x="3746467" y="4214884"/>
              <a:ext cx="3343581" cy="602642"/>
            </a:xfrm>
            <a:prstGeom prst="rect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Secondary hyperaldosteronism</a:t>
              </a:r>
              <a:endParaRPr b="1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7772401" y="4180703"/>
              <a:ext cx="1371599" cy="602642"/>
            </a:xfrm>
            <a:prstGeom prst="rect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Improve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survival</a:t>
              </a:r>
              <a:endParaRPr b="1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4876800" y="6322541"/>
              <a:ext cx="1752599" cy="602642"/>
            </a:xfrm>
            <a:prstGeom prst="rect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Resistant hypertension</a:t>
              </a:r>
              <a:endParaRPr b="1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20"/>
          <p:cNvSpPr txBox="1"/>
          <p:nvPr/>
        </p:nvSpPr>
        <p:spPr>
          <a:xfrm>
            <a:off x="152400" y="152400"/>
            <a:ext cx="51054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Aldosterone antagonists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198" name="Google Shape;198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96000" y="3962400"/>
            <a:ext cx="914400" cy="1713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6781800" y="228600"/>
            <a:ext cx="16002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adrs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206" name="Google Shape;206;p21"/>
          <p:cNvGrpSpPr/>
          <p:nvPr/>
        </p:nvGrpSpPr>
        <p:grpSpPr>
          <a:xfrm>
            <a:off x="685800" y="1143000"/>
            <a:ext cx="7543800" cy="5715000"/>
            <a:chOff x="328561" y="914400"/>
            <a:chExt cx="8409039" cy="5715000"/>
          </a:xfrm>
        </p:grpSpPr>
        <p:pic>
          <p:nvPicPr>
            <p:cNvPr id="207" name="Google Shape;207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35375" y="1981199"/>
              <a:ext cx="2387599" cy="2917825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DADADA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sp>
          <p:nvSpPr>
            <p:cNvPr id="208" name="Google Shape;208;p21"/>
            <p:cNvSpPr/>
            <p:nvPr/>
          </p:nvSpPr>
          <p:spPr>
            <a:xfrm>
              <a:off x="838200" y="4572000"/>
              <a:ext cx="2235200" cy="787400"/>
            </a:xfrm>
            <a:prstGeom prst="ellipse">
              <a:avLst/>
            </a:prstGeom>
            <a:solidFill>
              <a:srgbClr val="C0FEF9"/>
            </a:solidFill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Impotence</a:t>
              </a: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1676400" y="5562600"/>
              <a:ext cx="2235200" cy="1066800"/>
            </a:xfrm>
            <a:prstGeom prst="ellipse">
              <a:avLst/>
            </a:prstGeom>
            <a:solidFill>
              <a:srgbClr val="FAFD00"/>
            </a:solidFill>
            <a:ln cap="flat" cmpd="sng" w="508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Gynecomastia</a:t>
              </a:r>
              <a:endParaRPr b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328561" y="1981200"/>
              <a:ext cx="2998839" cy="1143000"/>
            </a:xfrm>
            <a:prstGeom prst="ellipse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Metabolic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Acidosis in cirrhotic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 patients</a:t>
              </a:r>
              <a:endParaRPr b="1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752600" y="1143000"/>
              <a:ext cx="2235200" cy="787400"/>
            </a:xfrm>
            <a:prstGeom prst="ellipse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Hyperkalemia</a:t>
              </a:r>
              <a:endParaRPr b="1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324600" y="4876800"/>
              <a:ext cx="2235200" cy="787400"/>
            </a:xfrm>
            <a:prstGeom prst="ellipse">
              <a:avLst/>
            </a:prstGeom>
            <a:solidFill>
              <a:srgbClr val="C0FEF9"/>
            </a:solidFill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Hirsutism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066800" y="3200400"/>
              <a:ext cx="2311400" cy="1219200"/>
            </a:xfrm>
            <a:prstGeom prst="ellipse">
              <a:avLst/>
            </a:prstGeom>
            <a:solidFill>
              <a:srgbClr val="FAFD00"/>
            </a:solidFill>
            <a:ln cap="flat" cmpd="sng" w="508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CNS Side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Effects</a:t>
              </a: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6189406" y="2057400"/>
              <a:ext cx="2260600" cy="812800"/>
            </a:xfrm>
            <a:prstGeom prst="ellipse">
              <a:avLst/>
            </a:prstGeom>
            <a:solidFill>
              <a:srgbClr val="EF9100"/>
            </a:solidFill>
            <a:ln cap="flat" cmpd="sng" w="25400">
              <a:solidFill>
                <a:srgbClr val="5000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Peptic Ulcers</a:t>
              </a:r>
              <a:endParaRPr/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5340008" y="914400"/>
              <a:ext cx="2235201" cy="787400"/>
            </a:xfrm>
            <a:prstGeom prst="ellipse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Gastritis</a:t>
              </a: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4191000" y="5562600"/>
              <a:ext cx="2514600" cy="990600"/>
            </a:xfrm>
            <a:prstGeom prst="ellipse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Menstrual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Irregularities</a:t>
              </a: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6324600" y="3429000"/>
              <a:ext cx="2413000" cy="965200"/>
            </a:xfrm>
            <a:prstGeom prst="ellipse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Deepening of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Voice</a:t>
              </a:r>
              <a:endParaRPr/>
            </a:p>
          </p:txBody>
        </p:sp>
      </p:grpSp>
      <p:sp>
        <p:nvSpPr>
          <p:cNvPr id="218" name="Google Shape;218;p21"/>
          <p:cNvSpPr txBox="1"/>
          <p:nvPr/>
        </p:nvSpPr>
        <p:spPr>
          <a:xfrm>
            <a:off x="685800" y="228600"/>
            <a:ext cx="57912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Aldosterone antagonists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