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4" r:id="rId1"/>
    <p:sldMasterId id="2147485849" r:id="rId2"/>
    <p:sldMasterId id="2147485861" r:id="rId3"/>
    <p:sldMasterId id="2147485873" r:id="rId4"/>
    <p:sldMasterId id="2147485885" r:id="rId5"/>
    <p:sldMasterId id="2147485898" r:id="rId6"/>
  </p:sldMasterIdLst>
  <p:notesMasterIdLst>
    <p:notesMasterId r:id="rId34"/>
  </p:notesMasterIdLst>
  <p:handoutMasterIdLst>
    <p:handoutMasterId r:id="rId35"/>
  </p:handoutMasterIdLst>
  <p:sldIdLst>
    <p:sldId id="499" r:id="rId7"/>
    <p:sldId id="265" r:id="rId8"/>
    <p:sldId id="500" r:id="rId9"/>
    <p:sldId id="294" r:id="rId10"/>
    <p:sldId id="476" r:id="rId11"/>
    <p:sldId id="477" r:id="rId12"/>
    <p:sldId id="478" r:id="rId13"/>
    <p:sldId id="482" r:id="rId14"/>
    <p:sldId id="303" r:id="rId15"/>
    <p:sldId id="390" r:id="rId16"/>
    <p:sldId id="484" r:id="rId17"/>
    <p:sldId id="485" r:id="rId18"/>
    <p:sldId id="387" r:id="rId19"/>
    <p:sldId id="465" r:id="rId20"/>
    <p:sldId id="490" r:id="rId21"/>
    <p:sldId id="491" r:id="rId22"/>
    <p:sldId id="358" r:id="rId23"/>
    <p:sldId id="257" r:id="rId24"/>
    <p:sldId id="258" r:id="rId25"/>
    <p:sldId id="259" r:id="rId26"/>
    <p:sldId id="492" r:id="rId27"/>
    <p:sldId id="493" r:id="rId28"/>
    <p:sldId id="494" r:id="rId29"/>
    <p:sldId id="495" r:id="rId30"/>
    <p:sldId id="501" r:id="rId31"/>
    <p:sldId id="496" r:id="rId32"/>
    <p:sldId id="498"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128"/>
        <a:cs typeface="MS PGothic" charset="-128"/>
      </a:defRPr>
    </a:lvl1pPr>
    <a:lvl2pPr marL="457200" algn="l" rtl="0" eaLnBrk="0" fontAlgn="base" hangingPunct="0">
      <a:spcBef>
        <a:spcPct val="0"/>
      </a:spcBef>
      <a:spcAft>
        <a:spcPct val="0"/>
      </a:spcAft>
      <a:defRPr kern="1200">
        <a:solidFill>
          <a:schemeClr val="tx1"/>
        </a:solidFill>
        <a:latin typeface="Arial" charset="0"/>
        <a:ea typeface="MS PGothic" charset="-128"/>
        <a:cs typeface="MS PGothic" charset="-128"/>
      </a:defRPr>
    </a:lvl2pPr>
    <a:lvl3pPr marL="914400" algn="l" rtl="0" eaLnBrk="0" fontAlgn="base" hangingPunct="0">
      <a:spcBef>
        <a:spcPct val="0"/>
      </a:spcBef>
      <a:spcAft>
        <a:spcPct val="0"/>
      </a:spcAft>
      <a:defRPr kern="1200">
        <a:solidFill>
          <a:schemeClr val="tx1"/>
        </a:solidFill>
        <a:latin typeface="Arial" charset="0"/>
        <a:ea typeface="MS PGothic" charset="-128"/>
        <a:cs typeface="MS PGothic" charset="-128"/>
      </a:defRPr>
    </a:lvl3pPr>
    <a:lvl4pPr marL="1371600" algn="l" rtl="0" eaLnBrk="0" fontAlgn="base" hangingPunct="0">
      <a:spcBef>
        <a:spcPct val="0"/>
      </a:spcBef>
      <a:spcAft>
        <a:spcPct val="0"/>
      </a:spcAft>
      <a:defRPr kern="1200">
        <a:solidFill>
          <a:schemeClr val="tx1"/>
        </a:solidFill>
        <a:latin typeface="Arial" charset="0"/>
        <a:ea typeface="MS PGothic" charset="-128"/>
        <a:cs typeface="MS PGothic" charset="-128"/>
      </a:defRPr>
    </a:lvl4pPr>
    <a:lvl5pPr marL="1828800" algn="l" rtl="0" eaLnBrk="0" fontAlgn="base" hangingPunct="0">
      <a:spcBef>
        <a:spcPct val="0"/>
      </a:spcBef>
      <a:spcAft>
        <a:spcPct val="0"/>
      </a:spcAft>
      <a:defRPr kern="1200">
        <a:solidFill>
          <a:schemeClr val="tx1"/>
        </a:solidFill>
        <a:latin typeface="Arial" charset="0"/>
        <a:ea typeface="MS PGothic" charset="-128"/>
        <a:cs typeface="MS PGothic" charset="-128"/>
      </a:defRPr>
    </a:lvl5pPr>
    <a:lvl6pPr marL="2286000" algn="l" defTabSz="914400" rtl="0" eaLnBrk="1" latinLnBrk="0" hangingPunct="1">
      <a:defRPr kern="1200">
        <a:solidFill>
          <a:schemeClr val="tx1"/>
        </a:solidFill>
        <a:latin typeface="Arial" charset="0"/>
        <a:ea typeface="MS PGothic" charset="-128"/>
        <a:cs typeface="MS PGothic" charset="-128"/>
      </a:defRPr>
    </a:lvl6pPr>
    <a:lvl7pPr marL="2743200" algn="l" defTabSz="914400" rtl="0" eaLnBrk="1" latinLnBrk="0" hangingPunct="1">
      <a:defRPr kern="1200">
        <a:solidFill>
          <a:schemeClr val="tx1"/>
        </a:solidFill>
        <a:latin typeface="Arial" charset="0"/>
        <a:ea typeface="MS PGothic" charset="-128"/>
        <a:cs typeface="MS PGothic" charset="-128"/>
      </a:defRPr>
    </a:lvl7pPr>
    <a:lvl8pPr marL="3200400" algn="l" defTabSz="914400" rtl="0" eaLnBrk="1" latinLnBrk="0" hangingPunct="1">
      <a:defRPr kern="1200">
        <a:solidFill>
          <a:schemeClr val="tx1"/>
        </a:solidFill>
        <a:latin typeface="Arial" charset="0"/>
        <a:ea typeface="MS PGothic" charset="-128"/>
        <a:cs typeface="MS PGothic" charset="-128"/>
      </a:defRPr>
    </a:lvl8pPr>
    <a:lvl9pPr marL="3657600" algn="l" defTabSz="914400" rtl="0" eaLnBrk="1" latinLnBrk="0" hangingPunct="1">
      <a:defRPr kern="1200">
        <a:solidFill>
          <a:schemeClr val="tx1"/>
        </a:solidFill>
        <a:latin typeface="Arial" charset="0"/>
        <a:ea typeface="MS PGothic" charset="-128"/>
        <a:cs typeface="MS PGothic"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a:srgbClr val="FFFFE1"/>
    <a:srgbClr val="FFFFCC"/>
    <a:srgbClr val="CEDAE7"/>
    <a:srgbClr val="E9FFD0"/>
    <a:srgbClr val="FFBDE8"/>
    <a:srgbClr val="C53E2E"/>
    <a:srgbClr val="007434"/>
    <a:srgbClr val="008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9785" autoAdjust="0"/>
  </p:normalViewPr>
  <p:slideViewPr>
    <p:cSldViewPr>
      <p:cViewPr varScale="1">
        <p:scale>
          <a:sx n="66" d="100"/>
          <a:sy n="66" d="100"/>
        </p:scale>
        <p:origin x="128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48520AAC-2746-CE45-91E7-7ED49134CA59}" type="datetimeFigureOut">
              <a:rPr lang="en-US" altLang="en-US"/>
              <a:pPr>
                <a:defRPr/>
              </a:pPr>
              <a:t>3/18/2019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7DBBB82-5058-A147-A1F4-DF5E78899F10}" type="slidenum">
              <a:rPr lang="en-US" altLang="en-US"/>
              <a:pPr>
                <a:defRPr/>
              </a:pPr>
              <a:t>‹#›</a:t>
            </a:fld>
            <a:endParaRPr lang="en-US" altLang="en-US"/>
          </a:p>
        </p:txBody>
      </p:sp>
    </p:spTree>
    <p:extLst>
      <p:ext uri="{BB962C8B-B14F-4D97-AF65-F5344CB8AC3E}">
        <p14:creationId xmlns:p14="http://schemas.microsoft.com/office/powerpoint/2010/main" val="781349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MS PGothic" panose="020B0600070205080204" pitchFamily="34" charset="-128"/>
                <a:cs typeface="+mn-cs"/>
              </a:defRPr>
            </a:lvl1pPr>
          </a:lstStyle>
          <a:p>
            <a:pPr>
              <a:defRPr/>
            </a:pPr>
            <a:endParaRPr lang="en-IE"/>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C7B79144-AD91-944B-A610-94364ECC4883}" type="datetimeFigureOut">
              <a:rPr lang="en-IE" altLang="en-US"/>
              <a:pPr>
                <a:defRPr/>
              </a:pPr>
              <a:t>18/03/2019</a:t>
            </a:fld>
            <a:endParaRPr lang="en-IE"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MS PGothic" panose="020B0600070205080204" pitchFamily="34" charset="-128"/>
                <a:cs typeface="+mn-cs"/>
              </a:defRPr>
            </a:lvl1pPr>
          </a:lstStyle>
          <a:p>
            <a:pPr>
              <a:defRPr/>
            </a:pPr>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C2CC442-B3F7-7E4F-8AC9-7CB4BEDEDC1F}" type="slidenum">
              <a:rPr lang="en-IE" altLang="en-US"/>
              <a:pPr>
                <a:defRPr/>
              </a:pPr>
              <a:t>‹#›</a:t>
            </a:fld>
            <a:endParaRPr lang="en-IE" altLang="en-US"/>
          </a:p>
        </p:txBody>
      </p:sp>
    </p:spTree>
    <p:extLst>
      <p:ext uri="{BB962C8B-B14F-4D97-AF65-F5344CB8AC3E}">
        <p14:creationId xmlns:p14="http://schemas.microsoft.com/office/powerpoint/2010/main" val="954512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430DC-982F-4380-9C3A-3CF7EA08326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910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ea typeface="MS PGothic" charset="-128"/>
                <a:cs typeface="MS PGothic" charset="-128"/>
              </a:rPr>
              <a:t>The afferent arteriole, efferent arteriole, and interlobular artery are the major resistance vessels in the kidneys and thereby determine renal vascular resistance. Like most other organs, the kidneys regulate their blood flow by adjusting </a:t>
            </a:r>
            <a:r>
              <a:rPr lang="en-US" altLang="en-US" sz="1100" b="1" u="sng" dirty="0">
                <a:ea typeface="MS PGothic" charset="-128"/>
                <a:cs typeface="MS PGothic" charset="-128"/>
              </a:rPr>
              <a:t>vascular resistance </a:t>
            </a:r>
            <a:r>
              <a:rPr lang="en-US" altLang="en-US" sz="1100" dirty="0">
                <a:ea typeface="MS PGothic" charset="-128"/>
                <a:cs typeface="MS PGothic" charset="-128"/>
              </a:rPr>
              <a:t>in response to changes in arterial pressure. As shown in the Figure, these adjustments are so precise that blood flow remains relatively constant as arterial blood pressure changes between 80 and 180 mm Hg. GFR is also regulated over the same range of arterial pressures. The phenomenon whereby RBF and GFR are maintained relatively constant, namely, </a:t>
            </a:r>
            <a:r>
              <a:rPr lang="en-US" altLang="en-US" sz="1100" b="1" dirty="0">
                <a:ea typeface="MS PGothic" charset="-128"/>
                <a:cs typeface="MS PGothic" charset="-128"/>
              </a:rPr>
              <a:t>autoregulation,</a:t>
            </a:r>
            <a:r>
              <a:rPr lang="en-US" altLang="en-US" sz="1100" dirty="0">
                <a:ea typeface="MS PGothic" charset="-128"/>
                <a:cs typeface="MS PGothic" charset="-128"/>
              </a:rPr>
              <a:t> is achieved by changes in vascular resistance, mainly through the afferent arterioles of the kidneys. Because both GFR and RBF are regulated over the same range of pressures and because RBF is an important determinant of GFR, it is not surprising that the same mechanisms regulate both flows.	</a:t>
            </a:r>
          </a:p>
          <a:p>
            <a:endParaRPr lang="en-US" altLang="en-US" sz="1100" dirty="0">
              <a:ea typeface="MS PGothic" charset="-128"/>
              <a:cs typeface="MS PGothic" charset="-128"/>
            </a:endParaRPr>
          </a:p>
          <a:p>
            <a:pPr eaLnBrk="1" hangingPunct="1"/>
            <a:r>
              <a:rPr lang="en-GB" altLang="en-US" sz="1100" dirty="0">
                <a:ea typeface="ＭＳ Ｐゴシック" charset="-128"/>
                <a:cs typeface="Arial" charset="0"/>
              </a:rPr>
              <a:t>If </a:t>
            </a:r>
            <a:r>
              <a:rPr lang="en-GB" altLang="en-US" sz="1100" u="sng" dirty="0">
                <a:ea typeface="ＭＳ Ｐゴシック" charset="-128"/>
                <a:cs typeface="Arial" charset="0"/>
              </a:rPr>
              <a:t>MAP </a:t>
            </a:r>
            <a:r>
              <a:rPr lang="en-GB" altLang="en-US" sz="1100" dirty="0">
                <a:ea typeface="ＭＳ Ｐゴシック" charset="-128"/>
                <a:cs typeface="Arial" charset="0"/>
                <a:sym typeface="Symbol" charset="2"/>
              </a:rPr>
              <a:t> </a:t>
            </a:r>
            <a:r>
              <a:rPr lang="en-GB" altLang="en-US" sz="1100" dirty="0">
                <a:solidFill>
                  <a:srgbClr val="FF0000"/>
                </a:solidFill>
                <a:ea typeface="ＭＳ Ｐゴシック" charset="-128"/>
                <a:cs typeface="Arial" charset="0"/>
                <a:sym typeface="Wingdings" charset="2"/>
              </a:rPr>
              <a:t></a:t>
            </a:r>
            <a:r>
              <a:rPr lang="en-GB" altLang="en-US" sz="1100" dirty="0">
                <a:ea typeface="ＭＳ Ｐゴシック" charset="-128"/>
                <a:cs typeface="Arial" charset="0"/>
                <a:sym typeface="Symbol" charset="2"/>
              </a:rPr>
              <a:t> an automatic  in afferent arteriolar constriction </a:t>
            </a:r>
            <a:r>
              <a:rPr lang="en-GB" altLang="en-US" sz="1100" dirty="0">
                <a:solidFill>
                  <a:srgbClr val="FF0000"/>
                </a:solidFill>
                <a:ea typeface="ＭＳ Ｐゴシック" charset="-128"/>
                <a:cs typeface="Arial" charset="0"/>
                <a:sym typeface="Wingdings" charset="2"/>
              </a:rPr>
              <a:t></a:t>
            </a:r>
            <a:r>
              <a:rPr lang="en-GB" altLang="en-US" sz="1100" dirty="0">
                <a:ea typeface="ＭＳ Ｐゴシック" charset="-128"/>
                <a:cs typeface="Arial" charset="0"/>
                <a:sym typeface="Symbol" charset="2"/>
              </a:rPr>
              <a:t> preventing a rise in </a:t>
            </a:r>
            <a:r>
              <a:rPr lang="en-GB" altLang="en-US" sz="1100" u="sng" dirty="0">
                <a:ea typeface="ＭＳ Ｐゴシック" charset="-128"/>
                <a:cs typeface="Arial" charset="0"/>
                <a:sym typeface="Symbol" charset="2"/>
              </a:rPr>
              <a:t>GHP</a:t>
            </a:r>
            <a:r>
              <a:rPr lang="en-GB" altLang="en-US" sz="1100" dirty="0">
                <a:ea typeface="ＭＳ Ｐゴシック" charset="-128"/>
                <a:cs typeface="Arial" charset="0"/>
                <a:sym typeface="Symbol" charset="2"/>
              </a:rPr>
              <a:t>. Dilatation occurs if MAP falls.</a:t>
            </a:r>
          </a:p>
          <a:p>
            <a:endParaRPr lang="en-US" altLang="en-US" sz="1100" dirty="0">
              <a:ea typeface="MS PGothic" charset="-128"/>
              <a:cs typeface="MS PGothic" charset="-128"/>
            </a:endParaRPr>
          </a:p>
          <a:p>
            <a:r>
              <a:rPr lang="en-US" altLang="en-US" sz="1100" b="1" dirty="0">
                <a:latin typeface="Arial" charset="0"/>
                <a:ea typeface="MS PGothic" charset="-128"/>
                <a:cs typeface="MS PGothic" charset="-128"/>
              </a:rPr>
              <a:t>Three points concerning </a:t>
            </a:r>
            <a:r>
              <a:rPr lang="en-US" altLang="en-US" sz="1100" b="1" u="sng" dirty="0">
                <a:latin typeface="Arial" charset="0"/>
                <a:ea typeface="MS PGothic" charset="-128"/>
                <a:cs typeface="MS PGothic" charset="-128"/>
              </a:rPr>
              <a:t>autoregulation</a:t>
            </a:r>
            <a:r>
              <a:rPr lang="en-US" altLang="en-US" sz="1100" b="1" dirty="0">
                <a:latin typeface="Arial" charset="0"/>
                <a:ea typeface="MS PGothic" charset="-128"/>
                <a:cs typeface="MS PGothic" charset="-128"/>
              </a:rPr>
              <a:t> should be noted:</a:t>
            </a:r>
          </a:p>
          <a:p>
            <a:r>
              <a:rPr lang="en-US" altLang="en-US" sz="1100" b="1" dirty="0">
                <a:latin typeface="Arial" charset="0"/>
                <a:ea typeface="MS PGothic" charset="-128"/>
                <a:cs typeface="MS PGothic" charset="-128"/>
              </a:rPr>
              <a:t>1. </a:t>
            </a:r>
            <a:r>
              <a:rPr lang="en-US" altLang="en-US" sz="1100" dirty="0">
                <a:latin typeface="Arial" charset="0"/>
                <a:ea typeface="MS PGothic" charset="-128"/>
                <a:cs typeface="MS PGothic" charset="-128"/>
              </a:rPr>
              <a:t>Autoregulation is absent when arterial pressure &lt; 80 mm Hg.</a:t>
            </a:r>
          </a:p>
          <a:p>
            <a:r>
              <a:rPr lang="en-US" altLang="en-US" sz="1100" b="1" dirty="0">
                <a:latin typeface="Arial" charset="0"/>
                <a:ea typeface="MS PGothic" charset="-128"/>
                <a:cs typeface="MS PGothic" charset="-128"/>
              </a:rPr>
              <a:t>2. </a:t>
            </a:r>
            <a:r>
              <a:rPr lang="en-US" altLang="en-US" sz="1100" dirty="0">
                <a:latin typeface="Arial" charset="0"/>
                <a:ea typeface="MS PGothic" charset="-128"/>
                <a:cs typeface="MS PGothic" charset="-128"/>
              </a:rPr>
              <a:t>Autoregulation is not perfect; RBF and GFR do change slightly as arterial blood pressure varies.</a:t>
            </a:r>
          </a:p>
          <a:p>
            <a:r>
              <a:rPr lang="en-US" altLang="en-US" sz="1100" b="1" dirty="0">
                <a:latin typeface="Arial" charset="0"/>
                <a:ea typeface="MS PGothic" charset="-128"/>
                <a:cs typeface="MS PGothic" charset="-128"/>
              </a:rPr>
              <a:t>3. </a:t>
            </a:r>
            <a:r>
              <a:rPr lang="en-US" altLang="en-US" sz="1100" dirty="0">
                <a:latin typeface="Arial" charset="0"/>
                <a:ea typeface="MS PGothic" charset="-128"/>
                <a:cs typeface="MS PGothic" charset="-128"/>
              </a:rPr>
              <a:t>Despite autoregulation, RBF and GFR can be changed by certain hormones and by changes in sympathetic nerve activity</a:t>
            </a:r>
          </a:p>
          <a:p>
            <a:endParaRPr lang="en-US" altLang="en-US" sz="1100" dirty="0">
              <a:ea typeface="MS PGothic" charset="-128"/>
              <a:cs typeface="MS PGothic" charset="-128"/>
            </a:endParaRPr>
          </a:p>
          <a:p>
            <a:endParaRPr lang="en-US" altLang="en-US" sz="1100" dirty="0">
              <a:ea typeface="MS PGothic" charset="-128"/>
              <a:cs typeface="MS PGothic" charset="-128"/>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fld id="{BA9ABC9E-C9A5-7844-89DA-4F1800EF5D44}" type="slidenum">
              <a:rPr lang="en-IE" altLang="en-US"/>
              <a:pPr/>
              <a:t>16</a:t>
            </a:fld>
            <a:endParaRPr lang="en-IE" altLang="en-US"/>
          </a:p>
        </p:txBody>
      </p:sp>
    </p:spTree>
    <p:extLst>
      <p:ext uri="{BB962C8B-B14F-4D97-AF65-F5344CB8AC3E}">
        <p14:creationId xmlns:p14="http://schemas.microsoft.com/office/powerpoint/2010/main" val="2349742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ts val="4040"/>
              </a:lnSpc>
              <a:spcBef>
                <a:spcPct val="20000"/>
              </a:spcBef>
              <a:spcAft>
                <a:spcPct val="0"/>
              </a:spcAft>
              <a:buClr>
                <a:srgbClr val="93A299"/>
              </a:buClr>
              <a:buSzPct val="85000"/>
              <a:buFontTx/>
              <a:buNone/>
              <a:tabLst/>
              <a:defRPr/>
            </a:pPr>
            <a:r>
              <a:rPr lang="en-GB" sz="1100" b="1" dirty="0">
                <a:solidFill>
                  <a:srgbClr val="292934"/>
                </a:solidFill>
                <a:latin typeface="Arial"/>
                <a:ea typeface="Wingdings"/>
                <a:cs typeface="Arial"/>
                <a:sym typeface="Wingdings"/>
              </a:rPr>
              <a:t>Flow charts from Cindy Stanfield Physiology: </a:t>
            </a:r>
            <a:r>
              <a:rPr lang="en-GB" sz="1100" b="0" kern="1200" dirty="0">
                <a:solidFill>
                  <a:schemeClr val="tx1"/>
                </a:solidFill>
                <a:effectLst/>
                <a:latin typeface="+mn-lt"/>
                <a:ea typeface="MS PGothic" panose="020B0600070205080204" pitchFamily="34" charset="-128"/>
                <a:cs typeface="MS PGothic" charset="0"/>
              </a:rPr>
              <a:t>Intrinsic controls of glomerular filtration rate. (a) In response to a change in the mean arterial pressure, myogenic regulation of afferent arteriolar resistance prevents significant changes in GFR by affecting glomerular capillary pressure. (b) </a:t>
            </a:r>
            <a:r>
              <a:rPr lang="en-GB" sz="1100" b="0" kern="1200" dirty="0" err="1">
                <a:solidFill>
                  <a:schemeClr val="tx1"/>
                </a:solidFill>
                <a:effectLst/>
                <a:latin typeface="+mn-lt"/>
                <a:ea typeface="MS PGothic" panose="020B0600070205080204" pitchFamily="34" charset="-128"/>
                <a:cs typeface="MS PGothic" charset="0"/>
              </a:rPr>
              <a:t>Tubuloglomerular</a:t>
            </a:r>
            <a:r>
              <a:rPr lang="en-GB" sz="1100" b="0" kern="1200" dirty="0">
                <a:solidFill>
                  <a:schemeClr val="tx1"/>
                </a:solidFill>
                <a:effectLst/>
                <a:latin typeface="+mn-lt"/>
                <a:ea typeface="MS PGothic" panose="020B0600070205080204" pitchFamily="34" charset="-128"/>
                <a:cs typeface="MS PGothic" charset="0"/>
              </a:rPr>
              <a:t> feedback, triggered by chemical signals released from cells in the macula </a:t>
            </a:r>
            <a:r>
              <a:rPr lang="en-GB" sz="1100" b="0" kern="1200" dirty="0" err="1">
                <a:solidFill>
                  <a:schemeClr val="tx1"/>
                </a:solidFill>
                <a:effectLst/>
                <a:latin typeface="+mn-lt"/>
                <a:ea typeface="MS PGothic" panose="020B0600070205080204" pitchFamily="34" charset="-128"/>
                <a:cs typeface="MS PGothic" charset="0"/>
              </a:rPr>
              <a:t>densa</a:t>
            </a:r>
            <a:r>
              <a:rPr lang="en-GB" sz="1100" b="0" kern="1200" dirty="0">
                <a:solidFill>
                  <a:schemeClr val="tx1"/>
                </a:solidFill>
                <a:effectLst/>
                <a:latin typeface="+mn-lt"/>
                <a:ea typeface="MS PGothic" panose="020B0600070205080204" pitchFamily="34" charset="-128"/>
                <a:cs typeface="MS PGothic" charset="0"/>
              </a:rPr>
              <a:t> in response to increased GFR, prevents significant changes to GFR when mean arterial pressure changes by affecting glomerular capillary pressure. </a:t>
            </a:r>
            <a:endParaRPr lang="en-GB" sz="1100" b="0" dirty="0"/>
          </a:p>
          <a:p>
            <a:pPr algn="l" eaLnBrk="1" hangingPunct="1">
              <a:lnSpc>
                <a:spcPts val="4040"/>
              </a:lnSpc>
              <a:spcBef>
                <a:spcPct val="20000"/>
              </a:spcBef>
              <a:buClr>
                <a:srgbClr val="93A299"/>
              </a:buClr>
              <a:buSzPct val="85000"/>
              <a:defRPr/>
            </a:pPr>
            <a:endParaRPr lang="en-GB" sz="1100" dirty="0">
              <a:solidFill>
                <a:srgbClr val="292934"/>
              </a:solidFill>
              <a:latin typeface="Arial"/>
              <a:ea typeface="Wingdings"/>
              <a:cs typeface="Arial"/>
              <a:sym typeface="Wingdings"/>
            </a:endParaRPr>
          </a:p>
          <a:p>
            <a:pPr algn="l" eaLnBrk="1" hangingPunct="1">
              <a:lnSpc>
                <a:spcPts val="4040"/>
              </a:lnSpc>
              <a:spcBef>
                <a:spcPct val="20000"/>
              </a:spcBef>
              <a:buClr>
                <a:srgbClr val="93A299"/>
              </a:buClr>
              <a:buSzPct val="85000"/>
              <a:defRPr/>
            </a:pPr>
            <a:r>
              <a:rPr lang="en-GB" sz="1100" dirty="0">
                <a:solidFill>
                  <a:srgbClr val="292934"/>
                </a:solidFill>
                <a:latin typeface="Arial"/>
                <a:ea typeface="Wingdings"/>
                <a:cs typeface="Arial"/>
                <a:sym typeface="Wingdings"/>
              </a:rPr>
              <a:t>The Myogenic mechanism (similar to what we discussed in CVS Physiology lectures):</a:t>
            </a:r>
            <a:r>
              <a:rPr lang="en-GB" sz="1100" baseline="0" dirty="0">
                <a:solidFill>
                  <a:srgbClr val="292934"/>
                </a:solidFill>
                <a:latin typeface="Arial"/>
                <a:ea typeface="Wingdings"/>
                <a:cs typeface="Arial"/>
                <a:sym typeface="Wingdings"/>
              </a:rPr>
              <a:t> </a:t>
            </a:r>
            <a:r>
              <a:rPr lang="en-GB" sz="1100" dirty="0">
                <a:solidFill>
                  <a:srgbClr val="292934"/>
                </a:solidFill>
                <a:latin typeface="Arial"/>
                <a:ea typeface="Wingdings"/>
                <a:cs typeface="Arial"/>
                <a:sym typeface="Wingdings"/>
              </a:rPr>
              <a:t></a:t>
            </a:r>
            <a:r>
              <a:rPr lang="en-GB" sz="1100" dirty="0">
                <a:solidFill>
                  <a:srgbClr val="292934"/>
                </a:solidFill>
                <a:latin typeface="Arial"/>
                <a:ea typeface="MS PGothic" charset="0"/>
                <a:cs typeface="Arial"/>
              </a:rPr>
              <a:t> </a:t>
            </a:r>
            <a:r>
              <a:rPr lang="en-GB" sz="1100" b="1" dirty="0">
                <a:solidFill>
                  <a:srgbClr val="292934"/>
                </a:solidFill>
                <a:latin typeface="Arial"/>
                <a:ea typeface="MS PGothic" charset="0"/>
                <a:cs typeface="Arial"/>
              </a:rPr>
              <a:t>Blood pressure </a:t>
            </a:r>
            <a:r>
              <a:rPr lang="en-GB" sz="1100" b="1" dirty="0">
                <a:solidFill>
                  <a:srgbClr val="292934"/>
                </a:solidFill>
                <a:latin typeface="Arial"/>
                <a:ea typeface="MS PGothic" charset="0"/>
                <a:cs typeface="Arial"/>
                <a:sym typeface="Wingdings"/>
              </a:rPr>
              <a:t> </a:t>
            </a:r>
            <a:r>
              <a:rPr lang="en-GB" sz="1100" dirty="0">
                <a:solidFill>
                  <a:srgbClr val="292934"/>
                </a:solidFill>
                <a:latin typeface="Arial"/>
                <a:ea typeface="Wingdings"/>
                <a:cs typeface="Arial"/>
                <a:sym typeface="Wingdings"/>
              </a:rPr>
              <a:t></a:t>
            </a:r>
            <a:r>
              <a:rPr lang="en-GB" sz="1100" dirty="0">
                <a:solidFill>
                  <a:srgbClr val="292934"/>
                </a:solidFill>
                <a:latin typeface="Arial"/>
                <a:ea typeface="MS PGothic" charset="0"/>
                <a:cs typeface="Arial"/>
              </a:rPr>
              <a:t> stretch </a:t>
            </a:r>
            <a:r>
              <a:rPr lang="en-GB" sz="1100" dirty="0">
                <a:solidFill>
                  <a:srgbClr val="292934"/>
                </a:solidFill>
                <a:latin typeface="Arial"/>
                <a:ea typeface="MS PGothic" charset="0"/>
                <a:cs typeface="Arial"/>
                <a:sym typeface="Wingdings"/>
              </a:rPr>
              <a:t> </a:t>
            </a:r>
            <a:r>
              <a:rPr lang="en-GB" sz="1100" dirty="0">
                <a:solidFill>
                  <a:srgbClr val="292934"/>
                </a:solidFill>
                <a:latin typeface="Arial"/>
                <a:ea typeface="MS PGothic" charset="0"/>
                <a:cs typeface="Arial"/>
              </a:rPr>
              <a:t>opens cation channels in smooth muscle cells</a:t>
            </a:r>
            <a:r>
              <a:rPr lang="en-GB" sz="1100" baseline="0" dirty="0">
                <a:solidFill>
                  <a:srgbClr val="292934"/>
                </a:solidFill>
                <a:latin typeface="Arial"/>
                <a:ea typeface="MS PGothic" charset="0"/>
                <a:cs typeface="Arial"/>
              </a:rPr>
              <a:t> </a:t>
            </a:r>
            <a:r>
              <a:rPr lang="en-GB" sz="1100" baseline="0" dirty="0">
                <a:solidFill>
                  <a:srgbClr val="292934"/>
                </a:solidFill>
                <a:latin typeface="Arial"/>
                <a:ea typeface="MS PGothic" charset="0"/>
                <a:cs typeface="Arial"/>
                <a:sym typeface="Wingdings"/>
              </a:rPr>
              <a:t> </a:t>
            </a:r>
            <a:r>
              <a:rPr lang="en-GB" sz="1100" dirty="0">
                <a:solidFill>
                  <a:srgbClr val="292934"/>
                </a:solidFill>
                <a:latin typeface="Arial"/>
                <a:ea typeface="MS PGothic" charset="0"/>
                <a:cs typeface="Arial"/>
              </a:rPr>
              <a:t>membrane depolarisation</a:t>
            </a:r>
            <a:r>
              <a:rPr lang="en-GB" sz="1100" baseline="0" dirty="0">
                <a:solidFill>
                  <a:srgbClr val="292934"/>
                </a:solidFill>
                <a:latin typeface="Arial"/>
                <a:ea typeface="MS PGothic" charset="0"/>
                <a:cs typeface="Arial"/>
              </a:rPr>
              <a:t> </a:t>
            </a:r>
            <a:r>
              <a:rPr lang="en-GB" sz="1100" baseline="0" dirty="0">
                <a:solidFill>
                  <a:srgbClr val="292934"/>
                </a:solidFill>
                <a:latin typeface="Arial"/>
                <a:ea typeface="MS PGothic" charset="0"/>
                <a:cs typeface="Arial"/>
                <a:sym typeface="Wingdings"/>
              </a:rPr>
              <a:t> </a:t>
            </a:r>
            <a:r>
              <a:rPr lang="en-GB" sz="1100" dirty="0">
                <a:solidFill>
                  <a:srgbClr val="292934"/>
                </a:solidFill>
                <a:latin typeface="Arial"/>
                <a:ea typeface="MS PGothic" charset="0"/>
                <a:cs typeface="Arial"/>
              </a:rPr>
              <a:t>opens voltage-dependent Ca</a:t>
            </a:r>
            <a:r>
              <a:rPr lang="en-GB" sz="1100" baseline="30000" dirty="0">
                <a:solidFill>
                  <a:srgbClr val="292934"/>
                </a:solidFill>
                <a:latin typeface="Arial"/>
                <a:ea typeface="MS PGothic" charset="0"/>
                <a:cs typeface="Arial"/>
              </a:rPr>
              <a:t>2+ </a:t>
            </a:r>
            <a:r>
              <a:rPr lang="en-GB" sz="1100" dirty="0">
                <a:solidFill>
                  <a:srgbClr val="292934"/>
                </a:solidFill>
                <a:latin typeface="Arial"/>
                <a:ea typeface="MS PGothic" charset="0"/>
                <a:cs typeface="Arial"/>
              </a:rPr>
              <a:t>channels </a:t>
            </a:r>
            <a:r>
              <a:rPr lang="en-GB" sz="1100" dirty="0">
                <a:solidFill>
                  <a:srgbClr val="292934"/>
                </a:solidFill>
                <a:latin typeface="Arial"/>
                <a:ea typeface="MS PGothic" charset="0"/>
                <a:cs typeface="Arial"/>
                <a:sym typeface="Wingdings"/>
              </a:rPr>
              <a:t> </a:t>
            </a:r>
            <a:r>
              <a:rPr lang="en-GB" sz="1100" dirty="0">
                <a:solidFill>
                  <a:srgbClr val="292934"/>
                </a:solidFill>
                <a:latin typeface="Arial"/>
                <a:ea typeface="Wingdings"/>
                <a:cs typeface="Arial"/>
                <a:sym typeface="Wingdings"/>
              </a:rPr>
              <a:t></a:t>
            </a:r>
            <a:r>
              <a:rPr lang="en-GB" sz="1100" dirty="0">
                <a:solidFill>
                  <a:srgbClr val="292934"/>
                </a:solidFill>
                <a:latin typeface="Arial"/>
                <a:ea typeface="MS PGothic" charset="0"/>
                <a:cs typeface="Arial"/>
                <a:sym typeface="Wingdings"/>
              </a:rPr>
              <a:t> </a:t>
            </a:r>
            <a:r>
              <a:rPr lang="en-GB" sz="1100" dirty="0">
                <a:solidFill>
                  <a:srgbClr val="292934"/>
                </a:solidFill>
                <a:latin typeface="Arial"/>
                <a:ea typeface="MS PGothic" charset="0"/>
                <a:cs typeface="Arial"/>
              </a:rPr>
              <a:t> intracellular Ca</a:t>
            </a:r>
            <a:r>
              <a:rPr lang="en-GB" sz="1100" baseline="30000" dirty="0">
                <a:solidFill>
                  <a:srgbClr val="292934"/>
                </a:solidFill>
                <a:latin typeface="Arial"/>
                <a:ea typeface="MS PGothic" charset="0"/>
                <a:cs typeface="Arial"/>
              </a:rPr>
              <a:t>2+</a:t>
            </a:r>
            <a:r>
              <a:rPr lang="en-GB" sz="1100" baseline="0" dirty="0">
                <a:solidFill>
                  <a:srgbClr val="292934"/>
                </a:solidFill>
                <a:latin typeface="Arial"/>
                <a:ea typeface="MS PGothic" charset="0"/>
                <a:cs typeface="Arial"/>
              </a:rPr>
              <a:t> </a:t>
            </a:r>
            <a:r>
              <a:rPr lang="en-GB" sz="1100" baseline="0" dirty="0">
                <a:solidFill>
                  <a:srgbClr val="292934"/>
                </a:solidFill>
                <a:latin typeface="Arial"/>
                <a:ea typeface="MS PGothic" charset="0"/>
                <a:cs typeface="Arial"/>
                <a:sym typeface="Wingdings"/>
              </a:rPr>
              <a:t> </a:t>
            </a:r>
            <a:r>
              <a:rPr lang="en-GB" sz="1100" dirty="0">
                <a:solidFill>
                  <a:srgbClr val="292934"/>
                </a:solidFill>
                <a:latin typeface="Arial"/>
                <a:ea typeface="MS PGothic" charset="0"/>
                <a:cs typeface="Arial"/>
                <a:sym typeface="Wingdings"/>
              </a:rPr>
              <a:t>smooth muscle contraction  </a:t>
            </a:r>
            <a:r>
              <a:rPr lang="en-GB" sz="1100" dirty="0">
                <a:solidFill>
                  <a:srgbClr val="292934"/>
                </a:solidFill>
                <a:latin typeface="Arial"/>
                <a:ea typeface="Wingdings"/>
                <a:cs typeface="Arial"/>
                <a:sym typeface="Wingdings"/>
              </a:rPr>
              <a:t></a:t>
            </a:r>
            <a:r>
              <a:rPr lang="en-GB" sz="1100" dirty="0">
                <a:solidFill>
                  <a:srgbClr val="292934"/>
                </a:solidFill>
                <a:latin typeface="Arial"/>
                <a:ea typeface="MS PGothic" charset="0"/>
                <a:cs typeface="Arial"/>
                <a:sym typeface="Wingdings"/>
              </a:rPr>
              <a:t> vessel diameter  </a:t>
            </a:r>
            <a:r>
              <a:rPr lang="en-GB" sz="1100" dirty="0">
                <a:solidFill>
                  <a:srgbClr val="292934"/>
                </a:solidFill>
                <a:latin typeface="Arial"/>
                <a:ea typeface="Wingdings"/>
                <a:cs typeface="Arial"/>
                <a:sym typeface="Wingdings"/>
              </a:rPr>
              <a:t></a:t>
            </a:r>
            <a:r>
              <a:rPr lang="en-GB" sz="1100" dirty="0">
                <a:solidFill>
                  <a:srgbClr val="292934"/>
                </a:solidFill>
                <a:latin typeface="Arial"/>
                <a:ea typeface="MS PGothic" charset="0"/>
                <a:cs typeface="Arial"/>
                <a:sym typeface="Wingdings"/>
              </a:rPr>
              <a:t> </a:t>
            </a:r>
            <a:r>
              <a:rPr lang="en-GB" sz="1100" b="1" dirty="0">
                <a:solidFill>
                  <a:srgbClr val="292934"/>
                </a:solidFill>
                <a:latin typeface="Arial"/>
                <a:ea typeface="MS PGothic" charset="0"/>
                <a:cs typeface="Arial"/>
                <a:sym typeface="Wingdings"/>
              </a:rPr>
              <a:t>vascular resistance.</a:t>
            </a:r>
          </a:p>
          <a:p>
            <a:endParaRPr lang="en-US" altLang="en-US" sz="1100" dirty="0">
              <a:ea typeface="MS PGothic" charset="-128"/>
              <a:cs typeface="MS PGothic" charset="-128"/>
            </a:endParaRPr>
          </a:p>
          <a:p>
            <a:endParaRPr lang="en-US" altLang="en-US" sz="1100" dirty="0">
              <a:ea typeface="MS PGothic" charset="-128"/>
              <a:cs typeface="MS PGothic" charset="-128"/>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fld id="{7EC1BF16-6B5C-124A-97BE-9DCA0BC8A83B}" type="slidenum">
              <a:rPr lang="en-US" altLang="en-US">
                <a:solidFill>
                  <a:srgbClr val="000000"/>
                </a:solidFill>
              </a:rPr>
              <a:pPr/>
              <a:t>21</a:t>
            </a:fld>
            <a:endParaRPr lang="en-US" altLang="en-US">
              <a:solidFill>
                <a:srgbClr val="000000"/>
              </a:solidFill>
            </a:endParaRPr>
          </a:p>
        </p:txBody>
      </p:sp>
    </p:spTree>
    <p:extLst>
      <p:ext uri="{BB962C8B-B14F-4D97-AF65-F5344CB8AC3E}">
        <p14:creationId xmlns:p14="http://schemas.microsoft.com/office/powerpoint/2010/main" val="3841784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Courier New" panose="02070309020205020404" pitchFamily="49" charset="0"/>
              <a:buChar char="o"/>
            </a:pPr>
            <a:r>
              <a:rPr lang="en-US" altLang="en-US" sz="1100" dirty="0">
                <a:ea typeface="MS PGothic" charset="-128"/>
                <a:cs typeface="MS PGothic" charset="-128"/>
              </a:rPr>
              <a:t>In the </a:t>
            </a:r>
            <a:r>
              <a:rPr lang="en-US" altLang="en-US" sz="1100" dirty="0" err="1">
                <a:ea typeface="MS PGothic" charset="-128"/>
                <a:cs typeface="MS PGothic" charset="-128"/>
              </a:rPr>
              <a:t>tubuloglomerular</a:t>
            </a:r>
            <a:r>
              <a:rPr lang="en-US" altLang="en-US" sz="1100" dirty="0">
                <a:ea typeface="MS PGothic" charset="-128"/>
                <a:cs typeface="MS PGothic" charset="-128"/>
              </a:rPr>
              <a:t> feedback mechanism, the transient increase in GFR resulting from an increase in blood pressure leads to increased </a:t>
            </a:r>
            <a:r>
              <a:rPr lang="en-US" altLang="en-US" sz="1100" dirty="0" err="1">
                <a:ea typeface="MS PGothic" charset="-128"/>
                <a:cs typeface="MS PGothic" charset="-128"/>
              </a:rPr>
              <a:t>NaCl</a:t>
            </a:r>
            <a:r>
              <a:rPr lang="en-US" altLang="en-US" sz="1100" dirty="0">
                <a:ea typeface="MS PGothic" charset="-128"/>
                <a:cs typeface="MS PGothic" charset="-128"/>
              </a:rPr>
              <a:t> delivery to the macula </a:t>
            </a:r>
            <a:r>
              <a:rPr lang="en-US" altLang="en-US" sz="1100" dirty="0" err="1">
                <a:ea typeface="MS PGothic" charset="-128"/>
                <a:cs typeface="MS PGothic" charset="-128"/>
              </a:rPr>
              <a:t>densa</a:t>
            </a:r>
            <a:r>
              <a:rPr lang="en-US" altLang="en-US" sz="1100" dirty="0">
                <a:ea typeface="MS PGothic" charset="-128"/>
                <a:cs typeface="MS PGothic" charset="-128"/>
              </a:rPr>
              <a:t>. This increases </a:t>
            </a:r>
            <a:r>
              <a:rPr lang="en-US" altLang="en-US" sz="1100" dirty="0" err="1">
                <a:ea typeface="MS PGothic" charset="-128"/>
                <a:cs typeface="MS PGothic" charset="-128"/>
              </a:rPr>
              <a:t>NaCl</a:t>
            </a:r>
            <a:r>
              <a:rPr lang="en-US" altLang="en-US" sz="1100" dirty="0">
                <a:ea typeface="MS PGothic" charset="-128"/>
                <a:cs typeface="MS PGothic" charset="-128"/>
              </a:rPr>
              <a:t> reabsorption and adenosine triphosphate (ATP) release from macula </a:t>
            </a:r>
            <a:r>
              <a:rPr lang="en-US" altLang="en-US" sz="1100" dirty="0" err="1">
                <a:ea typeface="MS PGothic" charset="-128"/>
                <a:cs typeface="MS PGothic" charset="-128"/>
              </a:rPr>
              <a:t>densa</a:t>
            </a:r>
            <a:r>
              <a:rPr lang="en-US" altLang="en-US" sz="1100" dirty="0">
                <a:ea typeface="MS PGothic" charset="-128"/>
                <a:cs typeface="MS PGothic" charset="-128"/>
              </a:rPr>
              <a:t> cells. ATP is metabolized to adenosine diphosphate (ADP), adenosine monophosphate (AMP), and adenosine in the juxtaglomerular </a:t>
            </a:r>
            <a:r>
              <a:rPr lang="en-US" altLang="en-US" sz="1100" dirty="0" err="1">
                <a:ea typeface="MS PGothic" charset="-128"/>
                <a:cs typeface="MS PGothic" charset="-128"/>
              </a:rPr>
              <a:t>interstitium</a:t>
            </a:r>
            <a:r>
              <a:rPr lang="en-US" altLang="en-US" sz="1100" dirty="0">
                <a:ea typeface="MS PGothic" charset="-128"/>
                <a:cs typeface="MS PGothic" charset="-128"/>
              </a:rPr>
              <a:t>. Adenosine combines with receptors in the afferent arteriole and causes vasoconstriction, and blood flow and GFR are lowered to a more normal value. </a:t>
            </a:r>
            <a:r>
              <a:rPr lang="en-US" altLang="en-US" sz="1100" b="1" u="sng" dirty="0">
                <a:ea typeface="MS PGothic" charset="-128"/>
                <a:cs typeface="MS PGothic" charset="-128"/>
              </a:rPr>
              <a:t>Sensitivity of the </a:t>
            </a:r>
            <a:r>
              <a:rPr lang="en-US" altLang="en-US" sz="1100" b="1" u="sng" dirty="0" err="1">
                <a:ea typeface="MS PGothic" charset="-128"/>
                <a:cs typeface="MS PGothic" charset="-128"/>
              </a:rPr>
              <a:t>tubuloglomerular</a:t>
            </a:r>
            <a:r>
              <a:rPr lang="en-US" altLang="en-US" sz="1100" b="1" u="sng" dirty="0">
                <a:ea typeface="MS PGothic" charset="-128"/>
                <a:cs typeface="MS PGothic" charset="-128"/>
              </a:rPr>
              <a:t> feedback mechanism is altered by changes in local renin activity</a:t>
            </a:r>
            <a:r>
              <a:rPr lang="en-US" altLang="en-US" sz="1100" dirty="0">
                <a:ea typeface="MS PGothic" charset="-128"/>
                <a:cs typeface="MS PGothic" charset="-128"/>
              </a:rPr>
              <a:t>, but adenosine, not angiotensin II, is the vasoconstrictor agent. The </a:t>
            </a:r>
            <a:r>
              <a:rPr lang="en-US" altLang="en-US" sz="1100" dirty="0" err="1">
                <a:ea typeface="MS PGothic" charset="-128"/>
                <a:cs typeface="MS PGothic" charset="-128"/>
              </a:rPr>
              <a:t>tubuloglomerular</a:t>
            </a:r>
            <a:r>
              <a:rPr lang="en-US" altLang="en-US" sz="1100" dirty="0">
                <a:ea typeface="MS PGothic" charset="-128"/>
                <a:cs typeface="MS PGothic" charset="-128"/>
              </a:rPr>
              <a:t> feedback mechanism is a negative-feedback system that stabilizes RBF and GFR.</a:t>
            </a:r>
          </a:p>
          <a:p>
            <a:pPr marL="171450" indent="-171450">
              <a:buFont typeface="Courier New" panose="02070309020205020404" pitchFamily="49" charset="0"/>
              <a:buChar char="o"/>
            </a:pPr>
            <a:endParaRPr lang="en-US" altLang="en-US" sz="1100" dirty="0">
              <a:ea typeface="MS PGothic" charset="-128"/>
              <a:cs typeface="MS PGothic" charset="-128"/>
            </a:endParaRPr>
          </a:p>
          <a:p>
            <a:pPr marL="171450" indent="-171450" eaLnBrk="1" hangingPunct="1">
              <a:buFont typeface="Courier New" panose="02070309020205020404" pitchFamily="49" charset="0"/>
              <a:buChar char="o"/>
            </a:pPr>
            <a:r>
              <a:rPr lang="en-US" altLang="en-US" sz="1100" dirty="0">
                <a:ea typeface="MS PGothic" charset="-128"/>
                <a:cs typeface="MS PGothic" charset="-128"/>
              </a:rPr>
              <a:t>Cellular mechanism whereby an increase in the delivery of </a:t>
            </a:r>
            <a:r>
              <a:rPr lang="en-US" altLang="en-US" sz="1100" dirty="0" err="1">
                <a:ea typeface="MS PGothic" charset="-128"/>
                <a:cs typeface="MS PGothic" charset="-128"/>
              </a:rPr>
              <a:t>NaCl</a:t>
            </a:r>
            <a:r>
              <a:rPr lang="en-US" altLang="en-US" sz="1100" dirty="0">
                <a:ea typeface="MS PGothic" charset="-128"/>
                <a:cs typeface="MS PGothic" charset="-128"/>
              </a:rPr>
              <a:t> to the macula </a:t>
            </a:r>
            <a:r>
              <a:rPr lang="en-US" altLang="en-US" sz="1100" dirty="0" err="1">
                <a:ea typeface="MS PGothic" charset="-128"/>
                <a:cs typeface="MS PGothic" charset="-128"/>
              </a:rPr>
              <a:t>densa</a:t>
            </a:r>
            <a:r>
              <a:rPr lang="en-US" altLang="en-US" sz="1100" dirty="0">
                <a:ea typeface="MS PGothic" charset="-128"/>
                <a:cs typeface="MS PGothic" charset="-128"/>
              </a:rPr>
              <a:t> causes vasoconstriction of the afferent arteriole of the same nephron (i.e., </a:t>
            </a:r>
            <a:r>
              <a:rPr lang="en-US" altLang="en-US" sz="1100" dirty="0" err="1">
                <a:ea typeface="MS PGothic" charset="-128"/>
                <a:cs typeface="MS PGothic" charset="-128"/>
              </a:rPr>
              <a:t>tubuloglomerular</a:t>
            </a:r>
            <a:r>
              <a:rPr lang="en-US" altLang="en-US" sz="1100" dirty="0">
                <a:ea typeface="MS PGothic" charset="-128"/>
                <a:cs typeface="MS PGothic" charset="-128"/>
              </a:rPr>
              <a:t> feedback). An increase in GFR elevates [</a:t>
            </a:r>
            <a:r>
              <a:rPr lang="en-US" altLang="en-US" sz="1100" dirty="0" err="1">
                <a:ea typeface="MS PGothic" charset="-128"/>
                <a:cs typeface="MS PGothic" charset="-128"/>
              </a:rPr>
              <a:t>NaCl</a:t>
            </a:r>
            <a:r>
              <a:rPr lang="en-US" altLang="en-US" sz="1100" dirty="0">
                <a:ea typeface="MS PGothic" charset="-128"/>
                <a:cs typeface="MS PGothic" charset="-128"/>
              </a:rPr>
              <a:t>] in tubule fluid at the macula </a:t>
            </a:r>
            <a:r>
              <a:rPr lang="en-US" altLang="en-US" sz="1100" dirty="0" err="1">
                <a:ea typeface="MS PGothic" charset="-128"/>
                <a:cs typeface="MS PGothic" charset="-128"/>
              </a:rPr>
              <a:t>densa</a:t>
            </a:r>
            <a:r>
              <a:rPr lang="en-US" altLang="en-US" sz="1100" dirty="0">
                <a:ea typeface="MS PGothic" charset="-128"/>
                <a:cs typeface="MS PGothic" charset="-128"/>
              </a:rPr>
              <a:t>. This in turn enhances uptake of </a:t>
            </a:r>
            <a:r>
              <a:rPr lang="en-US" altLang="en-US" sz="1100" dirty="0" err="1">
                <a:ea typeface="MS PGothic" charset="-128"/>
                <a:cs typeface="MS PGothic" charset="-128"/>
              </a:rPr>
              <a:t>NaCl</a:t>
            </a:r>
            <a:r>
              <a:rPr lang="en-US" altLang="en-US" sz="1100" dirty="0">
                <a:ea typeface="MS PGothic" charset="-128"/>
                <a:cs typeface="MS PGothic" charset="-128"/>
              </a:rPr>
              <a:t> across the apical cell membrane of macula </a:t>
            </a:r>
            <a:r>
              <a:rPr lang="en-US" altLang="en-US" sz="1100" dirty="0" err="1">
                <a:ea typeface="MS PGothic" charset="-128"/>
                <a:cs typeface="MS PGothic" charset="-128"/>
              </a:rPr>
              <a:t>densa</a:t>
            </a:r>
            <a:r>
              <a:rPr lang="en-US" altLang="en-US" sz="1100" dirty="0">
                <a:ea typeface="MS PGothic" charset="-128"/>
                <a:cs typeface="MS PGothic" charset="-128"/>
              </a:rPr>
              <a:t> cells via the </a:t>
            </a:r>
            <a:r>
              <a:rPr lang="en-US" altLang="en-US" sz="1100" b="1" dirty="0">
                <a:ea typeface="MS PGothic" charset="-128"/>
                <a:cs typeface="MS PGothic" charset="-128"/>
              </a:rPr>
              <a:t>1Na+-1K+-2Cl- (NKCC2) symporter</a:t>
            </a:r>
            <a:r>
              <a:rPr lang="en-US" altLang="en-US" sz="1100" dirty="0">
                <a:ea typeface="MS PGothic" charset="-128"/>
                <a:cs typeface="MS PGothic" charset="-128"/>
              </a:rPr>
              <a:t>, which leads to an increase in [ATP] and [adenosine] (ADO). </a:t>
            </a:r>
          </a:p>
          <a:p>
            <a:pPr marL="171450" indent="-171450" eaLnBrk="1" hangingPunct="1">
              <a:buFont typeface="Courier New" panose="02070309020205020404" pitchFamily="49" charset="0"/>
              <a:buChar char="o"/>
            </a:pPr>
            <a:endParaRPr lang="en-US" altLang="en-US" sz="1100" dirty="0">
              <a:ea typeface="MS PGothic" charset="-128"/>
              <a:cs typeface="MS PGothic" charset="-128"/>
            </a:endParaRPr>
          </a:p>
          <a:p>
            <a:pPr marL="171450" indent="-171450" eaLnBrk="1" hangingPunct="1">
              <a:buFont typeface="Courier New" panose="02070309020205020404" pitchFamily="49" charset="0"/>
              <a:buChar char="o"/>
            </a:pPr>
            <a:r>
              <a:rPr lang="en-US" altLang="en-US" sz="1100" dirty="0">
                <a:ea typeface="MS PGothic" charset="-128"/>
                <a:cs typeface="MS PGothic" charset="-128"/>
              </a:rPr>
              <a:t>ATP binds to P2X receptors and adenosine binds to adenosine A1 receptors in the plasma membrane of smooth muscle cells surrounding the afferent arteriole, both of which increase intracellular [Ca++]. The rise in [Ca++] induces vasoconstriction of the afferent arteriole, thereby returning GFR to normal levels. Note that ATP and </a:t>
            </a:r>
            <a:r>
              <a:rPr lang="en-US" altLang="en-US" sz="1100" b="1" u="sng" dirty="0">
                <a:ea typeface="MS PGothic" charset="-128"/>
                <a:cs typeface="MS PGothic" charset="-128"/>
              </a:rPr>
              <a:t>adenosine also inhibit renin release </a:t>
            </a:r>
            <a:r>
              <a:rPr lang="en-US" altLang="en-US" sz="1100" dirty="0">
                <a:ea typeface="MS PGothic" charset="-128"/>
                <a:cs typeface="MS PGothic" charset="-128"/>
              </a:rPr>
              <a:t>by granular cells in the afferent arteriole. This too results from an increase in intracellular [Ca++] as a reflection of electrical coupling of the granular and vascular smooth muscle (VSM) cells. </a:t>
            </a:r>
          </a:p>
          <a:p>
            <a:pPr marL="171450" indent="-171450" eaLnBrk="1" hangingPunct="1">
              <a:buFont typeface="Courier New" panose="02070309020205020404" pitchFamily="49" charset="0"/>
              <a:buChar char="o"/>
            </a:pPr>
            <a:endParaRPr lang="en-US" altLang="en-US" sz="1100" dirty="0">
              <a:ea typeface="MS PGothic" charset="-128"/>
              <a:cs typeface="MS PGothic" charset="-128"/>
            </a:endParaRPr>
          </a:p>
          <a:p>
            <a:pPr marL="171450" indent="-171450" eaLnBrk="1" hangingPunct="1">
              <a:buFont typeface="Courier New" panose="02070309020205020404" pitchFamily="49" charset="0"/>
              <a:buChar char="o"/>
            </a:pPr>
            <a:r>
              <a:rPr lang="en-US" altLang="en-US" sz="1100" dirty="0">
                <a:ea typeface="MS PGothic" charset="-128"/>
                <a:cs typeface="MS PGothic" charset="-128"/>
              </a:rPr>
              <a:t>When GFR is reduced, [</a:t>
            </a:r>
            <a:r>
              <a:rPr lang="en-US" altLang="en-US" sz="1100" dirty="0" err="1">
                <a:ea typeface="MS PGothic" charset="-128"/>
                <a:cs typeface="MS PGothic" charset="-128"/>
              </a:rPr>
              <a:t>NaCl</a:t>
            </a:r>
            <a:r>
              <a:rPr lang="en-US" altLang="en-US" sz="1100" dirty="0">
                <a:ea typeface="MS PGothic" charset="-128"/>
                <a:cs typeface="MS PGothic" charset="-128"/>
              </a:rPr>
              <a:t>] in tubule fluid falls, as does uptake of </a:t>
            </a:r>
            <a:r>
              <a:rPr lang="en-US" altLang="en-US" sz="1100" dirty="0" err="1">
                <a:ea typeface="MS PGothic" charset="-128"/>
                <a:cs typeface="MS PGothic" charset="-128"/>
              </a:rPr>
              <a:t>NaCl</a:t>
            </a:r>
            <a:r>
              <a:rPr lang="en-US" altLang="en-US" sz="1100" dirty="0">
                <a:ea typeface="MS PGothic" charset="-128"/>
                <a:cs typeface="MS PGothic" charset="-128"/>
              </a:rPr>
              <a:t> into macula </a:t>
            </a:r>
            <a:r>
              <a:rPr lang="en-US" altLang="en-US" sz="1100" dirty="0" err="1">
                <a:ea typeface="MS PGothic" charset="-128"/>
                <a:cs typeface="MS PGothic" charset="-128"/>
              </a:rPr>
              <a:t>densa</a:t>
            </a:r>
            <a:r>
              <a:rPr lang="en-US" altLang="en-US" sz="1100" dirty="0">
                <a:ea typeface="MS PGothic" charset="-128"/>
                <a:cs typeface="MS PGothic" charset="-128"/>
              </a:rPr>
              <a:t> cells. This in turn decreases release of ATP and adenosine, which decreases intracellular [Ca++] and thereby increases GFR and stimulates the release of renin by granular cells. </a:t>
            </a:r>
          </a:p>
          <a:p>
            <a:pPr marL="171450" indent="-171450" eaLnBrk="1" hangingPunct="1">
              <a:buFont typeface="Courier New" panose="02070309020205020404" pitchFamily="49" charset="0"/>
              <a:buChar char="o"/>
            </a:pPr>
            <a:endParaRPr lang="en-US" altLang="en-US" sz="1100" dirty="0">
              <a:ea typeface="MS PGothic" charset="-128"/>
              <a:cs typeface="MS PGothic" charset="-128"/>
            </a:endParaRPr>
          </a:p>
          <a:p>
            <a:pPr marL="171450" indent="-171450" eaLnBrk="1" hangingPunct="1">
              <a:buFont typeface="Courier New" panose="02070309020205020404" pitchFamily="49" charset="0"/>
              <a:buChar char="o"/>
            </a:pPr>
            <a:r>
              <a:rPr lang="en-US" altLang="en-US" sz="1100" dirty="0">
                <a:ea typeface="MS PGothic" charset="-128"/>
                <a:cs typeface="MS PGothic" charset="-128"/>
              </a:rPr>
              <a:t>A decrease in entry of </a:t>
            </a:r>
            <a:r>
              <a:rPr lang="en-US" altLang="en-US" sz="1100" dirty="0" err="1">
                <a:ea typeface="MS PGothic" charset="-128"/>
                <a:cs typeface="MS PGothic" charset="-128"/>
              </a:rPr>
              <a:t>NaCl</a:t>
            </a:r>
            <a:r>
              <a:rPr lang="en-US" altLang="en-US" sz="1100" dirty="0">
                <a:ea typeface="MS PGothic" charset="-128"/>
                <a:cs typeface="MS PGothic" charset="-128"/>
              </a:rPr>
              <a:t> into macula </a:t>
            </a:r>
            <a:r>
              <a:rPr lang="en-US" altLang="en-US" sz="1100" dirty="0" err="1">
                <a:ea typeface="MS PGothic" charset="-128"/>
                <a:cs typeface="MS PGothic" charset="-128"/>
              </a:rPr>
              <a:t>densa</a:t>
            </a:r>
            <a:r>
              <a:rPr lang="en-US" altLang="en-US" sz="1100" dirty="0">
                <a:ea typeface="MS PGothic" charset="-128"/>
                <a:cs typeface="MS PGothic" charset="-128"/>
              </a:rPr>
              <a:t> cells enhances the production of </a:t>
            </a:r>
            <a:r>
              <a:rPr lang="en-US" altLang="en-US" sz="1100" b="1" dirty="0">
                <a:ea typeface="MS PGothic" charset="-128"/>
                <a:cs typeface="MS PGothic" charset="-128"/>
              </a:rPr>
              <a:t>PGE2</a:t>
            </a:r>
            <a:r>
              <a:rPr lang="en-US" altLang="en-US" sz="1100" dirty="0">
                <a:ea typeface="MS PGothic" charset="-128"/>
                <a:cs typeface="MS PGothic" charset="-128"/>
              </a:rPr>
              <a:t>, which also stimulates renin secretion by granular cells. Renin increases plasma [angiotensin II], a hormone that enhances </a:t>
            </a:r>
            <a:r>
              <a:rPr lang="en-US" altLang="en-US" sz="1100" dirty="0" err="1">
                <a:ea typeface="MS PGothic" charset="-128"/>
                <a:cs typeface="MS PGothic" charset="-128"/>
              </a:rPr>
              <a:t>NaCl</a:t>
            </a:r>
            <a:r>
              <a:rPr lang="en-US" altLang="en-US" sz="1100" dirty="0">
                <a:ea typeface="MS PGothic" charset="-128"/>
                <a:cs typeface="MS PGothic" charset="-128"/>
              </a:rPr>
              <a:t> and water retention by the kidneys. </a:t>
            </a:r>
          </a:p>
          <a:p>
            <a:pPr marL="171450" indent="-171450" eaLnBrk="1" hangingPunct="1">
              <a:buFont typeface="Courier New" panose="02070309020205020404" pitchFamily="49" charset="0"/>
              <a:buChar char="o"/>
            </a:pPr>
            <a:endParaRPr lang="en-US" altLang="en-US" sz="1100" dirty="0">
              <a:ea typeface="MS PGothic" charset="-128"/>
              <a:cs typeface="MS PGothic" charset="-128"/>
            </a:endParaRPr>
          </a:p>
          <a:p>
            <a:pPr marL="171450" indent="-171450" eaLnBrk="1" hangingPunct="1">
              <a:buFont typeface="Courier New" panose="02070309020205020404" pitchFamily="49" charset="0"/>
              <a:buChar char="o"/>
            </a:pPr>
            <a:r>
              <a:rPr lang="en-US" altLang="en-US" sz="1100" b="0" dirty="0">
                <a:ea typeface="MS PGothic" charset="-128"/>
                <a:cs typeface="MS PGothic" charset="-128"/>
              </a:rPr>
              <a:t>P2X receptors are a family of cation-permeable ligand gated ion channels that open in response to the binding of extracellular adenosine 5'-triphosphate (ATP). They belong to a larger family of receptors known as the purinergic receptors.</a:t>
            </a:r>
          </a:p>
          <a:p>
            <a:pPr marL="171450" indent="-171450">
              <a:buFont typeface="Courier New" panose="02070309020205020404" pitchFamily="49" charset="0"/>
              <a:buChar char="o"/>
            </a:pPr>
            <a:endParaRPr lang="en-US" altLang="en-US" sz="1100" b="1" dirty="0">
              <a:ea typeface="MS PGothic" charset="-128"/>
              <a:cs typeface="MS PGothic" charset="-128"/>
            </a:endParaRPr>
          </a:p>
          <a:p>
            <a:r>
              <a:rPr lang="en-US" altLang="en-US" sz="1100" b="1" dirty="0">
                <a:ea typeface="MS PGothic" charset="-128"/>
                <a:cs typeface="MS PGothic" charset="-128"/>
              </a:rPr>
              <a:t>CLINICALCORRELATION </a:t>
            </a:r>
            <a:r>
              <a:rPr lang="en-US" altLang="en-US" sz="1100" dirty="0">
                <a:ea typeface="MS PGothic" charset="-128"/>
                <a:cs typeface="MS PGothic" charset="-128"/>
              </a:rPr>
              <a:t>TGF may be an important mechanism in the prevention of massive losses of fluid in the setting of injury to the renal tubular </a:t>
            </a:r>
            <a:r>
              <a:rPr lang="en-US" altLang="en-US" sz="1100" dirty="0" err="1">
                <a:ea typeface="MS PGothic" charset="-128"/>
                <a:cs typeface="MS PGothic" charset="-128"/>
              </a:rPr>
              <a:t>reabsorptive</a:t>
            </a:r>
            <a:r>
              <a:rPr lang="en-US" altLang="en-US" sz="1100" dirty="0">
                <a:ea typeface="MS PGothic" charset="-128"/>
                <a:cs typeface="MS PGothic" charset="-128"/>
              </a:rPr>
              <a:t> epithelium (</a:t>
            </a:r>
            <a:r>
              <a:rPr lang="en-US" altLang="en-US" sz="1100" b="1" dirty="0">
                <a:ea typeface="MS PGothic" charset="-128"/>
                <a:cs typeface="MS PGothic" charset="-128"/>
              </a:rPr>
              <a:t>also known as acute tubular necrosis, ATN</a:t>
            </a:r>
            <a:r>
              <a:rPr lang="en-US" altLang="en-US" sz="1100" dirty="0">
                <a:ea typeface="MS PGothic" charset="-128"/>
                <a:cs typeface="MS PGothic" charset="-128"/>
              </a:rPr>
              <a:t>). For example, certain drugs are capable of injuring the proximal tubular </a:t>
            </a:r>
            <a:r>
              <a:rPr lang="en-US" altLang="en-US" sz="1100" dirty="0" err="1">
                <a:ea typeface="MS PGothic" charset="-128"/>
                <a:cs typeface="MS PGothic" charset="-128"/>
              </a:rPr>
              <a:t>reabsorptive</a:t>
            </a:r>
            <a:r>
              <a:rPr lang="en-US" altLang="en-US" sz="1100" dirty="0">
                <a:ea typeface="MS PGothic" charset="-128"/>
                <a:cs typeface="MS PGothic" charset="-128"/>
              </a:rPr>
              <a:t> epithelium which could precipitate massive fluid losses. However, activation of TGF would lead to decrements in the GFR and RBF of the parent glomerulus preventing life-threatening fluid losses from occurring. </a:t>
            </a:r>
            <a:r>
              <a:rPr lang="en-US" altLang="en-US" sz="1100" b="1" dirty="0">
                <a:ea typeface="MS PGothic" charset="-128"/>
                <a:cs typeface="MS PGothic" charset="-128"/>
              </a:rPr>
              <a:t>Interestingly, disorders which result in proximal tubule epithelial injury are invariably associated with profound (? protective) reductions in GFR. </a:t>
            </a:r>
          </a:p>
          <a:p>
            <a:endParaRPr lang="en-US" altLang="en-US" sz="1100" dirty="0">
              <a:ea typeface="MS PGothic" charset="-128"/>
              <a:cs typeface="MS PGothic" charset="-128"/>
            </a:endParaRP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fld id="{EE7E127F-7EDE-1C4E-856B-0A0BFE7C7318}" type="slidenum">
              <a:rPr lang="en-US" altLang="en-US">
                <a:solidFill>
                  <a:srgbClr val="000000"/>
                </a:solidFill>
              </a:rPr>
              <a:pPr/>
              <a:t>22</a:t>
            </a:fld>
            <a:endParaRPr lang="en-US" altLang="en-US">
              <a:solidFill>
                <a:srgbClr val="000000"/>
              </a:solidFill>
            </a:endParaRPr>
          </a:p>
        </p:txBody>
      </p:sp>
    </p:spTree>
    <p:extLst>
      <p:ext uri="{BB962C8B-B14F-4D97-AF65-F5344CB8AC3E}">
        <p14:creationId xmlns:p14="http://schemas.microsoft.com/office/powerpoint/2010/main" val="348774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100" dirty="0">
                <a:latin typeface="Arial" charset="0"/>
                <a:ea typeface="ＭＳ Ｐゴシック" charset="-128"/>
                <a:cs typeface="ＭＳ Ｐゴシック" charset="-128"/>
              </a:rPr>
              <a:t>Sympathetic nerve fibers richly innervate the renal blood vessels</a:t>
            </a:r>
          </a:p>
          <a:p>
            <a:pPr eaLnBrk="1" hangingPunct="1"/>
            <a:endParaRPr lang="en-US" altLang="en-US" sz="1100" dirty="0">
              <a:latin typeface="Arial" charset="0"/>
              <a:ea typeface="ＭＳ Ｐゴシック" charset="-128"/>
              <a:cs typeface="ＭＳ Ｐゴシック" charset="-128"/>
            </a:endParaRPr>
          </a:p>
          <a:p>
            <a:pPr eaLnBrk="1" hangingPunct="1"/>
            <a:r>
              <a:rPr lang="en-US" altLang="en-US" sz="1100" dirty="0">
                <a:latin typeface="Arial" charset="0"/>
                <a:ea typeface="ＭＳ Ｐゴシック" charset="-128"/>
                <a:cs typeface="ＭＳ Ｐゴシック" charset="-128"/>
              </a:rPr>
              <a:t>Sympathetic nervous system and adrenal epinephrine constrict the afferent arterioles in strenuous exercise or acute conditions like circulatory shock</a:t>
            </a:r>
          </a:p>
          <a:p>
            <a:pPr lvl="1" eaLnBrk="1" hangingPunct="1"/>
            <a:r>
              <a:rPr lang="en-US" altLang="en-US" sz="1100" dirty="0">
                <a:latin typeface="Arial" charset="0"/>
                <a:ea typeface="MS PGothic" charset="-128"/>
                <a:cs typeface="MS PGothic" charset="-128"/>
              </a:rPr>
              <a:t>Reduces GFR and urine output</a:t>
            </a:r>
          </a:p>
          <a:p>
            <a:pPr lvl="1" eaLnBrk="1" hangingPunct="1"/>
            <a:r>
              <a:rPr lang="en-US" altLang="en-US" sz="1100" dirty="0">
                <a:latin typeface="Arial" charset="0"/>
                <a:ea typeface="MS PGothic" charset="-128"/>
                <a:cs typeface="MS PGothic" charset="-128"/>
              </a:rPr>
              <a:t>Redirects blood from the kidneys to the heart, brain, and skeletal muscles</a:t>
            </a:r>
          </a:p>
          <a:p>
            <a:pPr lvl="1" eaLnBrk="1" hangingPunct="1"/>
            <a:r>
              <a:rPr lang="en-US" altLang="en-US" sz="1100" dirty="0">
                <a:latin typeface="Arial" charset="0"/>
                <a:ea typeface="MS PGothic" charset="-128"/>
                <a:cs typeface="MS PGothic" charset="-128"/>
              </a:rPr>
              <a:t>GFR may be as low as a few milliliters per minute</a:t>
            </a:r>
          </a:p>
          <a:p>
            <a:endParaRPr lang="en-US" altLang="en-US" sz="1100" dirty="0">
              <a:ea typeface="ＭＳ Ｐゴシック" charset="-128"/>
              <a:cs typeface="ＭＳ Ｐゴシック" charset="-128"/>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fld id="{0C4924F7-1394-7C48-8207-617894637830}" type="slidenum">
              <a:rPr lang="en-US" altLang="en-US">
                <a:solidFill>
                  <a:srgbClr val="000000"/>
                </a:solidFill>
              </a:rPr>
              <a:pPr/>
              <a:t>23</a:t>
            </a:fld>
            <a:endParaRPr lang="en-US" altLang="en-US">
              <a:solidFill>
                <a:srgbClr val="000000"/>
              </a:solidFill>
            </a:endParaRPr>
          </a:p>
        </p:txBody>
      </p:sp>
    </p:spTree>
    <p:extLst>
      <p:ext uri="{BB962C8B-B14F-4D97-AF65-F5344CB8AC3E}">
        <p14:creationId xmlns:p14="http://schemas.microsoft.com/office/powerpoint/2010/main" val="3406435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x-none" sz="1100" b="1" dirty="0">
                <a:solidFill>
                  <a:schemeClr val="tx2"/>
                </a:solidFill>
                <a:latin typeface="Times New Roman" charset="0"/>
              </a:rPr>
              <a:t>Table constructed based on Guyton’s book.</a:t>
            </a:r>
            <a:endParaRPr lang="en-US" altLang="x-none" sz="1100" b="1" dirty="0">
              <a:latin typeface="Times New Roman"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x-none" sz="1100" dirty="0">
              <a:latin typeface="Times New Roman"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mn-lt"/>
                <a:ea typeface="MS PGothic" panose="020B0600070205080204" pitchFamily="34" charset="-128"/>
                <a:cs typeface="MS PGothic" charset="0"/>
              </a:rPr>
              <a:t>Whereas we cannot pinpoint which vasoactive substances are most important for the regulation of renal hemodynamics, the list is still important to remember because many therapeutic agents interfere with these substances.</a:t>
            </a:r>
            <a:endParaRPr lang="en-GB" sz="1100" kern="1200" dirty="0">
              <a:solidFill>
                <a:schemeClr val="tx1"/>
              </a:solidFill>
              <a:effectLst/>
              <a:latin typeface="+mn-lt"/>
              <a:ea typeface="MS PGothic" panose="020B0600070205080204" pitchFamily="34" charset="-128"/>
              <a:cs typeface="MS PGothic" charset="0"/>
            </a:endParaRPr>
          </a:p>
          <a:p>
            <a:endParaRPr lang="en-GB" sz="1100" dirty="0"/>
          </a:p>
          <a:p>
            <a:r>
              <a:rPr lang="en-GB" sz="1100" b="1" kern="1200" dirty="0">
                <a:solidFill>
                  <a:schemeClr val="tx1"/>
                </a:solidFill>
                <a:effectLst/>
                <a:latin typeface="+mn-lt"/>
                <a:ea typeface="MS PGothic" panose="020B0600070205080204" pitchFamily="34" charset="-128"/>
                <a:cs typeface="MS PGothic" charset="0"/>
              </a:rPr>
              <a:t>Renal insufficiency </a:t>
            </a:r>
            <a:r>
              <a:rPr lang="en-GB" sz="1100" kern="1200" dirty="0">
                <a:solidFill>
                  <a:schemeClr val="tx1"/>
                </a:solidFill>
                <a:effectLst/>
                <a:latin typeface="+mn-lt"/>
                <a:ea typeface="MS PGothic" panose="020B0600070205080204" pitchFamily="34" charset="-128"/>
                <a:cs typeface="MS PGothic" charset="0"/>
              </a:rPr>
              <a:t>can be caused by commonly used drugs that interfere with renal vascular resistance; for example: </a:t>
            </a:r>
          </a:p>
          <a:p>
            <a:endParaRPr lang="en-GB" sz="1100" dirty="0"/>
          </a:p>
          <a:p>
            <a:r>
              <a:rPr lang="en-GB" sz="1100" kern="1200" dirty="0">
                <a:solidFill>
                  <a:schemeClr val="tx1"/>
                </a:solidFill>
                <a:effectLst/>
                <a:latin typeface="+mn-lt"/>
                <a:ea typeface="MS PGothic" panose="020B0600070205080204" pitchFamily="34" charset="-128"/>
                <a:cs typeface="MS PGothic" charset="0"/>
              </a:rPr>
              <a:t>■ </a:t>
            </a:r>
            <a:r>
              <a:rPr lang="en-GB" sz="1100" b="1" kern="1200" dirty="0">
                <a:solidFill>
                  <a:schemeClr val="tx1"/>
                </a:solidFill>
                <a:effectLst/>
                <a:latin typeface="+mn-lt"/>
                <a:ea typeface="MS PGothic" panose="020B0600070205080204" pitchFamily="34" charset="-128"/>
                <a:cs typeface="MS PGothic" charset="0"/>
              </a:rPr>
              <a:t>Nonsteroidal anti-inflammatory drugs </a:t>
            </a:r>
            <a:r>
              <a:rPr lang="en-GB" sz="1100" kern="1200" dirty="0">
                <a:solidFill>
                  <a:schemeClr val="tx1"/>
                </a:solidFill>
                <a:effectLst/>
                <a:latin typeface="+mn-lt"/>
                <a:ea typeface="MS PGothic" panose="020B0600070205080204" pitchFamily="34" charset="-128"/>
                <a:cs typeface="MS PGothic" charset="0"/>
              </a:rPr>
              <a:t>(NSAIDs) such as ibuprofen inhibit </a:t>
            </a:r>
            <a:r>
              <a:rPr lang="en-GB" sz="1100" b="1" kern="1200" dirty="0">
                <a:solidFill>
                  <a:schemeClr val="tx1"/>
                </a:solidFill>
                <a:effectLst/>
                <a:latin typeface="+mn-lt"/>
                <a:ea typeface="MS PGothic" panose="020B0600070205080204" pitchFamily="34" charset="-128"/>
                <a:cs typeface="MS PGothic" charset="0"/>
              </a:rPr>
              <a:t>prostaglandins, </a:t>
            </a:r>
            <a:r>
              <a:rPr lang="en-GB" sz="1100" kern="1200" dirty="0">
                <a:solidFill>
                  <a:schemeClr val="tx1"/>
                </a:solidFill>
                <a:effectLst/>
                <a:latin typeface="+mn-lt"/>
                <a:ea typeface="MS PGothic" panose="020B0600070205080204" pitchFamily="34" charset="-128"/>
                <a:cs typeface="MS PGothic" charset="0"/>
              </a:rPr>
              <a:t>which are the primary endogenous vasodilators of the afferent arteriole. </a:t>
            </a:r>
            <a:r>
              <a:rPr lang="en-GB" sz="1100" i="1" kern="1200" dirty="0">
                <a:solidFill>
                  <a:schemeClr val="tx1"/>
                </a:solidFill>
                <a:effectLst/>
                <a:latin typeface="+mn-lt"/>
                <a:ea typeface="MS PGothic" panose="020B0600070205080204" pitchFamily="34" charset="-128"/>
                <a:cs typeface="MS PGothic" charset="0"/>
              </a:rPr>
              <a:t>Reduced local prostaglandin levels cause vasoconstriction of the afferent arteriole and a decrease in GFR</a:t>
            </a:r>
            <a:r>
              <a:rPr lang="en-GB" sz="1100" kern="1200" dirty="0">
                <a:solidFill>
                  <a:schemeClr val="tx1"/>
                </a:solidFill>
                <a:effectLst/>
                <a:latin typeface="+mn-lt"/>
                <a:ea typeface="MS PGothic" panose="020B0600070205080204" pitchFamily="34" charset="-128"/>
                <a:cs typeface="MS PGothic" charset="0"/>
              </a:rPr>
              <a:t>. </a:t>
            </a:r>
          </a:p>
          <a:p>
            <a:endParaRPr lang="en-GB" sz="1100" dirty="0"/>
          </a:p>
          <a:p>
            <a:r>
              <a:rPr lang="en-GB" sz="1100" kern="1200" dirty="0">
                <a:solidFill>
                  <a:schemeClr val="tx1"/>
                </a:solidFill>
                <a:effectLst/>
                <a:latin typeface="+mn-lt"/>
                <a:ea typeface="MS PGothic" panose="020B0600070205080204" pitchFamily="34" charset="-128"/>
                <a:cs typeface="MS PGothic" charset="0"/>
              </a:rPr>
              <a:t>■ </a:t>
            </a:r>
            <a:r>
              <a:rPr lang="en-GB" sz="1100" b="1" i="1" kern="1200" dirty="0">
                <a:solidFill>
                  <a:schemeClr val="tx1"/>
                </a:solidFill>
                <a:effectLst/>
                <a:latin typeface="+mn-lt"/>
                <a:ea typeface="MS PGothic" panose="020B0600070205080204" pitchFamily="34" charset="-128"/>
                <a:cs typeface="MS PGothic" charset="0"/>
              </a:rPr>
              <a:t>Angiotensin-converting enzyme (ACE) inhibitors </a:t>
            </a:r>
            <a:r>
              <a:rPr lang="en-GB" sz="1100" i="1" kern="1200" dirty="0">
                <a:solidFill>
                  <a:schemeClr val="tx1"/>
                </a:solidFill>
                <a:effectLst/>
                <a:latin typeface="+mn-lt"/>
                <a:ea typeface="MS PGothic" panose="020B0600070205080204" pitchFamily="34" charset="-128"/>
                <a:cs typeface="MS PGothic" charset="0"/>
              </a:rPr>
              <a:t>or </a:t>
            </a:r>
            <a:r>
              <a:rPr lang="en-GB" sz="1100" b="1" i="1" kern="1200" dirty="0">
                <a:solidFill>
                  <a:schemeClr val="tx1"/>
                </a:solidFill>
                <a:effectLst/>
                <a:latin typeface="+mn-lt"/>
                <a:ea typeface="MS PGothic" panose="020B0600070205080204" pitchFamily="34" charset="-128"/>
                <a:cs typeface="MS PGothic" charset="0"/>
              </a:rPr>
              <a:t>angiotensin II receptor blockers </a:t>
            </a:r>
            <a:r>
              <a:rPr lang="en-GB" sz="1100" i="1" kern="1200" dirty="0">
                <a:solidFill>
                  <a:schemeClr val="tx1"/>
                </a:solidFill>
                <a:effectLst/>
                <a:latin typeface="+mn-lt"/>
                <a:ea typeface="MS PGothic" panose="020B0600070205080204" pitchFamily="34" charset="-128"/>
                <a:cs typeface="MS PGothic" charset="0"/>
              </a:rPr>
              <a:t>may cause a decrease in GFR due to vasodilation of the efferent arteriole</a:t>
            </a:r>
            <a:r>
              <a:rPr lang="en-GB" sz="1100" kern="1200" dirty="0">
                <a:solidFill>
                  <a:schemeClr val="tx1"/>
                </a:solidFill>
                <a:effectLst/>
                <a:latin typeface="+mn-lt"/>
                <a:ea typeface="MS PGothic" panose="020B0600070205080204" pitchFamily="34" charset="-128"/>
                <a:cs typeface="MS PGothic" charset="0"/>
              </a:rPr>
              <a:t>. </a:t>
            </a:r>
            <a:endParaRPr lang="en-GB" sz="1100" dirty="0"/>
          </a:p>
          <a:p>
            <a:endParaRPr lang="en-GB" sz="110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100" b="1" kern="1200" dirty="0">
                <a:solidFill>
                  <a:schemeClr val="tx1"/>
                </a:solidFill>
                <a:effectLst/>
                <a:latin typeface="+mn-lt"/>
                <a:ea typeface="MS PGothic" panose="020B0600070205080204" pitchFamily="34" charset="-128"/>
                <a:cs typeface="MS PGothic" charset="0"/>
              </a:rPr>
              <a:t>Clinical correlation: What would happen if you gave NSAIDs to the 75-year-old man who is haemorrhaging? </a:t>
            </a:r>
            <a:endParaRPr lang="en-GB" sz="1100"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100" dirty="0"/>
              <a:t>Answer:</a:t>
            </a:r>
            <a:r>
              <a:rPr lang="en-GB" sz="1100" baseline="0" dirty="0"/>
              <a:t> </a:t>
            </a:r>
            <a:r>
              <a:rPr lang="en-GB" sz="1100" kern="1200" dirty="0">
                <a:solidFill>
                  <a:schemeClr val="tx1"/>
                </a:solidFill>
                <a:effectLst/>
                <a:latin typeface="+mn-lt"/>
                <a:ea typeface="MS PGothic" panose="020B0600070205080204" pitchFamily="34" charset="-128"/>
                <a:cs typeface="MS PGothic" charset="0"/>
              </a:rPr>
              <a:t>During a stress state the increase in sympathetic tone causes vasoconstriction of the afferent arterioles. The same stimuli activate a local production of prostaglandins. Prostaglandins lead to vasodilation of the afferent arterioles, thus modulating the vasoconstriction. Unopposed, the vasoconstriction from the sympathetic nervous system and angiotensin II can lead to a profound reduction in RPF and GFR, which in turn, </a:t>
            </a:r>
            <a:r>
              <a:rPr lang="en-GB" sz="1100" i="1" u="sng" kern="1200" dirty="0">
                <a:solidFill>
                  <a:srgbClr val="FF0000"/>
                </a:solidFill>
                <a:effectLst/>
                <a:latin typeface="+mn-lt"/>
                <a:ea typeface="MS PGothic" panose="020B0600070205080204" pitchFamily="34" charset="-128"/>
                <a:cs typeface="MS PGothic" charset="0"/>
              </a:rPr>
              <a:t>could cause renal failure</a:t>
            </a:r>
            <a:r>
              <a:rPr lang="en-GB" sz="1100" kern="1200" dirty="0">
                <a:solidFill>
                  <a:schemeClr val="tx1"/>
                </a:solidFill>
                <a:effectLst/>
                <a:latin typeface="+mn-lt"/>
                <a:ea typeface="MS PGothic" panose="020B0600070205080204" pitchFamily="34" charset="-128"/>
                <a:cs typeface="MS PGothic" charset="0"/>
              </a:rPr>
              <a:t>. NSAIDs inhibit synthesis of prostaglandins and interfere with these protective effects. </a:t>
            </a:r>
            <a:endParaRPr lang="en-GB" sz="1100" dirty="0"/>
          </a:p>
          <a:p>
            <a:endParaRPr lang="en-GB" sz="1100" dirty="0"/>
          </a:p>
        </p:txBody>
      </p:sp>
      <p:sp>
        <p:nvSpPr>
          <p:cNvPr id="4" name="Slide Number Placeholder 3"/>
          <p:cNvSpPr>
            <a:spLocks noGrp="1"/>
          </p:cNvSpPr>
          <p:nvPr>
            <p:ph type="sldNum" sz="quarter" idx="10"/>
          </p:nvPr>
        </p:nvSpPr>
        <p:spPr/>
        <p:txBody>
          <a:bodyPr/>
          <a:lstStyle/>
          <a:p>
            <a:pPr>
              <a:defRPr/>
            </a:pPr>
            <a:fld id="{4C2CC442-B3F7-7E4F-8AC9-7CB4BEDEDC1F}" type="slidenum">
              <a:rPr lang="en-IE" altLang="en-US" smtClean="0"/>
              <a:pPr>
                <a:defRPr/>
              </a:pPr>
              <a:t>24</a:t>
            </a:fld>
            <a:endParaRPr lang="en-IE" altLang="en-US"/>
          </a:p>
        </p:txBody>
      </p:sp>
    </p:spTree>
    <p:extLst>
      <p:ext uri="{BB962C8B-B14F-4D97-AF65-F5344CB8AC3E}">
        <p14:creationId xmlns:p14="http://schemas.microsoft.com/office/powerpoint/2010/main" val="2212886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302AE-E7BA-425A-9972-E542989A6318}" type="slidenum">
              <a:rPr kumimoji="0" lang="en-GB" sz="1200" b="0" i="0" u="none" strike="noStrike" kern="1200" cap="none" spc="0" normalizeH="0" baseline="0" noProof="0" smtClean="0">
                <a:ln>
                  <a:noFill/>
                </a:ln>
                <a:solidFill>
                  <a:prstClr val="black"/>
                </a:solidFill>
                <a:effectLst/>
                <a:uLnTx/>
                <a:uFillTx/>
                <a:latin typeface="Calibri"/>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S PGothic" charset="-128"/>
              <a:cs typeface="+mn-cs"/>
            </a:endParaRPr>
          </a:p>
        </p:txBody>
      </p:sp>
    </p:spTree>
    <p:extLst>
      <p:ext uri="{BB962C8B-B14F-4D97-AF65-F5344CB8AC3E}">
        <p14:creationId xmlns:p14="http://schemas.microsoft.com/office/powerpoint/2010/main" val="1249532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100" b="1" dirty="0"/>
              <a:t>How does a high protein diet affect, if any, GFR? </a:t>
            </a:r>
          </a:p>
          <a:p>
            <a:r>
              <a:rPr lang="en-US" sz="1100" b="1" kern="1200" dirty="0">
                <a:solidFill>
                  <a:schemeClr val="tx1"/>
                </a:solidFill>
                <a:effectLst/>
                <a:latin typeface="+mn-lt"/>
                <a:ea typeface="MS PGothic" panose="020B0600070205080204" pitchFamily="34" charset="-128"/>
                <a:cs typeface="MS PGothic" charset="0"/>
              </a:rPr>
              <a:t>Answer </a:t>
            </a:r>
            <a:r>
              <a:rPr lang="en-US" sz="1100" kern="1200" dirty="0">
                <a:solidFill>
                  <a:schemeClr val="tx1"/>
                </a:solidFill>
                <a:effectLst/>
                <a:latin typeface="+mn-lt"/>
                <a:ea typeface="MS PGothic" panose="020B0600070205080204" pitchFamily="34" charset="-128"/>
                <a:cs typeface="MS PGothic" charset="0"/>
              </a:rPr>
              <a:t>A high protein diet will lead to an increase in RBF and hence the GFR. </a:t>
            </a:r>
          </a:p>
          <a:p>
            <a:endParaRPr lang="en-US" sz="1100" dirty="0"/>
          </a:p>
          <a:p>
            <a:r>
              <a:rPr lang="en-US" sz="1100" b="1" kern="1200" dirty="0">
                <a:solidFill>
                  <a:schemeClr val="tx1"/>
                </a:solidFill>
                <a:effectLst/>
                <a:latin typeface="+mn-lt"/>
                <a:ea typeface="MS PGothic" panose="020B0600070205080204" pitchFamily="34" charset="-128"/>
                <a:cs typeface="MS PGothic" charset="0"/>
              </a:rPr>
              <a:t>Concept </a:t>
            </a:r>
            <a:r>
              <a:rPr lang="en-US" sz="1100" kern="1200" dirty="0">
                <a:solidFill>
                  <a:schemeClr val="tx1"/>
                </a:solidFill>
                <a:effectLst/>
                <a:latin typeface="+mn-lt"/>
                <a:ea typeface="MS PGothic" panose="020B0600070205080204" pitchFamily="34" charset="-128"/>
                <a:cs typeface="MS PGothic" charset="0"/>
              </a:rPr>
              <a:t>A high protein diet does not </a:t>
            </a:r>
            <a:r>
              <a:rPr lang="en-US" sz="1100" kern="1200" dirty="0" err="1">
                <a:solidFill>
                  <a:schemeClr val="tx1"/>
                </a:solidFill>
                <a:effectLst/>
                <a:latin typeface="+mn-lt"/>
                <a:ea typeface="MS PGothic" panose="020B0600070205080204" pitchFamily="34" charset="-128"/>
                <a:cs typeface="MS PGothic" charset="0"/>
              </a:rPr>
              <a:t>postprandially</a:t>
            </a:r>
            <a:r>
              <a:rPr lang="en-US" sz="1100" kern="1200" dirty="0">
                <a:solidFill>
                  <a:schemeClr val="tx1"/>
                </a:solidFill>
                <a:effectLst/>
                <a:latin typeface="+mn-lt"/>
                <a:ea typeface="MS PGothic" panose="020B0600070205080204" pitchFamily="34" charset="-128"/>
                <a:cs typeface="MS PGothic" charset="0"/>
              </a:rPr>
              <a:t> change the plasma oncotic pressure. The plasma oncotic pressure is due to the plasma proteins, and this osmotic pressure is a major force that affects the capillary dynamics at the microcirculation. </a:t>
            </a:r>
            <a:endParaRPr lang="en-US" sz="1100" dirty="0"/>
          </a:p>
          <a:p>
            <a:r>
              <a:rPr lang="en-US" sz="1100" kern="1200" dirty="0">
                <a:solidFill>
                  <a:schemeClr val="tx1"/>
                </a:solidFill>
                <a:effectLst/>
                <a:latin typeface="+mn-lt"/>
                <a:ea typeface="MS PGothic" panose="020B0600070205080204" pitchFamily="34" charset="-128"/>
                <a:cs typeface="MS PGothic" charset="0"/>
              </a:rPr>
              <a:t>Proteins are digested and the component amino acids are absorbed into the blood from the intestinal lumen. The plasma amino acids are higher during and after a meal. </a:t>
            </a:r>
            <a:endParaRPr lang="en-US" sz="1100" dirty="0"/>
          </a:p>
          <a:p>
            <a:r>
              <a:rPr lang="en-US" sz="1100" kern="1200" dirty="0">
                <a:solidFill>
                  <a:schemeClr val="tx1"/>
                </a:solidFill>
                <a:effectLst/>
                <a:latin typeface="+mn-lt"/>
                <a:ea typeface="MS PGothic" panose="020B0600070205080204" pitchFamily="34" charset="-128"/>
                <a:cs typeface="MS PGothic" charset="0"/>
              </a:rPr>
              <a:t>Students who think that a high protein meal increases the plasma oncotic pressure will reason that the GFR will decrease since the net filtration pressure will be lower when the oncotic pressure is higher. </a:t>
            </a:r>
            <a:endParaRPr lang="en-US" sz="1100" dirty="0"/>
          </a:p>
          <a:p>
            <a:r>
              <a:rPr lang="en-US" sz="1100" kern="1200" dirty="0">
                <a:solidFill>
                  <a:schemeClr val="tx1"/>
                </a:solidFill>
                <a:effectLst/>
                <a:latin typeface="+mn-lt"/>
                <a:ea typeface="MS PGothic" panose="020B0600070205080204" pitchFamily="34" charset="-128"/>
                <a:cs typeface="MS PGothic" charset="0"/>
              </a:rPr>
              <a:t>The GFR actually increases within an hour after consuming a high protein dinner (all you can eat steak buffet!). The </a:t>
            </a:r>
            <a:r>
              <a:rPr lang="en-US" sz="1100" kern="1200" dirty="0" err="1">
                <a:solidFill>
                  <a:schemeClr val="tx1"/>
                </a:solidFill>
                <a:effectLst/>
                <a:latin typeface="+mn-lt"/>
                <a:ea typeface="MS PGothic" panose="020B0600070205080204" pitchFamily="34" charset="-128"/>
                <a:cs typeface="MS PGothic" charset="0"/>
              </a:rPr>
              <a:t>hyperamino</a:t>
            </a:r>
            <a:r>
              <a:rPr lang="en-US" sz="1100" kern="1200" dirty="0">
                <a:solidFill>
                  <a:schemeClr val="tx1"/>
                </a:solidFill>
                <a:effectLst/>
                <a:latin typeface="+mn-lt"/>
                <a:ea typeface="MS PGothic" panose="020B0600070205080204" pitchFamily="34" charset="-128"/>
                <a:cs typeface="MS PGothic" charset="0"/>
              </a:rPr>
              <a:t> </a:t>
            </a:r>
            <a:r>
              <a:rPr lang="en-US" sz="1100" kern="1200" dirty="0" err="1">
                <a:solidFill>
                  <a:schemeClr val="tx1"/>
                </a:solidFill>
                <a:effectLst/>
                <a:latin typeface="+mn-lt"/>
                <a:ea typeface="MS PGothic" panose="020B0600070205080204" pitchFamily="34" charset="-128"/>
                <a:cs typeface="MS PGothic" charset="0"/>
              </a:rPr>
              <a:t>acidemia</a:t>
            </a:r>
            <a:r>
              <a:rPr lang="en-US" sz="1100" kern="1200" dirty="0">
                <a:solidFill>
                  <a:schemeClr val="tx1"/>
                </a:solidFill>
                <a:effectLst/>
                <a:latin typeface="+mn-lt"/>
                <a:ea typeface="MS PGothic" panose="020B0600070205080204" pitchFamily="34" charset="-128"/>
                <a:cs typeface="MS PGothic" charset="0"/>
              </a:rPr>
              <a:t> is the reason for the increased GFR. The mechanism interestingly involves the macula </a:t>
            </a:r>
            <a:r>
              <a:rPr lang="en-US" sz="1100" kern="1200" dirty="0" err="1">
                <a:solidFill>
                  <a:schemeClr val="tx1"/>
                </a:solidFill>
                <a:effectLst/>
                <a:latin typeface="+mn-lt"/>
                <a:ea typeface="MS PGothic" panose="020B0600070205080204" pitchFamily="34" charset="-128"/>
                <a:cs typeface="MS PGothic" charset="0"/>
              </a:rPr>
              <a:t>densa</a:t>
            </a:r>
            <a:r>
              <a:rPr lang="en-US" sz="1100" kern="1200" dirty="0">
                <a:solidFill>
                  <a:schemeClr val="tx1"/>
                </a:solidFill>
                <a:effectLst/>
                <a:latin typeface="+mn-lt"/>
                <a:ea typeface="MS PGothic" panose="020B0600070205080204" pitchFamily="34" charset="-128"/>
                <a:cs typeface="MS PGothic" charset="0"/>
              </a:rPr>
              <a:t> tubule-glomerular feedback. </a:t>
            </a:r>
            <a:endParaRPr lang="en-US" sz="1100" dirty="0"/>
          </a:p>
          <a:p>
            <a:r>
              <a:rPr lang="en-US" sz="1100" kern="1200" dirty="0">
                <a:solidFill>
                  <a:schemeClr val="tx1"/>
                </a:solidFill>
                <a:effectLst/>
                <a:latin typeface="+mn-lt"/>
                <a:ea typeface="MS PGothic" panose="020B0600070205080204" pitchFamily="34" charset="-128"/>
                <a:cs typeface="MS PGothic" charset="0"/>
              </a:rPr>
              <a:t>The increased filtered amino acid load leads to a reduction in the </a:t>
            </a:r>
            <a:r>
              <a:rPr lang="en-US" sz="1100" kern="1200" dirty="0" err="1">
                <a:solidFill>
                  <a:schemeClr val="tx1"/>
                </a:solidFill>
                <a:effectLst/>
                <a:latin typeface="+mn-lt"/>
                <a:ea typeface="MS PGothic" panose="020B0600070205080204" pitchFamily="34" charset="-128"/>
                <a:cs typeface="MS PGothic" charset="0"/>
              </a:rPr>
              <a:t>NaCl</a:t>
            </a:r>
            <a:r>
              <a:rPr lang="en-US" sz="1100" kern="1200" dirty="0">
                <a:solidFill>
                  <a:schemeClr val="tx1"/>
                </a:solidFill>
                <a:effectLst/>
                <a:latin typeface="+mn-lt"/>
                <a:ea typeface="MS PGothic" panose="020B0600070205080204" pitchFamily="34" charset="-128"/>
                <a:cs typeface="MS PGothic" charset="0"/>
              </a:rPr>
              <a:t> sensing by the distal tubular macula </a:t>
            </a:r>
            <a:r>
              <a:rPr lang="en-US" sz="1100" kern="1200" dirty="0" err="1">
                <a:solidFill>
                  <a:schemeClr val="tx1"/>
                </a:solidFill>
                <a:effectLst/>
                <a:latin typeface="+mn-lt"/>
                <a:ea typeface="MS PGothic" panose="020B0600070205080204" pitchFamily="34" charset="-128"/>
                <a:cs typeface="MS PGothic" charset="0"/>
              </a:rPr>
              <a:t>densa</a:t>
            </a:r>
            <a:r>
              <a:rPr lang="en-US" sz="1100" kern="1200" dirty="0">
                <a:solidFill>
                  <a:schemeClr val="tx1"/>
                </a:solidFill>
                <a:effectLst/>
                <a:latin typeface="+mn-lt"/>
                <a:ea typeface="MS PGothic" panose="020B0600070205080204" pitchFamily="34" charset="-128"/>
                <a:cs typeface="MS PGothic" charset="0"/>
              </a:rPr>
              <a:t>. This is because at the proximal tubule, the higher filtered amino acids will promote sodium reabsorption via the sodium-coupled, secondary active reabsorption of amino acids by the proximal epithelial cells. The macula </a:t>
            </a:r>
            <a:r>
              <a:rPr lang="en-US" sz="1100" kern="1200" dirty="0" err="1">
                <a:solidFill>
                  <a:schemeClr val="tx1"/>
                </a:solidFill>
                <a:effectLst/>
                <a:latin typeface="+mn-lt"/>
                <a:ea typeface="MS PGothic" panose="020B0600070205080204" pitchFamily="34" charset="-128"/>
                <a:cs typeface="MS PGothic" charset="0"/>
              </a:rPr>
              <a:t>densa</a:t>
            </a:r>
            <a:r>
              <a:rPr lang="en-US" sz="1100" kern="1200" dirty="0">
                <a:solidFill>
                  <a:schemeClr val="tx1"/>
                </a:solidFill>
                <a:effectLst/>
                <a:latin typeface="+mn-lt"/>
                <a:ea typeface="MS PGothic" panose="020B0600070205080204" pitchFamily="34" charset="-128"/>
                <a:cs typeface="MS PGothic" charset="0"/>
              </a:rPr>
              <a:t> (</a:t>
            </a:r>
            <a:r>
              <a:rPr lang="en-US" sz="1100" kern="1200" dirty="0" err="1">
                <a:solidFill>
                  <a:schemeClr val="tx1"/>
                </a:solidFill>
                <a:effectLst/>
                <a:latin typeface="+mn-lt"/>
                <a:ea typeface="MS PGothic" panose="020B0600070205080204" pitchFamily="34" charset="-128"/>
                <a:cs typeface="MS PGothic" charset="0"/>
              </a:rPr>
              <a:t>McD</a:t>
            </a:r>
            <a:r>
              <a:rPr lang="en-US" sz="1100" kern="1200" dirty="0">
                <a:solidFill>
                  <a:schemeClr val="tx1"/>
                </a:solidFill>
                <a:effectLst/>
                <a:latin typeface="+mn-lt"/>
                <a:ea typeface="MS PGothic" panose="020B0600070205080204" pitchFamily="34" charset="-128"/>
                <a:cs typeface="MS PGothic" charset="0"/>
              </a:rPr>
              <a:t>) detects less of the electrolyte in the distal tubular fluid and “assumes” that this could be due to a decreased RBF/GFR. The </a:t>
            </a:r>
            <a:r>
              <a:rPr lang="en-US" sz="1100" kern="1200" dirty="0" err="1">
                <a:solidFill>
                  <a:schemeClr val="tx1"/>
                </a:solidFill>
                <a:effectLst/>
                <a:latin typeface="+mn-lt"/>
                <a:ea typeface="MS PGothic" panose="020B0600070205080204" pitchFamily="34" charset="-128"/>
                <a:cs typeface="MS PGothic" charset="0"/>
              </a:rPr>
              <a:t>McD</a:t>
            </a:r>
            <a:r>
              <a:rPr lang="en-US" sz="1100" kern="1200" dirty="0">
                <a:solidFill>
                  <a:schemeClr val="tx1"/>
                </a:solidFill>
                <a:effectLst/>
                <a:latin typeface="+mn-lt"/>
                <a:ea typeface="MS PGothic" panose="020B0600070205080204" pitchFamily="34" charset="-128"/>
                <a:cs typeface="MS PGothic" charset="0"/>
              </a:rPr>
              <a:t> responds by transmitting paracrine signals to the afferent arteriole (less vasoconstrictor and/ or theoretically, more paracrine vasodilators). The </a:t>
            </a:r>
            <a:r>
              <a:rPr lang="en-US" sz="1100" kern="1200" dirty="0" err="1">
                <a:solidFill>
                  <a:schemeClr val="tx1"/>
                </a:solidFill>
                <a:effectLst/>
                <a:latin typeface="+mn-lt"/>
                <a:ea typeface="MS PGothic" panose="020B0600070205080204" pitchFamily="34" charset="-128"/>
                <a:cs typeface="MS PGothic" charset="0"/>
              </a:rPr>
              <a:t>McD</a:t>
            </a:r>
            <a:r>
              <a:rPr lang="en-US" sz="1100" kern="1200" dirty="0">
                <a:solidFill>
                  <a:schemeClr val="tx1"/>
                </a:solidFill>
                <a:effectLst/>
                <a:latin typeface="+mn-lt"/>
                <a:ea typeface="MS PGothic" panose="020B0600070205080204" pitchFamily="34" charset="-128"/>
                <a:cs typeface="MS PGothic" charset="0"/>
              </a:rPr>
              <a:t> activates this effect of the intrinsic renal </a:t>
            </a:r>
            <a:r>
              <a:rPr lang="en-US" sz="1100" kern="1200" dirty="0" err="1">
                <a:solidFill>
                  <a:schemeClr val="tx1"/>
                </a:solidFill>
                <a:effectLst/>
                <a:latin typeface="+mn-lt"/>
                <a:ea typeface="MS PGothic" panose="020B0600070205080204" pitchFamily="34" charset="-128"/>
                <a:cs typeface="MS PGothic" charset="0"/>
              </a:rPr>
              <a:t>autoregulatory</a:t>
            </a:r>
            <a:r>
              <a:rPr lang="en-US" sz="1100" kern="1200" dirty="0">
                <a:solidFill>
                  <a:schemeClr val="tx1"/>
                </a:solidFill>
                <a:effectLst/>
                <a:latin typeface="+mn-lt"/>
                <a:ea typeface="MS PGothic" panose="020B0600070205080204" pitchFamily="34" charset="-128"/>
                <a:cs typeface="MS PGothic" charset="0"/>
              </a:rPr>
              <a:t> mechanism and the RBF increases as the afferent arteriole vasodilates. </a:t>
            </a:r>
          </a:p>
          <a:p>
            <a:endParaRPr lang="en-US" sz="1100" kern="1200" dirty="0">
              <a:solidFill>
                <a:schemeClr val="tx1"/>
              </a:solidFill>
              <a:effectLst/>
              <a:latin typeface="+mn-lt"/>
              <a:ea typeface="MS PGothic" panose="020B0600070205080204" pitchFamily="34" charset="-128"/>
              <a:cs typeface="MS PGothic" charset="0"/>
            </a:endParaRPr>
          </a:p>
          <a:p>
            <a:r>
              <a:rPr lang="en-US" sz="1100" b="1" kern="1200" dirty="0">
                <a:solidFill>
                  <a:schemeClr val="tx1"/>
                </a:solidFill>
                <a:effectLst/>
                <a:latin typeface="+mn-lt"/>
                <a:ea typeface="MS PGothic" panose="020B0600070205080204" pitchFamily="34" charset="-128"/>
                <a:cs typeface="MS PGothic" charset="0"/>
              </a:rPr>
              <a:t>A question</a:t>
            </a:r>
            <a:r>
              <a:rPr lang="en-US" sz="1100" b="1" kern="1200" baseline="0" dirty="0">
                <a:solidFill>
                  <a:schemeClr val="tx1"/>
                </a:solidFill>
                <a:effectLst/>
                <a:latin typeface="+mn-lt"/>
                <a:ea typeface="MS PGothic" panose="020B0600070205080204" pitchFamily="34" charset="-128"/>
                <a:cs typeface="MS PGothic" charset="0"/>
              </a:rPr>
              <a:t> to think about: </a:t>
            </a:r>
            <a:r>
              <a:rPr lang="en-US" sz="1100" b="1" kern="1200" dirty="0">
                <a:solidFill>
                  <a:schemeClr val="tx1"/>
                </a:solidFill>
                <a:effectLst/>
                <a:latin typeface="+mn-lt"/>
                <a:ea typeface="MS PGothic" panose="020B0600070205080204" pitchFamily="34" charset="-128"/>
                <a:cs typeface="MS PGothic" charset="0"/>
              </a:rPr>
              <a:t>What would happen to the glomerular filtration rate (GFR) if a person suffered from severe malnutrition?</a:t>
            </a:r>
          </a:p>
          <a:p>
            <a:r>
              <a:rPr lang="en-US" sz="1100" b="1" kern="1200" dirty="0">
                <a:solidFill>
                  <a:schemeClr val="tx1"/>
                </a:solidFill>
                <a:effectLst/>
                <a:latin typeface="+mn-lt"/>
                <a:ea typeface="MS PGothic" panose="020B0600070205080204" pitchFamily="34" charset="-128"/>
                <a:cs typeface="MS PGothic" charset="0"/>
              </a:rPr>
              <a:t>Answer</a:t>
            </a:r>
            <a:r>
              <a:rPr lang="en-US" sz="1100" kern="1200" dirty="0">
                <a:solidFill>
                  <a:schemeClr val="tx1"/>
                </a:solidFill>
                <a:effectLst/>
                <a:latin typeface="+mn-lt"/>
                <a:ea typeface="MS PGothic" panose="020B0600070205080204" pitchFamily="34" charset="-128"/>
                <a:cs typeface="MS PGothic" charset="0"/>
              </a:rPr>
              <a:t>: A person suffering from severe malnutrition would have decreased plasma proteins, which would result in decreased osmotic pressure in the blood. As a result, there would be less difference between glomerular osmotic pressure and capsular osmotic pressure. There would be less tendency for fluid to move back into the glomerulus by osmosis; therefore the effective filtration pressure (EFP) and GFR would increase.</a:t>
            </a:r>
          </a:p>
          <a:p>
            <a:endParaRPr lang="en-US" sz="1100" kern="1200" dirty="0">
              <a:solidFill>
                <a:schemeClr val="tx1"/>
              </a:solidFill>
              <a:effectLst/>
              <a:latin typeface="+mn-lt"/>
              <a:ea typeface="MS PGothic" panose="020B0600070205080204" pitchFamily="34" charset="-128"/>
              <a:cs typeface="MS PGothic" charset="0"/>
            </a:endParaRPr>
          </a:p>
          <a:p>
            <a:r>
              <a:rPr lang="en-US" sz="1100" b="1" kern="1200" dirty="0">
                <a:solidFill>
                  <a:schemeClr val="tx1"/>
                </a:solidFill>
                <a:effectLst/>
                <a:latin typeface="+mn-lt"/>
                <a:ea typeface="MS PGothic" panose="020B0600070205080204" pitchFamily="34" charset="-128"/>
                <a:cs typeface="MS PGothic" charset="0"/>
              </a:rPr>
              <a:t>Question</a:t>
            </a:r>
            <a:r>
              <a:rPr lang="en-US" sz="1100" kern="1200" dirty="0">
                <a:solidFill>
                  <a:schemeClr val="tx1"/>
                </a:solidFill>
                <a:effectLst/>
                <a:latin typeface="+mn-lt"/>
                <a:ea typeface="MS PGothic" panose="020B0600070205080204" pitchFamily="34" charset="-128"/>
                <a:cs typeface="MS PGothic" charset="0"/>
              </a:rPr>
              <a:t>: </a:t>
            </a:r>
            <a:r>
              <a:rPr lang="en-US" sz="1100" b="1" kern="1200" dirty="0">
                <a:solidFill>
                  <a:schemeClr val="tx1"/>
                </a:solidFill>
                <a:effectLst/>
                <a:latin typeface="+mn-lt"/>
                <a:ea typeface="MS PGothic" panose="020B0600070205080204" pitchFamily="34" charset="-128"/>
                <a:cs typeface="MS PGothic" charset="0"/>
              </a:rPr>
              <a:t>Suppose a drug that decreased sodium transport in the proximal and distal convoluted tubules was administered. What effect would it have on urine volume?</a:t>
            </a:r>
          </a:p>
          <a:p>
            <a:r>
              <a:rPr lang="en-US" sz="1100" b="1" kern="1200" dirty="0">
                <a:solidFill>
                  <a:schemeClr val="tx1"/>
                </a:solidFill>
                <a:effectLst/>
                <a:latin typeface="+mn-lt"/>
                <a:ea typeface="MS PGothic" panose="020B0600070205080204" pitchFamily="34" charset="-128"/>
                <a:cs typeface="MS PGothic" charset="0"/>
              </a:rPr>
              <a:t>Answer:</a:t>
            </a:r>
            <a:r>
              <a:rPr lang="en-US" sz="1100" kern="1200" dirty="0">
                <a:solidFill>
                  <a:schemeClr val="tx1"/>
                </a:solidFill>
                <a:effectLst/>
                <a:latin typeface="+mn-lt"/>
                <a:ea typeface="MS PGothic" panose="020B0600070205080204" pitchFamily="34" charset="-128"/>
                <a:cs typeface="MS PGothic" charset="0"/>
              </a:rPr>
              <a:t> Urine volume would increase (a diuretic effect) because less sodium would be removed from the filtrate, the osmotic concentration of the filtrate would be increased, and less water would move from the filtrate back into the blood.</a:t>
            </a:r>
          </a:p>
          <a:p>
            <a:endParaRPr lang="en-US" sz="1100" kern="1200" dirty="0">
              <a:solidFill>
                <a:schemeClr val="tx1"/>
              </a:solidFill>
              <a:effectLst/>
              <a:latin typeface="+mn-lt"/>
              <a:ea typeface="MS PGothic" panose="020B0600070205080204" pitchFamily="34" charset="-128"/>
              <a:cs typeface="MS PGothic" charset="0"/>
            </a:endParaRPr>
          </a:p>
          <a:p>
            <a:endParaRPr lang="en-US" sz="1100" dirty="0"/>
          </a:p>
          <a:p>
            <a:endParaRPr lang="en-GB" sz="1100" dirty="0"/>
          </a:p>
        </p:txBody>
      </p:sp>
      <p:sp>
        <p:nvSpPr>
          <p:cNvPr id="4" name="Slide Number Placeholder 3"/>
          <p:cNvSpPr>
            <a:spLocks noGrp="1"/>
          </p:cNvSpPr>
          <p:nvPr>
            <p:ph type="sldNum" sz="quarter" idx="10"/>
          </p:nvPr>
        </p:nvSpPr>
        <p:spPr/>
        <p:txBody>
          <a:bodyPr/>
          <a:lstStyle/>
          <a:p>
            <a:pPr>
              <a:defRPr/>
            </a:pPr>
            <a:fld id="{4C2CC442-B3F7-7E4F-8AC9-7CB4BEDEDC1F}" type="slidenum">
              <a:rPr lang="en-IE" altLang="en-US" smtClean="0"/>
              <a:pPr>
                <a:defRPr/>
              </a:pPr>
              <a:t>26</a:t>
            </a:fld>
            <a:endParaRPr lang="en-IE" altLang="en-US"/>
          </a:p>
        </p:txBody>
      </p:sp>
    </p:spTree>
    <p:extLst>
      <p:ext uri="{BB962C8B-B14F-4D97-AF65-F5344CB8AC3E}">
        <p14:creationId xmlns:p14="http://schemas.microsoft.com/office/powerpoint/2010/main" val="376529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430DC-982F-4380-9C3A-3CF7EA083269}"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46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Coloured scanning electron micrograph of the glomerulus.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C2CC442-B3F7-7E4F-8AC9-7CB4BEDEDC1F}" type="slidenum">
              <a:rPr kumimoji="0" lang="en-IE" altLang="en-US" sz="1200" b="0" i="0" u="none" strike="noStrike" kern="1200" cap="none" spc="0" normalizeH="0" baseline="0" noProof="0" smtClean="0">
                <a:ln>
                  <a:noFill/>
                </a:ln>
                <a:solidFill>
                  <a:prstClr val="black"/>
                </a:solidFill>
                <a:effectLst/>
                <a:uLnTx/>
                <a:uFillTx/>
                <a:latin typeface="Arial" charset="0"/>
                <a:ea typeface="MS PGothic"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IE" altLang="en-US" sz="1200" b="0" i="0" u="none" strike="noStrike" kern="1200" cap="none" spc="0" normalizeH="0" baseline="0" noProof="0">
              <a:ln>
                <a:noFill/>
              </a:ln>
              <a:solidFill>
                <a:prstClr val="black"/>
              </a:solidFill>
              <a:effectLst/>
              <a:uLnTx/>
              <a:uFillTx/>
              <a:latin typeface="Arial" charset="0"/>
              <a:ea typeface="MS PGothic" charset="-128"/>
              <a:cs typeface="+mn-cs"/>
            </a:endParaRPr>
          </a:p>
        </p:txBody>
      </p:sp>
    </p:spTree>
    <p:extLst>
      <p:ext uri="{BB962C8B-B14F-4D97-AF65-F5344CB8AC3E}">
        <p14:creationId xmlns:p14="http://schemas.microsoft.com/office/powerpoint/2010/main" val="159255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2CC442-B3F7-7E4F-8AC9-7CB4BEDEDC1F}" type="slidenum">
              <a:rPr lang="en-IE" altLang="en-US" smtClean="0"/>
              <a:pPr>
                <a:defRPr/>
              </a:pPr>
              <a:t>5</a:t>
            </a:fld>
            <a:endParaRPr lang="en-IE" altLang="en-US"/>
          </a:p>
        </p:txBody>
      </p:sp>
    </p:spTree>
    <p:extLst>
      <p:ext uri="{BB962C8B-B14F-4D97-AF65-F5344CB8AC3E}">
        <p14:creationId xmlns:p14="http://schemas.microsoft.com/office/powerpoint/2010/main" val="292896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302AE-E7BA-425A-9972-E542989A6318}" type="slidenum">
              <a:rPr kumimoji="0" lang="en-GB" sz="1200" b="0" i="0" u="none" strike="noStrike" kern="1200" cap="none" spc="0" normalizeH="0" baseline="0" noProof="0" smtClean="0">
                <a:ln>
                  <a:noFill/>
                </a:ln>
                <a:solidFill>
                  <a:prstClr val="black"/>
                </a:solidFill>
                <a:effectLst/>
                <a:uLnTx/>
                <a:uFillTx/>
                <a:latin typeface="Calibri"/>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S PGothic"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b="1" dirty="0">
                <a:ea typeface="MS PGothic" charset="-128"/>
                <a:cs typeface="MS PGothic" charset="-128"/>
              </a:rPr>
              <a:t>Concept </a:t>
            </a:r>
            <a:r>
              <a:rPr lang="en-US" altLang="en-US" sz="1100" dirty="0">
                <a:ea typeface="MS PGothic" charset="-128"/>
                <a:cs typeface="MS PGothic" charset="-128"/>
              </a:rPr>
              <a:t>The filtration coefficient is dependent on two factors, the surface area available for filtration of the plasma water and the water or hydraulic permeability. The student should note that the GFR is not dependent on solute permeability as we are dealing with the movement of fluid volume not filtered solute load. The surface area for filtration can be altered by the degree of contraction of the glomerular mesangial cells. Vasoactive agents can reduce the </a:t>
            </a:r>
            <a:r>
              <a:rPr lang="en-US" altLang="en-US" sz="1100" i="1" dirty="0" err="1">
                <a:ea typeface="MS PGothic" charset="-128"/>
                <a:cs typeface="MS PGothic" charset="-128"/>
              </a:rPr>
              <a:t>Kf</a:t>
            </a:r>
            <a:r>
              <a:rPr lang="en-US" altLang="en-US" sz="1100" i="1" dirty="0">
                <a:ea typeface="MS PGothic" charset="-128"/>
                <a:cs typeface="MS PGothic" charset="-128"/>
              </a:rPr>
              <a:t> </a:t>
            </a:r>
            <a:r>
              <a:rPr lang="en-US" altLang="en-US" sz="1100" dirty="0">
                <a:ea typeface="MS PGothic" charset="-128"/>
                <a:cs typeface="MS PGothic" charset="-128"/>
              </a:rPr>
              <a:t>when the mesangial cells contract. </a:t>
            </a:r>
          </a:p>
          <a:p>
            <a:pPr marL="0" indent="0">
              <a:buFont typeface="Wingdings" charset="2"/>
              <a:buNone/>
            </a:pPr>
            <a:endParaRPr lang="en-US" altLang="en-US" sz="1100" u="sng" dirty="0">
              <a:solidFill>
                <a:srgbClr val="292934"/>
              </a:solidFill>
              <a:ea typeface="ＭＳ Ｐゴシック" charset="-128"/>
              <a:cs typeface="ＭＳ Ｐゴシック" charset="-128"/>
            </a:endParaRPr>
          </a:p>
          <a:p>
            <a:pPr marL="171450" indent="-171450">
              <a:buFont typeface="Wingdings" charset="2"/>
              <a:buChar char="n"/>
            </a:pPr>
            <a:r>
              <a:rPr lang="en-US" altLang="en-US" sz="1100" u="sng" dirty="0">
                <a:solidFill>
                  <a:srgbClr val="292934"/>
                </a:solidFill>
                <a:ea typeface="ＭＳ Ｐゴシック" charset="-128"/>
                <a:cs typeface="ＭＳ Ｐゴシック" charset="-128"/>
              </a:rPr>
              <a:t>Glomerular</a:t>
            </a:r>
            <a:r>
              <a:rPr lang="en-US" altLang="en-US" sz="1100" dirty="0">
                <a:solidFill>
                  <a:srgbClr val="292934"/>
                </a:solidFill>
                <a:ea typeface="ＭＳ Ｐゴシック" charset="-128"/>
                <a:cs typeface="ＭＳ Ｐゴシック" charset="-128"/>
              </a:rPr>
              <a:t> hydrostatic pressure (</a:t>
            </a:r>
            <a:r>
              <a:rPr lang="en-US" altLang="en-US" sz="1100" b="1" dirty="0">
                <a:ea typeface="MS PGothic" charset="-128"/>
                <a:cs typeface="MS PGothic" charset="-128"/>
              </a:rPr>
              <a:t>PGC</a:t>
            </a:r>
            <a:r>
              <a:rPr lang="en-US" altLang="en-US" sz="1100" dirty="0">
                <a:solidFill>
                  <a:srgbClr val="292934"/>
                </a:solidFill>
                <a:ea typeface="ＭＳ Ｐゴシック" charset="-128"/>
                <a:cs typeface="ＭＳ Ｐゴシック" charset="-128"/>
              </a:rPr>
              <a:t>) push fluid out of vessels (</a:t>
            </a:r>
            <a:r>
              <a:rPr lang="en-US" altLang="en-US" sz="1100" b="1" dirty="0">
                <a:solidFill>
                  <a:srgbClr val="292934"/>
                </a:solidFill>
                <a:ea typeface="ＭＳ Ｐゴシック" charset="-128"/>
                <a:cs typeface="ＭＳ Ｐゴシック" charset="-128"/>
              </a:rPr>
              <a:t>promotes filtration</a:t>
            </a:r>
            <a:r>
              <a:rPr lang="en-US" altLang="en-US" sz="1100" dirty="0">
                <a:solidFill>
                  <a:srgbClr val="292934"/>
                </a:solidFill>
                <a:ea typeface="ＭＳ Ｐゴシック" charset="-128"/>
                <a:cs typeface="ＭＳ Ｐゴシック" charset="-128"/>
              </a:rPr>
              <a:t>) ------ Increases in hypertension</a:t>
            </a:r>
          </a:p>
          <a:p>
            <a:pPr marL="171450" indent="-171450">
              <a:buFont typeface="Wingdings" charset="2"/>
              <a:buChar char="n"/>
            </a:pPr>
            <a:r>
              <a:rPr lang="en-US" altLang="en-US" sz="1100" u="sng" dirty="0">
                <a:solidFill>
                  <a:srgbClr val="292934"/>
                </a:solidFill>
                <a:ea typeface="ＭＳ Ｐゴシック" charset="-128"/>
                <a:cs typeface="ＭＳ Ｐゴシック" charset="-128"/>
              </a:rPr>
              <a:t>Capsular</a:t>
            </a:r>
            <a:r>
              <a:rPr lang="en-US" altLang="en-US" sz="1100" dirty="0">
                <a:solidFill>
                  <a:srgbClr val="292934"/>
                </a:solidFill>
                <a:ea typeface="ＭＳ Ｐゴシック" charset="-128"/>
                <a:cs typeface="ＭＳ Ｐゴシック" charset="-128"/>
              </a:rPr>
              <a:t> hydrostatic pressure (</a:t>
            </a:r>
            <a:r>
              <a:rPr lang="en-US" altLang="en-US" sz="1100" b="1" dirty="0">
                <a:ea typeface="MS PGothic" charset="-128"/>
                <a:cs typeface="MS PGothic" charset="-128"/>
              </a:rPr>
              <a:t>PBS</a:t>
            </a:r>
            <a:r>
              <a:rPr lang="en-US" altLang="en-US" sz="1100" dirty="0">
                <a:solidFill>
                  <a:srgbClr val="292934"/>
                </a:solidFill>
                <a:ea typeface="ＭＳ Ｐゴシック" charset="-128"/>
                <a:cs typeface="ＭＳ Ｐゴシック" charset="-128"/>
              </a:rPr>
              <a:t>) push fluid back into vessels (</a:t>
            </a:r>
            <a:r>
              <a:rPr lang="en-US" altLang="en-US" sz="1100" b="1" dirty="0">
                <a:solidFill>
                  <a:srgbClr val="292934"/>
                </a:solidFill>
                <a:ea typeface="ＭＳ Ｐゴシック" charset="-128"/>
                <a:cs typeface="ＭＳ Ｐゴシック" charset="-128"/>
              </a:rPr>
              <a:t>opposes filtration</a:t>
            </a:r>
            <a:r>
              <a:rPr lang="en-US" altLang="en-US" sz="1100" b="0" dirty="0">
                <a:solidFill>
                  <a:srgbClr val="292934"/>
                </a:solidFill>
                <a:ea typeface="ＭＳ Ｐゴシック" charset="-128"/>
                <a:cs typeface="ＭＳ Ｐゴシック" charset="-128"/>
              </a:rPr>
              <a:t>)</a:t>
            </a:r>
            <a:r>
              <a:rPr lang="en-US" altLang="en-US" sz="1100" b="1" dirty="0">
                <a:solidFill>
                  <a:srgbClr val="292934"/>
                </a:solidFill>
                <a:ea typeface="ＭＳ Ｐゴシック" charset="-128"/>
                <a:cs typeface="ＭＳ Ｐゴシック" charset="-128"/>
              </a:rPr>
              <a:t> </a:t>
            </a:r>
            <a:r>
              <a:rPr lang="en-US" altLang="en-US" sz="1100" b="0" dirty="0">
                <a:solidFill>
                  <a:srgbClr val="292934"/>
                </a:solidFill>
                <a:ea typeface="ＭＳ Ｐゴシック" charset="-128"/>
                <a:cs typeface="ＭＳ Ｐゴシック" charset="-128"/>
              </a:rPr>
              <a:t>------ Increases in obstructive nephropathy</a:t>
            </a:r>
          </a:p>
          <a:p>
            <a:pPr marL="171450" indent="-171450">
              <a:buFont typeface="Wingdings" charset="2"/>
              <a:buChar char="n"/>
            </a:pPr>
            <a:r>
              <a:rPr lang="en-US" altLang="en-US" sz="1100" dirty="0">
                <a:solidFill>
                  <a:srgbClr val="292934"/>
                </a:solidFill>
                <a:ea typeface="ＭＳ Ｐゴシック" charset="-128"/>
                <a:cs typeface="ＭＳ Ｐゴシック" charset="-128"/>
              </a:rPr>
              <a:t>Blood colloid osmotic pressure (</a:t>
            </a:r>
            <a:r>
              <a:rPr lang="en-US" altLang="en-US" sz="1100" b="1" dirty="0">
                <a:ea typeface="MS PGothic" charset="-128"/>
                <a:cs typeface="MS PGothic" charset="-128"/>
              </a:rPr>
              <a:t>πGC</a:t>
            </a:r>
            <a:r>
              <a:rPr lang="en-US" altLang="en-US" sz="1100" dirty="0">
                <a:solidFill>
                  <a:srgbClr val="292934"/>
                </a:solidFill>
                <a:ea typeface="ＭＳ Ｐゴシック" charset="-128"/>
                <a:cs typeface="ＭＳ Ｐゴシック" charset="-128"/>
              </a:rPr>
              <a:t>)- proteins in blood (hyperosmotic) - </a:t>
            </a:r>
            <a:r>
              <a:rPr lang="en-GB" altLang="en-US" sz="1100" dirty="0">
                <a:ea typeface="MS PGothic" charset="-128"/>
                <a:cs typeface="MS PGothic" charset="-128"/>
              </a:rPr>
              <a:t>D</a:t>
            </a:r>
            <a:r>
              <a:rPr lang="en-US" altLang="en-US" sz="1100" dirty="0">
                <a:solidFill>
                  <a:srgbClr val="292934"/>
                </a:solidFill>
                <a:ea typeface="ＭＳ Ｐゴシック" charset="-128"/>
                <a:cs typeface="ＭＳ Ｐゴシック" charset="-128"/>
              </a:rPr>
              <a:t>raw water back into blood (</a:t>
            </a:r>
            <a:r>
              <a:rPr lang="en-US" altLang="en-US" sz="1100" b="1" dirty="0">
                <a:solidFill>
                  <a:srgbClr val="292934"/>
                </a:solidFill>
                <a:ea typeface="ＭＳ Ｐゴシック" charset="-128"/>
                <a:cs typeface="ＭＳ Ｐゴシック" charset="-128"/>
              </a:rPr>
              <a:t>Opposes filtration</a:t>
            </a:r>
            <a:r>
              <a:rPr lang="en-US" altLang="en-US" sz="1100" b="0" dirty="0">
                <a:solidFill>
                  <a:srgbClr val="292934"/>
                </a:solidFill>
                <a:ea typeface="ＭＳ Ｐゴシック" charset="-128"/>
                <a:cs typeface="ＭＳ Ｐゴシック" charset="-128"/>
              </a:rPr>
              <a:t>)</a:t>
            </a:r>
            <a:r>
              <a:rPr lang="en-US" altLang="en-US" sz="1100" b="1" dirty="0">
                <a:solidFill>
                  <a:srgbClr val="292934"/>
                </a:solidFill>
                <a:ea typeface="ＭＳ Ｐゴシック" charset="-128"/>
                <a:cs typeface="ＭＳ Ｐゴシック" charset="-128"/>
              </a:rPr>
              <a:t> </a:t>
            </a:r>
            <a:r>
              <a:rPr lang="en-US" altLang="en-US" sz="1100" b="0" dirty="0">
                <a:solidFill>
                  <a:srgbClr val="292934"/>
                </a:solidFill>
                <a:ea typeface="ＭＳ Ｐゴシック" charset="-128"/>
                <a:cs typeface="ＭＳ Ｐゴシック" charset="-128"/>
              </a:rPr>
              <a:t>------ Decreased in hypoalbuminemia</a:t>
            </a:r>
          </a:p>
          <a:p>
            <a:pPr marL="171450" indent="-171450">
              <a:buFont typeface="Wingdings" charset="2"/>
              <a:buChar char="n"/>
            </a:pPr>
            <a:r>
              <a:rPr lang="en-US" altLang="en-US" sz="1100" b="0" dirty="0">
                <a:solidFill>
                  <a:srgbClr val="292934"/>
                </a:solidFill>
                <a:ea typeface="ＭＳ Ｐゴシック" charset="-128"/>
                <a:cs typeface="ＭＳ Ｐゴシック" charset="-128"/>
              </a:rPr>
              <a:t>Bowman space colloid osmotic pressure (</a:t>
            </a:r>
            <a:r>
              <a:rPr lang="el-GR" altLang="en-US" sz="1100" b="1" dirty="0">
                <a:solidFill>
                  <a:srgbClr val="FF0000"/>
                </a:solidFill>
                <a:latin typeface="Calibri" charset="0"/>
              </a:rPr>
              <a:t>π</a:t>
            </a:r>
            <a:r>
              <a:rPr lang="en-US" altLang="en-US" sz="1100" b="1" dirty="0">
                <a:solidFill>
                  <a:srgbClr val="FF0000"/>
                </a:solidFill>
                <a:latin typeface="Calibri" charset="0"/>
              </a:rPr>
              <a:t>BS) normally negligible </a:t>
            </a:r>
            <a:r>
              <a:rPr lang="en-US" altLang="en-US" sz="1100" b="0" dirty="0">
                <a:solidFill>
                  <a:srgbClr val="FF0000"/>
                </a:solidFill>
                <a:latin typeface="Calibri" charset="0"/>
              </a:rPr>
              <a:t>------ Increased in minimal change disease (</a:t>
            </a:r>
            <a:r>
              <a:rPr lang="en-US" altLang="en-US" sz="1100" b="0" i="1" u="none" dirty="0">
                <a:solidFill>
                  <a:srgbClr val="FF0000"/>
                </a:solidFill>
                <a:latin typeface="Calibri" charset="0"/>
              </a:rPr>
              <a:t>refer to previous lecture</a:t>
            </a:r>
            <a:r>
              <a:rPr lang="en-US" altLang="en-US" sz="1100" b="0" dirty="0">
                <a:solidFill>
                  <a:srgbClr val="FF0000"/>
                </a:solidFill>
                <a:latin typeface="Calibri" charset="0"/>
              </a:rPr>
              <a:t>) </a:t>
            </a:r>
            <a:endParaRPr lang="en-US" altLang="en-US" sz="1100" b="0" dirty="0">
              <a:solidFill>
                <a:srgbClr val="292934"/>
              </a:solidFill>
              <a:ea typeface="ＭＳ Ｐゴシック" charset="-128"/>
              <a:cs typeface="ＭＳ Ｐゴシック" charset="-128"/>
            </a:endParaRPr>
          </a:p>
          <a:p>
            <a:pPr marL="171450" indent="-171450">
              <a:buFont typeface="Wingdings" charset="2"/>
              <a:buChar char="n"/>
            </a:pPr>
            <a:endParaRPr lang="en-US" altLang="en-US" sz="1100" b="1" dirty="0">
              <a:solidFill>
                <a:srgbClr val="292934"/>
              </a:solidFill>
              <a:ea typeface="ＭＳ Ｐゴシック" charset="-128"/>
              <a:cs typeface="ＭＳ Ｐゴシック" charset="-128"/>
            </a:endParaRPr>
          </a:p>
          <a:p>
            <a:r>
              <a:rPr lang="en-IE" altLang="en-US" sz="1100" dirty="0">
                <a:solidFill>
                  <a:srgbClr val="292934"/>
                </a:solidFill>
              </a:rPr>
              <a:t>Filtration at the glomeruli depends on </a:t>
            </a:r>
            <a:r>
              <a:rPr lang="en-IE" altLang="en-US" sz="1100" b="1" dirty="0">
                <a:solidFill>
                  <a:srgbClr val="292934"/>
                </a:solidFill>
              </a:rPr>
              <a:t>starling forces</a:t>
            </a:r>
            <a:r>
              <a:rPr lang="en-IE" altLang="en-US" sz="1100" dirty="0">
                <a:solidFill>
                  <a:srgbClr val="292934"/>
                </a:solidFill>
              </a:rPr>
              <a:t>:</a:t>
            </a:r>
          </a:p>
          <a:p>
            <a:r>
              <a:rPr lang="en-GB" altLang="en-US" sz="1100" dirty="0">
                <a:solidFill>
                  <a:srgbClr val="FF0000"/>
                </a:solidFill>
                <a:sym typeface="Wingdings" charset="2"/>
              </a:rPr>
              <a:t> </a:t>
            </a:r>
            <a:r>
              <a:rPr lang="en-IE" altLang="en-US" sz="1100" dirty="0">
                <a:solidFill>
                  <a:srgbClr val="292934"/>
                </a:solidFill>
              </a:rPr>
              <a:t>The glomerular capillaries have very high hydrostatic pressures this is why filtration occurs here</a:t>
            </a:r>
          </a:p>
          <a:p>
            <a:r>
              <a:rPr lang="en-GB" altLang="en-US" sz="1100" dirty="0">
                <a:solidFill>
                  <a:srgbClr val="FF0000"/>
                </a:solidFill>
                <a:sym typeface="Wingdings" charset="2"/>
              </a:rPr>
              <a:t> </a:t>
            </a:r>
            <a:r>
              <a:rPr lang="en-IE" altLang="en-US" sz="1100" dirty="0">
                <a:solidFill>
                  <a:srgbClr val="292934"/>
                </a:solidFill>
              </a:rPr>
              <a:t>↑ the glomerular hydrostatic pressure </a:t>
            </a:r>
            <a:r>
              <a:rPr lang="en-IE" altLang="en-US" sz="1100" dirty="0">
                <a:solidFill>
                  <a:srgbClr val="292934"/>
                </a:solidFill>
                <a:sym typeface="Wingdings" charset="2"/>
              </a:rPr>
              <a:t> </a:t>
            </a:r>
            <a:r>
              <a:rPr lang="en-IE" altLang="en-US" sz="1100" dirty="0">
                <a:solidFill>
                  <a:srgbClr val="292934"/>
                </a:solidFill>
              </a:rPr>
              <a:t>↑ GFR</a:t>
            </a:r>
          </a:p>
          <a:p>
            <a:pPr marL="171450" indent="-171450">
              <a:buFont typeface="Wingdings" charset="2"/>
              <a:buChar char="n"/>
            </a:pPr>
            <a:r>
              <a:rPr lang="en-IE" altLang="en-US" sz="1100" dirty="0">
                <a:solidFill>
                  <a:srgbClr val="292934"/>
                </a:solidFill>
              </a:rPr>
              <a:t>↓ the glomerular hydrostatic pressure </a:t>
            </a:r>
            <a:r>
              <a:rPr lang="en-IE" altLang="en-US" sz="1100" dirty="0">
                <a:solidFill>
                  <a:srgbClr val="292934"/>
                </a:solidFill>
                <a:sym typeface="Wingdings" charset="2"/>
              </a:rPr>
              <a:t> </a:t>
            </a:r>
            <a:r>
              <a:rPr lang="en-IE" altLang="en-US" sz="1100" dirty="0">
                <a:solidFill>
                  <a:srgbClr val="292934"/>
                </a:solidFill>
              </a:rPr>
              <a:t>↓ GFR (e.g. </a:t>
            </a:r>
            <a:r>
              <a:rPr lang="en-US" altLang="en-US" sz="1100" dirty="0">
                <a:solidFill>
                  <a:srgbClr val="292934"/>
                </a:solidFill>
                <a:latin typeface="Calibri" charset="0"/>
              </a:rPr>
              <a:t>20% decrease (50 to 40 mm Hg) </a:t>
            </a:r>
            <a:r>
              <a:rPr lang="en-US" altLang="en-US" sz="1100" dirty="0">
                <a:solidFill>
                  <a:srgbClr val="FF0000"/>
                </a:solidFill>
                <a:latin typeface="Calibri" charset="0"/>
                <a:sym typeface="Wingdings" charset="2"/>
              </a:rPr>
              <a:t></a:t>
            </a:r>
            <a:r>
              <a:rPr lang="en-US" altLang="en-US" sz="1100" dirty="0">
                <a:solidFill>
                  <a:srgbClr val="292934"/>
                </a:solidFill>
                <a:latin typeface="Calibri" charset="0"/>
                <a:sym typeface="Wingdings" charset="2"/>
              </a:rPr>
              <a:t> </a:t>
            </a:r>
            <a:r>
              <a:rPr lang="en-US" altLang="en-US" sz="1100" dirty="0">
                <a:solidFill>
                  <a:srgbClr val="292934"/>
                </a:solidFill>
                <a:latin typeface="Calibri" charset="0"/>
              </a:rPr>
              <a:t>filtration would stop)</a:t>
            </a:r>
          </a:p>
          <a:p>
            <a:r>
              <a:rPr lang="en-GB" altLang="en-US" sz="1100" dirty="0">
                <a:solidFill>
                  <a:srgbClr val="FF0000"/>
                </a:solidFill>
                <a:sym typeface="Wingdings" charset="2"/>
              </a:rPr>
              <a:t> </a:t>
            </a:r>
            <a:r>
              <a:rPr lang="en-IE" altLang="en-US" sz="1100" dirty="0">
                <a:solidFill>
                  <a:srgbClr val="292934"/>
                </a:solidFill>
              </a:rPr>
              <a:t>Blood colloid osmotic pressure opposes GFR, </a:t>
            </a:r>
          </a:p>
          <a:p>
            <a:r>
              <a:rPr lang="en-IE" altLang="en-US" sz="1100" dirty="0">
                <a:solidFill>
                  <a:srgbClr val="292934"/>
                </a:solidFill>
              </a:rPr>
              <a:t>     ↑ plasma protein </a:t>
            </a:r>
            <a:r>
              <a:rPr lang="en-IE" altLang="en-US" sz="1100" dirty="0">
                <a:solidFill>
                  <a:srgbClr val="292934"/>
                </a:solidFill>
                <a:sym typeface="Wingdings" charset="2"/>
              </a:rPr>
              <a:t>  </a:t>
            </a:r>
            <a:r>
              <a:rPr lang="en-IE" altLang="en-US" sz="1100" dirty="0">
                <a:solidFill>
                  <a:srgbClr val="292934"/>
                </a:solidFill>
              </a:rPr>
              <a:t>↑ πGC   </a:t>
            </a:r>
            <a:r>
              <a:rPr lang="en-IE" altLang="en-US" sz="1100" dirty="0">
                <a:solidFill>
                  <a:srgbClr val="292934"/>
                </a:solidFill>
                <a:sym typeface="Wingdings" charset="2"/>
              </a:rPr>
              <a:t>   </a:t>
            </a:r>
            <a:r>
              <a:rPr lang="en-IE" altLang="en-US" sz="1100" dirty="0">
                <a:solidFill>
                  <a:srgbClr val="292934"/>
                </a:solidFill>
              </a:rPr>
              <a:t>↓ GFR</a:t>
            </a:r>
          </a:p>
          <a:p>
            <a:r>
              <a:rPr lang="en-IE" altLang="en-US" sz="1100" dirty="0">
                <a:solidFill>
                  <a:srgbClr val="292934"/>
                </a:solidFill>
              </a:rPr>
              <a:t>     ↓ plasma protein </a:t>
            </a:r>
            <a:r>
              <a:rPr lang="en-IE" altLang="en-US" sz="1100" dirty="0">
                <a:solidFill>
                  <a:srgbClr val="292934"/>
                </a:solidFill>
                <a:sym typeface="Wingdings" charset="2"/>
              </a:rPr>
              <a:t>  </a:t>
            </a:r>
            <a:r>
              <a:rPr lang="en-IE" altLang="en-US" sz="1100" dirty="0">
                <a:solidFill>
                  <a:srgbClr val="292934"/>
                </a:solidFill>
              </a:rPr>
              <a:t>↓ πGC   </a:t>
            </a:r>
            <a:r>
              <a:rPr lang="en-IE" altLang="en-US" sz="1100" dirty="0">
                <a:solidFill>
                  <a:srgbClr val="292934"/>
                </a:solidFill>
                <a:sym typeface="Wingdings" charset="2"/>
              </a:rPr>
              <a:t>   </a:t>
            </a:r>
            <a:r>
              <a:rPr lang="en-IE" altLang="en-US" sz="1100" dirty="0">
                <a:solidFill>
                  <a:srgbClr val="292934"/>
                </a:solidFill>
              </a:rPr>
              <a:t>↑ GRF</a:t>
            </a:r>
            <a:endParaRPr lang="en-US" altLang="en-US" sz="1100" dirty="0">
              <a:solidFill>
                <a:srgbClr val="292934"/>
              </a:solidFill>
              <a:latin typeface="Calibri" charset="0"/>
            </a:endParaRPr>
          </a:p>
          <a:p>
            <a:pPr marL="171450" indent="-171450" eaLnBrk="1" hangingPunct="1"/>
            <a:endParaRPr lang="en-US" altLang="en-US" sz="1100" dirty="0">
              <a:ea typeface="MS PGothic" charset="-128"/>
              <a:cs typeface="MS PGothic" charset="-128"/>
            </a:endParaRPr>
          </a:p>
          <a:p>
            <a:pPr marL="171450" indent="-171450" eaLnBrk="1" hangingPunct="1"/>
            <a:r>
              <a:rPr lang="en-US" altLang="en-US" sz="1100" b="1" dirty="0">
                <a:ea typeface="MS PGothic" charset="-128"/>
                <a:cs typeface="MS PGothic" charset="-128"/>
              </a:rPr>
              <a:t>CLINICAL</a:t>
            </a:r>
            <a:r>
              <a:rPr lang="en-US" altLang="en-US" sz="1100" b="1" baseline="0" dirty="0">
                <a:ea typeface="MS PGothic" charset="-128"/>
                <a:cs typeface="MS PGothic" charset="-128"/>
              </a:rPr>
              <a:t> </a:t>
            </a:r>
            <a:r>
              <a:rPr lang="en-US" altLang="en-US" sz="1100" b="1" dirty="0">
                <a:ea typeface="MS PGothic" charset="-128"/>
                <a:cs typeface="MS PGothic" charset="-128"/>
              </a:rPr>
              <a:t>CORRELATION </a:t>
            </a:r>
            <a:r>
              <a:rPr lang="en-US" altLang="en-US" sz="1100" dirty="0">
                <a:ea typeface="MS PGothic" charset="-128"/>
                <a:cs typeface="MS PGothic" charset="-128"/>
              </a:rPr>
              <a:t>Patients with urinary tract obstruction secondary to cancer, stones, or prostatic enlargement may present with profound reductions in GFR. Renal function can often be restored following removal of the obstructing lesion. </a:t>
            </a:r>
          </a:p>
          <a:p>
            <a:pPr marL="171450" indent="-171450" eaLnBrk="1" hangingPunct="1"/>
            <a:endParaRPr lang="en-US" altLang="en-US" sz="1100" dirty="0">
              <a:ea typeface="ＭＳ Ｐゴシック" charset="-128"/>
              <a:cs typeface="ＭＳ Ｐゴシック" charset="-128"/>
            </a:endParaRPr>
          </a:p>
          <a:p>
            <a:pPr lvl="0"/>
            <a:r>
              <a:rPr lang="en-US" sz="1100" b="1" kern="1200" dirty="0">
                <a:solidFill>
                  <a:schemeClr val="tx1"/>
                </a:solidFill>
                <a:effectLst/>
                <a:latin typeface="+mn-lt"/>
                <a:ea typeface="MS PGothic" panose="020B0600070205080204" pitchFamily="34" charset="-128"/>
                <a:cs typeface="MS PGothic" charset="0"/>
              </a:rPr>
              <a:t>Note: </a:t>
            </a:r>
            <a:r>
              <a:rPr lang="en-US" sz="1100" kern="1200" dirty="0">
                <a:solidFill>
                  <a:schemeClr val="tx1"/>
                </a:solidFill>
                <a:effectLst/>
                <a:latin typeface="+mn-lt"/>
                <a:ea typeface="MS PGothic" panose="020B0600070205080204" pitchFamily="34" charset="-128"/>
                <a:cs typeface="MS PGothic" charset="0"/>
              </a:rPr>
              <a:t>There is no clinical utility in calculating filtration pressures because we do not have the technology to measure pressures within capillaries. Consider also, that the pressures </a:t>
            </a:r>
            <a:r>
              <a:rPr lang="en-US" sz="1100" b="1" kern="1200" dirty="0">
                <a:solidFill>
                  <a:schemeClr val="tx1"/>
                </a:solidFill>
                <a:effectLst/>
                <a:latin typeface="+mn-lt"/>
                <a:ea typeface="MS PGothic" panose="020B0600070205080204" pitchFamily="34" charset="-128"/>
                <a:cs typeface="MS PGothic" charset="0"/>
              </a:rPr>
              <a:t>change </a:t>
            </a:r>
            <a:r>
              <a:rPr lang="en-US" sz="1100" kern="1200" dirty="0">
                <a:solidFill>
                  <a:schemeClr val="tx1"/>
                </a:solidFill>
                <a:effectLst/>
                <a:latin typeface="+mn-lt"/>
                <a:ea typeface="MS PGothic" panose="020B0600070205080204" pitchFamily="34" charset="-128"/>
                <a:cs typeface="MS PGothic" charset="0"/>
              </a:rPr>
              <a:t>along the length of the capillary, and our “calculations” require that we use average or “net” pressures for the entire capillary.  However, it is considered important to know how to juggle with these values to gain a better understanding of capillary function.</a:t>
            </a:r>
            <a:endParaRPr lang="en-GB" sz="1100" kern="1200" dirty="0">
              <a:solidFill>
                <a:schemeClr val="tx1"/>
              </a:solidFill>
              <a:effectLst/>
              <a:latin typeface="+mn-lt"/>
              <a:ea typeface="MS PGothic" panose="020B0600070205080204" pitchFamily="34" charset="-128"/>
              <a:cs typeface="MS PGothic" charset="0"/>
            </a:endParaRPr>
          </a:p>
          <a:p>
            <a:r>
              <a:rPr lang="en-US" sz="1100" kern="1200" dirty="0">
                <a:solidFill>
                  <a:schemeClr val="tx1"/>
                </a:solidFill>
                <a:effectLst/>
                <a:latin typeface="+mn-lt"/>
                <a:ea typeface="MS PGothic" panose="020B0600070205080204" pitchFamily="34" charset="-128"/>
                <a:cs typeface="MS PGothic" charset="0"/>
              </a:rPr>
              <a:t>			</a:t>
            </a:r>
            <a:r>
              <a:rPr lang="en-GB" sz="1100" dirty="0">
                <a:effectLst/>
              </a:rPr>
              <a:t> </a:t>
            </a:r>
            <a:endParaRPr lang="en-US" altLang="en-US" sz="1100" dirty="0">
              <a:ea typeface="ＭＳ Ｐゴシック" charset="-128"/>
              <a:cs typeface="ＭＳ Ｐゴシック" charset="-128"/>
            </a:endParaRPr>
          </a:p>
        </p:txBody>
      </p:sp>
    </p:spTree>
    <p:extLst>
      <p:ext uri="{BB962C8B-B14F-4D97-AF65-F5344CB8AC3E}">
        <p14:creationId xmlns:p14="http://schemas.microsoft.com/office/powerpoint/2010/main" val="147253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auto" latinLnBrk="0" hangingPunct="1">
              <a:lnSpc>
                <a:spcPct val="100000"/>
              </a:lnSpc>
              <a:spcBef>
                <a:spcPct val="30000"/>
              </a:spcBef>
              <a:spcAft>
                <a:spcPts val="0"/>
              </a:spcAft>
              <a:buClrTx/>
              <a:buSzTx/>
              <a:buFont typeface="Wingdings" charset="2"/>
              <a:buChar char="§"/>
              <a:tabLst/>
              <a:defRPr/>
            </a:pPr>
            <a:r>
              <a:rPr lang="en-US" altLang="x-none" sz="1100" dirty="0">
                <a:latin typeface="Times New Roman" charset="0"/>
              </a:rPr>
              <a:t>Plasma volume is filtered 60 times per day</a:t>
            </a:r>
          </a:p>
          <a:p>
            <a:pPr marL="171450" indent="-171450" eaLnBrk="1" hangingPunct="1">
              <a:buClr>
                <a:srgbClr val="800000"/>
              </a:buClr>
              <a:buFont typeface="Wingdings" charset="2"/>
              <a:buChar char="§"/>
            </a:pPr>
            <a:r>
              <a:rPr lang="en-US" altLang="x-none" sz="1100" dirty="0">
                <a:latin typeface="Times New Roman" charset="0"/>
              </a:rPr>
              <a:t>Glomerular filtrate composition is about the same as plasma, except for large proteins.</a:t>
            </a:r>
          </a:p>
          <a:p>
            <a:pPr marL="628650" lvl="1" indent="-171450" eaLnBrk="1" fontAlgn="auto" hangingPunct="1">
              <a:spcAft>
                <a:spcPts val="0"/>
              </a:spcAft>
              <a:buFont typeface="Arial" charset="0"/>
              <a:buChar char="•"/>
              <a:defRPr/>
            </a:pPr>
            <a:r>
              <a:rPr lang="en-US" sz="1100" kern="1200" dirty="0">
                <a:solidFill>
                  <a:srgbClr val="000000"/>
                </a:solidFill>
                <a:latin typeface="+mn-lt"/>
                <a:ea typeface="MS PGothic" panose="020B0600070205080204" pitchFamily="34" charset="-128"/>
                <a:cs typeface="Arial"/>
              </a:rPr>
              <a:t>GFR </a:t>
            </a:r>
            <a:r>
              <a:rPr lang="en-US" sz="1100" b="1" kern="1200" dirty="0">
                <a:solidFill>
                  <a:srgbClr val="FF0066"/>
                </a:solidFill>
                <a:effectLst>
                  <a:outerShdw blurRad="38100" dist="38100" dir="2700000" algn="tl">
                    <a:srgbClr val="C0C0C0"/>
                  </a:outerShdw>
                </a:effectLst>
                <a:latin typeface="+mn-lt"/>
                <a:ea typeface="MS PGothic" panose="020B0600070205080204" pitchFamily="34" charset="-128"/>
                <a:cs typeface="Arial"/>
              </a:rPr>
              <a:t>too high</a:t>
            </a:r>
            <a:r>
              <a:rPr lang="en-US" sz="1100" kern="1200" dirty="0">
                <a:solidFill>
                  <a:srgbClr val="000000"/>
                </a:solidFill>
                <a:latin typeface="+mn-lt"/>
                <a:ea typeface="MS PGothic" panose="020B0600070205080204" pitchFamily="34" charset="-128"/>
                <a:cs typeface="Arial"/>
              </a:rPr>
              <a:t> = Needed substances cannot be reabsorbed quickly enough and are lost in the urine</a:t>
            </a:r>
          </a:p>
          <a:p>
            <a:pPr marL="628650" lvl="1" indent="-171450" eaLnBrk="1" fontAlgn="auto" hangingPunct="1">
              <a:spcAft>
                <a:spcPts val="0"/>
              </a:spcAft>
              <a:buFont typeface="Arial" charset="0"/>
              <a:buChar char="•"/>
              <a:defRPr/>
            </a:pPr>
            <a:r>
              <a:rPr lang="en-US" sz="1100" kern="1200" dirty="0">
                <a:solidFill>
                  <a:srgbClr val="000000"/>
                </a:solidFill>
                <a:latin typeface="+mn-lt"/>
                <a:ea typeface="MS PGothic" panose="020B0600070205080204" pitchFamily="34" charset="-128"/>
                <a:cs typeface="Arial"/>
              </a:rPr>
              <a:t>GFR </a:t>
            </a:r>
            <a:r>
              <a:rPr lang="en-US" sz="1100" b="1" kern="1200" dirty="0">
                <a:solidFill>
                  <a:srgbClr val="FF0066"/>
                </a:solidFill>
                <a:effectLst>
                  <a:outerShdw blurRad="38100" dist="38100" dir="2700000" algn="tl">
                    <a:srgbClr val="C0C0C0"/>
                  </a:outerShdw>
                </a:effectLst>
                <a:latin typeface="+mn-lt"/>
                <a:ea typeface="MS PGothic" panose="020B0600070205080204" pitchFamily="34" charset="-128"/>
                <a:cs typeface="Arial"/>
              </a:rPr>
              <a:t>too low</a:t>
            </a:r>
            <a:r>
              <a:rPr lang="en-US" sz="1100" kern="1200" dirty="0">
                <a:solidFill>
                  <a:srgbClr val="000000"/>
                </a:solidFill>
                <a:latin typeface="+mn-lt"/>
                <a:ea typeface="MS PGothic" panose="020B0600070205080204" pitchFamily="34" charset="-128"/>
                <a:cs typeface="Arial"/>
              </a:rPr>
              <a:t> = Everything is reabsorbed, including wastes</a:t>
            </a:r>
          </a:p>
          <a:p>
            <a:pPr marL="171450" marR="0" indent="-171450" algn="l" defTabSz="914400" rtl="0" eaLnBrk="1" fontAlgn="auto" latinLnBrk="0" hangingPunct="1">
              <a:lnSpc>
                <a:spcPct val="100000"/>
              </a:lnSpc>
              <a:spcBef>
                <a:spcPct val="30000"/>
              </a:spcBef>
              <a:spcAft>
                <a:spcPts val="0"/>
              </a:spcAft>
              <a:buClrTx/>
              <a:buSzTx/>
              <a:buFont typeface="Arial" charset="0"/>
              <a:buChar char="•"/>
              <a:tabLst/>
              <a:defRPr/>
            </a:pPr>
            <a:r>
              <a:rPr lang="en-US" altLang="x-none" sz="1100" dirty="0">
                <a:latin typeface="Times New Roman" charset="0"/>
              </a:rPr>
              <a:t>Filtration fraction (GFR/Renal Plasma Flow) = 0.2  (i.e., 20% of plasma is filtered)</a:t>
            </a:r>
          </a:p>
          <a:p>
            <a:pPr marL="171450" indent="-171450" eaLnBrk="1" fontAlgn="auto" hangingPunct="1">
              <a:spcAft>
                <a:spcPts val="0"/>
              </a:spcAft>
              <a:buFont typeface="Arial" charset="0"/>
              <a:buChar char="•"/>
              <a:defRPr/>
            </a:pPr>
            <a:endParaRPr lang="en-US" sz="1100" kern="1200" dirty="0">
              <a:solidFill>
                <a:srgbClr val="000000"/>
              </a:solidFill>
              <a:latin typeface="+mn-lt"/>
              <a:ea typeface="MS PGothic" panose="020B0600070205080204" pitchFamily="34" charset="-128"/>
              <a:cs typeface="Arial"/>
            </a:endParaRPr>
          </a:p>
          <a:p>
            <a:r>
              <a:rPr lang="en-GB" altLang="en-US" sz="1100" dirty="0">
                <a:ea typeface="MS PGothic" charset="-128"/>
                <a:cs typeface="MS PGothic" charset="-128"/>
              </a:rPr>
              <a:t>Men have a higher GFR than women at the same level of serum creatinine. This is due to higher average muscle mass and creatinine generation rate in men. Second is that body surface area is larger in men and also the glomerular volume but the same number of glomeruli in both male and female.</a:t>
            </a:r>
          </a:p>
          <a:p>
            <a:endParaRPr lang="en-GB" altLang="en-US" sz="1100" dirty="0">
              <a:ea typeface="MS PGothic" charset="-128"/>
              <a:cs typeface="MS PGothic" charset="-128"/>
            </a:endParaRPr>
          </a:p>
          <a:p>
            <a:r>
              <a:rPr lang="en-US" altLang="en-US" sz="1100" dirty="0">
                <a:ea typeface="MS PGothic" charset="-128"/>
                <a:cs typeface="MS PGothic" charset="-128"/>
              </a:rPr>
              <a:t>The corrected GFR is approximately 8% lower in women than in men, and declines with age at an annual rate of 1 mL/min/1.73m</a:t>
            </a:r>
            <a:r>
              <a:rPr lang="en-US" altLang="en-US" sz="1100" baseline="30000" dirty="0">
                <a:ea typeface="MS PGothic" charset="-128"/>
                <a:cs typeface="MS PGothic" charset="-128"/>
              </a:rPr>
              <a:t>2</a:t>
            </a:r>
            <a:r>
              <a:rPr lang="en-US" altLang="en-US" sz="1100" dirty="0">
                <a:ea typeface="MS PGothic" charset="-128"/>
                <a:cs typeface="MS PGothic" charset="-128"/>
              </a:rPr>
              <a:t> from the age of 40.</a:t>
            </a:r>
          </a:p>
          <a:p>
            <a:pPr marL="0" marR="0" indent="0" algn="l" defTabSz="914400" rtl="0" eaLnBrk="0" fontAlgn="base" latinLnBrk="0" hangingPunct="0">
              <a:lnSpc>
                <a:spcPct val="100000"/>
              </a:lnSpc>
              <a:spcBef>
                <a:spcPct val="30000"/>
              </a:spcBef>
              <a:spcAft>
                <a:spcPct val="0"/>
              </a:spcAft>
              <a:buClrTx/>
              <a:buSzTx/>
              <a:buFont typeface="Arial" charset="0"/>
              <a:buNone/>
              <a:tabLst/>
              <a:defRPr/>
            </a:pPr>
            <a:endParaRPr lang="en-US" altLang="en-US" sz="1100" dirty="0">
              <a:solidFill>
                <a:srgbClr val="008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100" b="1" dirty="0">
                <a:solidFill>
                  <a:srgbClr val="008000"/>
                </a:solidFill>
              </a:rPr>
              <a:t>Q:</a:t>
            </a:r>
            <a:r>
              <a:rPr lang="en-US" altLang="en-US" sz="1100" b="1" dirty="0"/>
              <a:t> </a:t>
            </a:r>
            <a:r>
              <a:rPr lang="en-GB" altLang="en-US" sz="1100" b="1" dirty="0"/>
              <a:t>If one kidney is removed what will happen to GFR? </a:t>
            </a:r>
            <a:r>
              <a:rPr lang="en-GB" altLang="en-US" sz="1100" dirty="0"/>
              <a:t>½ of the functioning nephrons are lost, GFR </a:t>
            </a:r>
            <a:r>
              <a:rPr lang="en-GB" altLang="en-US" sz="1100" dirty="0">
                <a:sym typeface="Wingdings" charset="2"/>
              </a:rPr>
              <a:t> </a:t>
            </a:r>
            <a:r>
              <a:rPr lang="en-GB" altLang="en-US" sz="1100" dirty="0"/>
              <a:t>only about 25% because the other nephrons compensate.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1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1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100" dirty="0"/>
          </a:p>
          <a:p>
            <a:endParaRPr lang="en-US" altLang="en-US" sz="1100" dirty="0">
              <a:ea typeface="MS PGothic" charset="-128"/>
              <a:cs typeface="MS PGothic" charset="-128"/>
            </a:endParaRPr>
          </a:p>
          <a:p>
            <a:endParaRPr lang="en-US" altLang="en-US" sz="1100" dirty="0">
              <a:ea typeface="MS PGothic" charset="-128"/>
              <a:cs typeface="MS PGothic" charset="-128"/>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955B75F-CD4C-8749-8642-26F4C695F99A}" type="slidenum">
              <a:rPr kumimoji="0" lang="en-IE" altLang="en-US" sz="1200" b="0" i="0" u="none" strike="noStrike" kern="1200" cap="none" spc="0" normalizeH="0" baseline="0" noProof="0">
                <a:ln>
                  <a:noFill/>
                </a:ln>
                <a:solidFill>
                  <a:prstClr val="black"/>
                </a:solidFill>
                <a:effectLst/>
                <a:uLnTx/>
                <a:uFillTx/>
                <a:latin typeface="Arial" charset="0"/>
                <a:ea typeface="MS PGothic"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IE" altLang="en-US" sz="1200" b="0" i="0" u="none" strike="noStrike" kern="1200" cap="none" spc="0" normalizeH="0" baseline="0" noProof="0">
              <a:ln>
                <a:noFill/>
              </a:ln>
              <a:solidFill>
                <a:prstClr val="black"/>
              </a:solidFill>
              <a:effectLst/>
              <a:uLnTx/>
              <a:uFillTx/>
              <a:latin typeface="Arial" charset="0"/>
              <a:ea typeface="MS PGothic" charset="-128"/>
            </a:endParaRPr>
          </a:p>
        </p:txBody>
      </p:sp>
    </p:spTree>
    <p:extLst>
      <p:ext uri="{BB962C8B-B14F-4D97-AF65-F5344CB8AC3E}">
        <p14:creationId xmlns:p14="http://schemas.microsoft.com/office/powerpoint/2010/main" val="332295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a:solidFill>
                  <a:schemeClr val="tx1"/>
                </a:solidFill>
                <a:effectLst/>
                <a:latin typeface="+mn-lt"/>
                <a:ea typeface="MS PGothic" panose="020B0600070205080204" pitchFamily="34" charset="-128"/>
                <a:cs typeface="MS PGothic" charset="0"/>
              </a:rPr>
              <a:t>Figure from Vander’s Human Physiology 2015: </a:t>
            </a:r>
            <a:r>
              <a:rPr lang="en-US" sz="1100" kern="1200" dirty="0">
                <a:solidFill>
                  <a:schemeClr val="tx1"/>
                </a:solidFill>
                <a:effectLst/>
                <a:latin typeface="+mn-lt"/>
                <a:ea typeface="MS PGothic" panose="020B0600070205080204" pitchFamily="34" charset="-128"/>
                <a:cs typeface="MS PGothic" charset="0"/>
              </a:rPr>
              <a:t>Control of GFR by constriction or dilation of afferent arterioles (AA) or efferent arterioles (EA). (a) Constriction of the afferent arteriole or (c) dilation of the efferent arteriole reduces </a:t>
            </a:r>
            <a:r>
              <a:rPr lang="en-US" sz="1100" i="1" kern="1200" dirty="0">
                <a:solidFill>
                  <a:schemeClr val="tx1"/>
                </a:solidFill>
                <a:effectLst/>
                <a:latin typeface="+mn-lt"/>
                <a:ea typeface="MS PGothic" panose="020B0600070205080204" pitchFamily="34" charset="-128"/>
                <a:cs typeface="MS PGothic" charset="0"/>
              </a:rPr>
              <a:t>P</a:t>
            </a:r>
            <a:r>
              <a:rPr lang="en-US" sz="1100" kern="1200" dirty="0">
                <a:solidFill>
                  <a:schemeClr val="tx1"/>
                </a:solidFill>
                <a:effectLst/>
                <a:latin typeface="+mn-lt"/>
                <a:ea typeface="MS PGothic" panose="020B0600070205080204" pitchFamily="34" charset="-128"/>
                <a:cs typeface="MS PGothic" charset="0"/>
              </a:rPr>
              <a:t>GC, thus decreasing GFR. (b) Constriction of the efferent arteriole or (d) dilation of the afferent arteriole increases </a:t>
            </a:r>
            <a:r>
              <a:rPr lang="en-US" sz="1100" i="1" kern="1200" dirty="0">
                <a:solidFill>
                  <a:schemeClr val="tx1"/>
                </a:solidFill>
                <a:effectLst/>
                <a:latin typeface="+mn-lt"/>
                <a:ea typeface="MS PGothic" panose="020B0600070205080204" pitchFamily="34" charset="-128"/>
                <a:cs typeface="MS PGothic" charset="0"/>
              </a:rPr>
              <a:t>P</a:t>
            </a:r>
            <a:r>
              <a:rPr lang="en-US" sz="1100" kern="1200" dirty="0">
                <a:solidFill>
                  <a:schemeClr val="tx1"/>
                </a:solidFill>
                <a:effectLst/>
                <a:latin typeface="+mn-lt"/>
                <a:ea typeface="MS PGothic" panose="020B0600070205080204" pitchFamily="34" charset="-128"/>
                <a:cs typeface="MS PGothic" charset="0"/>
              </a:rPr>
              <a:t>GC, thus increasing GFR.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dirty="0">
              <a:solidFill>
                <a:schemeClr val="tx1"/>
              </a:solidFill>
              <a:effectLst/>
              <a:latin typeface="+mn-lt"/>
              <a:ea typeface="MS PGothic" panose="020B0600070205080204"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100" dirty="0">
                <a:ea typeface="MS PGothic" charset="-128"/>
                <a:cs typeface="MS PGothic" charset="-128"/>
              </a:rPr>
              <a:t>In response to </a:t>
            </a:r>
            <a:r>
              <a:rPr lang="en-GB" altLang="en-US" sz="1100" b="1" u="sng" dirty="0">
                <a:ea typeface="MS PGothic" charset="-128"/>
                <a:cs typeface="MS PGothic" charset="-128"/>
              </a:rPr>
              <a:t>ANG II</a:t>
            </a:r>
            <a:r>
              <a:rPr lang="en-GB" altLang="en-US" sz="1100" dirty="0">
                <a:ea typeface="MS PGothic" charset="-128"/>
                <a:cs typeface="MS PGothic" charset="-128"/>
              </a:rPr>
              <a:t>, both afferent </a:t>
            </a:r>
            <a:r>
              <a:rPr lang="en-GB" altLang="en-US" sz="1100" i="1" dirty="0">
                <a:ea typeface="MS PGothic" charset="-128"/>
                <a:cs typeface="MS PGothic" charset="-128"/>
              </a:rPr>
              <a:t>and </a:t>
            </a:r>
            <a:r>
              <a:rPr lang="en-GB" altLang="en-US" sz="1100" dirty="0">
                <a:ea typeface="MS PGothic" charset="-128"/>
                <a:cs typeface="MS PGothic" charset="-128"/>
              </a:rPr>
              <a:t>efferent resistances increase. Thus, RPF decreases. The generally opposing effects on GFR of increasing both afferent resistance and efferent resistance explain why the combination of both keeps GFR fairly constant despite a decline in RPF.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100" dirty="0">
              <a:ea typeface="MS PGothic" charset="-128"/>
              <a:cs typeface="MS PGothic"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100" dirty="0">
                <a:ea typeface="MS PGothic" charset="-128"/>
                <a:cs typeface="MS PGothic" charset="-128"/>
              </a:rPr>
              <a:t>An example of a predominantly </a:t>
            </a:r>
            <a:r>
              <a:rPr lang="en-GB" altLang="en-US" sz="1100" i="1" dirty="0">
                <a:ea typeface="MS PGothic" charset="-128"/>
                <a:cs typeface="MS PGothic" charset="-128"/>
              </a:rPr>
              <a:t>efferent arteriolar </a:t>
            </a:r>
            <a:r>
              <a:rPr lang="en-GB" altLang="en-US" sz="1100" dirty="0">
                <a:ea typeface="MS PGothic" charset="-128"/>
                <a:cs typeface="MS PGothic" charset="-128"/>
              </a:rPr>
              <a:t>effect is seen after administration of ANG II inhibitors (e.g., captopril) to patients with hypertension resulting from increased endogenous angiotensin levels. Administering such agents not only </a:t>
            </a:r>
            <a:r>
              <a:rPr lang="en-GB" altLang="en-US" sz="1100" b="1" u="sng" dirty="0">
                <a:ea typeface="MS PGothic" charset="-128"/>
                <a:cs typeface="MS PGothic" charset="-128"/>
              </a:rPr>
              <a:t>decreases blood pressure</a:t>
            </a:r>
            <a:r>
              <a:rPr lang="en-GB" altLang="en-US" sz="1100" dirty="0">
                <a:ea typeface="MS PGothic" charset="-128"/>
                <a:cs typeface="MS PGothic" charset="-128"/>
              </a:rPr>
              <a:t>, but also often leads to </a:t>
            </a:r>
            <a:r>
              <a:rPr lang="en-GB" altLang="en-US" sz="1100" b="1" u="sng" dirty="0">
                <a:ea typeface="MS PGothic" charset="-128"/>
                <a:cs typeface="MS PGothic" charset="-128"/>
              </a:rPr>
              <a:t>a significant fall in GFR</a:t>
            </a:r>
            <a:r>
              <a:rPr lang="en-GB" altLang="en-US" sz="1100" dirty="0">
                <a:ea typeface="MS PGothic" charset="-128"/>
                <a:cs typeface="MS PGothic" charset="-128"/>
              </a:rPr>
              <a:t>. Reducing the resistance of the efferent arteriole causes GFR to decrease.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100" dirty="0">
              <a:ea typeface="MS PGothic" charset="-128"/>
              <a:cs typeface="MS PGothic"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100" dirty="0">
                <a:ea typeface="MS PGothic" charset="-128"/>
                <a:cs typeface="MS PGothic" charset="-128"/>
              </a:rPr>
              <a:t>In certain realistic examples, changes in either the afferent or the efferent arteriolar resistance dominate. A striking case in which a decrease in </a:t>
            </a:r>
            <a:r>
              <a:rPr lang="en-GB" altLang="en-US" sz="1100" i="1" dirty="0">
                <a:ea typeface="MS PGothic" charset="-128"/>
                <a:cs typeface="MS PGothic" charset="-128"/>
              </a:rPr>
              <a:t>afferent arteriolar </a:t>
            </a:r>
            <a:r>
              <a:rPr lang="en-GB" altLang="en-US" sz="1100" dirty="0">
                <a:ea typeface="MS PGothic" charset="-128"/>
                <a:cs typeface="MS PGothic" charset="-128"/>
              </a:rPr>
              <a:t>resistance dominates is the large increase in RPF that occurs with the loss of renal tissue, as after nephrectomy in a kidney donor. GFR in the </a:t>
            </a:r>
            <a:r>
              <a:rPr lang="en-GB" altLang="en-US" sz="1100" b="1" dirty="0">
                <a:ea typeface="MS PGothic" charset="-128"/>
                <a:cs typeface="MS PGothic" charset="-128"/>
              </a:rPr>
              <a:t>remnant kidney </a:t>
            </a:r>
            <a:r>
              <a:rPr lang="en-GB" altLang="en-US" sz="1100" dirty="0">
                <a:ea typeface="MS PGothic" charset="-128"/>
                <a:cs typeface="MS PGothic" charset="-128"/>
              </a:rPr>
              <a:t>nearly doubles, owing primarily to a dramatic </a:t>
            </a:r>
            <a:r>
              <a:rPr lang="en-GB" altLang="en-US" sz="1100" i="1" dirty="0">
                <a:ea typeface="MS PGothic" charset="-128"/>
                <a:cs typeface="MS PGothic" charset="-128"/>
              </a:rPr>
              <a:t>decrease </a:t>
            </a:r>
            <a:r>
              <a:rPr lang="en-GB" altLang="en-US" sz="1100" dirty="0">
                <a:ea typeface="MS PGothic" charset="-128"/>
                <a:cs typeface="MS PGothic" charset="-128"/>
              </a:rPr>
              <a:t>in the resistance of the afferent arteriole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100" dirty="0">
              <a:ea typeface="MS PGothic" charset="-128"/>
              <a:cs typeface="MS PGothic"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100" b="1" u="sng" dirty="0">
                <a:ea typeface="MS PGothic" charset="-128"/>
                <a:cs typeface="MS PGothic" charset="-128"/>
              </a:rPr>
              <a:t>A question to think about: </a:t>
            </a:r>
            <a:r>
              <a:rPr lang="en-GB" sz="1100" b="1" kern="1200" dirty="0">
                <a:solidFill>
                  <a:schemeClr val="tx1"/>
                </a:solidFill>
                <a:effectLst/>
                <a:latin typeface="+mn-lt"/>
                <a:ea typeface="MS PGothic" panose="020B0600070205080204" pitchFamily="34" charset="-128"/>
                <a:cs typeface="MS PGothic" charset="0"/>
              </a:rPr>
              <a:t>What are the immediate consequences of a blood clot occluding the </a:t>
            </a:r>
            <a:r>
              <a:rPr lang="en-GB" sz="1100" b="1" i="1" kern="1200" dirty="0">
                <a:solidFill>
                  <a:schemeClr val="tx1"/>
                </a:solidFill>
                <a:effectLst/>
                <a:latin typeface="+mn-lt"/>
                <a:ea typeface="MS PGothic" panose="020B0600070205080204" pitchFamily="34" charset="-128"/>
                <a:cs typeface="MS PGothic" charset="0"/>
              </a:rPr>
              <a:t>afferent</a:t>
            </a:r>
            <a:r>
              <a:rPr lang="en-GB" sz="1100" b="1" kern="1200" dirty="0">
                <a:solidFill>
                  <a:schemeClr val="tx1"/>
                </a:solidFill>
                <a:effectLst/>
                <a:latin typeface="+mn-lt"/>
                <a:ea typeface="MS PGothic" panose="020B0600070205080204" pitchFamily="34" charset="-128"/>
                <a:cs typeface="MS PGothic" charset="0"/>
              </a:rPr>
              <a:t> arteriole or the </a:t>
            </a:r>
            <a:r>
              <a:rPr lang="en-GB" sz="1100" b="1" i="1" kern="1200" dirty="0">
                <a:solidFill>
                  <a:schemeClr val="tx1"/>
                </a:solidFill>
                <a:effectLst/>
                <a:latin typeface="+mn-lt"/>
                <a:ea typeface="MS PGothic" panose="020B0600070205080204" pitchFamily="34" charset="-128"/>
                <a:cs typeface="MS PGothic" charset="0"/>
              </a:rPr>
              <a:t>efferent </a:t>
            </a:r>
            <a:r>
              <a:rPr lang="en-GB" sz="1100" b="1" kern="1200" dirty="0">
                <a:solidFill>
                  <a:schemeClr val="tx1"/>
                </a:solidFill>
                <a:effectLst/>
                <a:latin typeface="+mn-lt"/>
                <a:ea typeface="MS PGothic" panose="020B0600070205080204" pitchFamily="34" charset="-128"/>
                <a:cs typeface="MS PGothic" charset="0"/>
              </a:rPr>
              <a:t>arteriole?. </a:t>
            </a:r>
            <a:endParaRPr lang="en-GB" sz="1100" b="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100" dirty="0">
              <a:ea typeface="MS PGothic" charset="-128"/>
              <a:cs typeface="MS PGothic"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a:t>Answer: </a:t>
            </a:r>
            <a:r>
              <a:rPr lang="en-US" sz="1100" kern="1200" dirty="0">
                <a:solidFill>
                  <a:schemeClr val="tx1"/>
                </a:solidFill>
                <a:effectLst/>
                <a:latin typeface="+mn-lt"/>
                <a:ea typeface="MS PGothic" panose="020B0600070205080204" pitchFamily="34" charset="-128"/>
                <a:cs typeface="MS PGothic" charset="0"/>
              </a:rPr>
              <a:t>A blood clot occluding the afferent arteriole would decrease blood flow to that glomerulus and greatly decrease GFR in that individual glomerulus. A blood clot in the efferent arteriole would increase </a:t>
            </a:r>
            <a:r>
              <a:rPr lang="en-US" sz="1100" i="1" kern="1200" dirty="0">
                <a:solidFill>
                  <a:schemeClr val="tx1"/>
                </a:solidFill>
                <a:effectLst/>
                <a:latin typeface="+mn-lt"/>
                <a:ea typeface="MS PGothic" panose="020B0600070205080204" pitchFamily="34" charset="-128"/>
                <a:cs typeface="MS PGothic" charset="0"/>
              </a:rPr>
              <a:t>P</a:t>
            </a:r>
            <a:r>
              <a:rPr lang="en-US" sz="1100" kern="1200" dirty="0">
                <a:solidFill>
                  <a:schemeClr val="tx1"/>
                </a:solidFill>
                <a:effectLst/>
                <a:latin typeface="+mn-lt"/>
                <a:ea typeface="MS PGothic" panose="020B0600070205080204" pitchFamily="34" charset="-128"/>
                <a:cs typeface="MS PGothic" charset="0"/>
              </a:rPr>
              <a:t>GC and, therefore, GFR. If this only occurred in a few glomeruli, it would not have a significant effect on renal function because of the large number of total glomeruli in the two kidneys providing a safety factor. </a:t>
            </a:r>
            <a:endParaRPr lang="en-US" sz="11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p>
          <a:p>
            <a:pPr lvl="0"/>
            <a:r>
              <a:rPr lang="en-US" sz="1100" b="1" dirty="0"/>
              <a:t>Summary: </a:t>
            </a:r>
            <a:r>
              <a:rPr lang="en-US" sz="1100" kern="1200" dirty="0">
                <a:solidFill>
                  <a:schemeClr val="tx1"/>
                </a:solidFill>
                <a:effectLst/>
                <a:latin typeface="+mn-lt"/>
                <a:ea typeface="MS PGothic" panose="020B0600070205080204" pitchFamily="34" charset="-128"/>
                <a:cs typeface="MS PGothic" charset="0"/>
              </a:rPr>
              <a:t>We have a poor understanding of the details of the control of renal function, but it is a good bet that it involves adjustments in </a:t>
            </a:r>
            <a:r>
              <a:rPr lang="en-US" sz="1100" i="1" kern="1200" dirty="0">
                <a:solidFill>
                  <a:schemeClr val="tx1"/>
                </a:solidFill>
                <a:effectLst/>
                <a:latin typeface="+mn-lt"/>
                <a:ea typeface="MS PGothic" panose="020B0600070205080204" pitchFamily="34" charset="-128"/>
                <a:cs typeface="MS PGothic" charset="0"/>
              </a:rPr>
              <a:t>afferent and / or efferent </a:t>
            </a:r>
            <a:r>
              <a:rPr lang="en-US" sz="1100" kern="1200" dirty="0">
                <a:solidFill>
                  <a:schemeClr val="tx1"/>
                </a:solidFill>
                <a:effectLst/>
                <a:latin typeface="+mn-lt"/>
                <a:ea typeface="MS PGothic" panose="020B0600070205080204" pitchFamily="34" charset="-128"/>
                <a:cs typeface="MS PGothic" charset="0"/>
              </a:rPr>
              <a:t>arteriolar resistance. Therefore we must be aware that increases in afferent resistance decrease both GFR and RPF, while increases in efferent resistance will decrease RPF but tend to increase GFR.  Most physiologists believe that GFR is regulated primarily by changing afferent resistance with one or more of the vasoactive substances listed in the next slide. But, there is limited evidence that preferential actions on efferent arterioles might be a significant locus for control.</a:t>
            </a:r>
            <a:endParaRPr lang="en-GB" sz="1100" kern="1200" dirty="0">
              <a:solidFill>
                <a:schemeClr val="tx1"/>
              </a:solidFill>
              <a:effectLst/>
              <a:latin typeface="+mn-lt"/>
              <a:ea typeface="MS PGothic" panose="020B0600070205080204" pitchFamily="34" charset="-128"/>
              <a:cs typeface="MS PGothic" charset="0"/>
            </a:endParaRPr>
          </a:p>
          <a:p>
            <a:r>
              <a:rPr lang="en-US" sz="1100" kern="1200" dirty="0">
                <a:solidFill>
                  <a:schemeClr val="tx1"/>
                </a:solidFill>
                <a:effectLst/>
                <a:latin typeface="+mn-lt"/>
                <a:ea typeface="MS PGothic" panose="020B0600070205080204" pitchFamily="34" charset="-128"/>
                <a:cs typeface="MS PGothic" charset="0"/>
              </a:rPr>
              <a:t> </a:t>
            </a:r>
            <a:endParaRPr lang="en-GB" sz="1100" kern="1200" dirty="0">
              <a:solidFill>
                <a:schemeClr val="tx1"/>
              </a:solidFill>
              <a:effectLst/>
              <a:latin typeface="+mn-lt"/>
              <a:ea typeface="MS PGothic" panose="020B0600070205080204"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pPr>
              <a:defRPr/>
            </a:pPr>
            <a:fld id="{4C2CC442-B3F7-7E4F-8AC9-7CB4BEDEDC1F}" type="slidenum">
              <a:rPr lang="en-IE" altLang="en-US" smtClean="0"/>
              <a:pPr>
                <a:defRPr/>
              </a:pPr>
              <a:t>14</a:t>
            </a:fld>
            <a:endParaRPr lang="en-IE" altLang="en-US"/>
          </a:p>
        </p:txBody>
      </p:sp>
    </p:spTree>
    <p:extLst>
      <p:ext uri="{BB962C8B-B14F-4D97-AF65-F5344CB8AC3E}">
        <p14:creationId xmlns:p14="http://schemas.microsoft.com/office/powerpoint/2010/main" val="42925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sz="1100" kern="1200" dirty="0">
                <a:solidFill>
                  <a:schemeClr val="tx1"/>
                </a:solidFill>
                <a:effectLst/>
                <a:latin typeface="+mn-lt"/>
                <a:ea typeface="MS PGothic" panose="020B0600070205080204" pitchFamily="34" charset="-128"/>
                <a:cs typeface="MS PGothic" charset="0"/>
              </a:rPr>
              <a:t>Blood pressure varies from time to time and theoretically blood flow should vary directly with blood pressure (Pressure = Flow X Resistance).  However, renal function relies upon maintenance of a constant flow, so there must be a system in place to protect renal plasma flow from variations in blood pressure.  Maintenance of constant flow in the face of changing blood pressure is termed </a:t>
            </a:r>
            <a:r>
              <a:rPr lang="en-US" sz="1100" i="1" kern="1200" dirty="0">
                <a:solidFill>
                  <a:schemeClr val="tx1"/>
                </a:solidFill>
                <a:effectLst/>
                <a:latin typeface="+mn-lt"/>
                <a:ea typeface="MS PGothic" panose="020B0600070205080204" pitchFamily="34" charset="-128"/>
                <a:cs typeface="MS PGothic" charset="0"/>
              </a:rPr>
              <a:t>autoregulation</a:t>
            </a:r>
            <a:r>
              <a:rPr lang="en-US" sz="1100" kern="1200" dirty="0">
                <a:solidFill>
                  <a:schemeClr val="tx1"/>
                </a:solidFill>
                <a:effectLst/>
                <a:latin typeface="+mn-lt"/>
                <a:ea typeface="MS PGothic" panose="020B0600070205080204" pitchFamily="34" charset="-128"/>
                <a:cs typeface="MS PGothic" charset="0"/>
              </a:rPr>
              <a:t>.  The kidney is capable of maintaining RPF and GFR quite well between ~80 - 180 mmHg mean arterial blood pressure.  This can </a:t>
            </a:r>
            <a:r>
              <a:rPr lang="en-US" sz="1100" b="1" kern="1200" dirty="0">
                <a:solidFill>
                  <a:schemeClr val="tx1"/>
                </a:solidFill>
                <a:effectLst/>
                <a:latin typeface="+mn-lt"/>
                <a:ea typeface="MS PGothic" panose="020B0600070205080204" pitchFamily="34" charset="-128"/>
                <a:cs typeface="MS PGothic" charset="0"/>
              </a:rPr>
              <a:t>only </a:t>
            </a:r>
            <a:r>
              <a:rPr lang="en-US" sz="1100" kern="1200" dirty="0">
                <a:solidFill>
                  <a:schemeClr val="tx1"/>
                </a:solidFill>
                <a:effectLst/>
                <a:latin typeface="+mn-lt"/>
                <a:ea typeface="MS PGothic" panose="020B0600070205080204" pitchFamily="34" charset="-128"/>
                <a:cs typeface="MS PGothic" charset="0"/>
              </a:rPr>
              <a:t>be done by adjusting renal vascular </a:t>
            </a:r>
            <a:r>
              <a:rPr lang="en-US" sz="1100" b="1" kern="1200" dirty="0">
                <a:solidFill>
                  <a:schemeClr val="tx1"/>
                </a:solidFill>
                <a:effectLst/>
                <a:latin typeface="+mn-lt"/>
                <a:ea typeface="MS PGothic" panose="020B0600070205080204" pitchFamily="34" charset="-128"/>
                <a:cs typeface="MS PGothic" charset="0"/>
              </a:rPr>
              <a:t>resistance</a:t>
            </a:r>
            <a:r>
              <a:rPr lang="en-US" sz="1100" kern="1200" dirty="0">
                <a:solidFill>
                  <a:schemeClr val="tx1"/>
                </a:solidFill>
                <a:effectLst/>
                <a:latin typeface="+mn-lt"/>
                <a:ea typeface="MS PGothic" panose="020B0600070205080204" pitchFamily="34" charset="-128"/>
                <a:cs typeface="MS PGothic" charset="0"/>
              </a:rPr>
              <a:t>.  The </a:t>
            </a:r>
            <a:r>
              <a:rPr lang="en-US" sz="1100" i="1" kern="1200" dirty="0">
                <a:solidFill>
                  <a:schemeClr val="tx1"/>
                </a:solidFill>
                <a:effectLst/>
                <a:latin typeface="+mn-lt"/>
                <a:ea typeface="MS PGothic" panose="020B0600070205080204" pitchFamily="34" charset="-128"/>
                <a:cs typeface="MS PGothic" charset="0"/>
              </a:rPr>
              <a:t>afferent</a:t>
            </a:r>
            <a:r>
              <a:rPr lang="en-US" sz="1100" kern="1200" dirty="0">
                <a:solidFill>
                  <a:schemeClr val="tx1"/>
                </a:solidFill>
                <a:effectLst/>
                <a:latin typeface="+mn-lt"/>
                <a:ea typeface="MS PGothic" panose="020B0600070205080204" pitchFamily="34" charset="-128"/>
                <a:cs typeface="MS PGothic" charset="0"/>
              </a:rPr>
              <a:t> and/or </a:t>
            </a:r>
            <a:r>
              <a:rPr lang="en-US" sz="1100" i="1" kern="1200" dirty="0">
                <a:solidFill>
                  <a:schemeClr val="tx1"/>
                </a:solidFill>
                <a:effectLst/>
                <a:latin typeface="+mn-lt"/>
                <a:ea typeface="MS PGothic" panose="020B0600070205080204" pitchFamily="34" charset="-128"/>
                <a:cs typeface="MS PGothic" charset="0"/>
              </a:rPr>
              <a:t>efferent arterioles </a:t>
            </a:r>
            <a:r>
              <a:rPr lang="en-US" sz="1100" kern="1200" dirty="0">
                <a:solidFill>
                  <a:schemeClr val="tx1"/>
                </a:solidFill>
                <a:effectLst/>
                <a:latin typeface="+mn-lt"/>
                <a:ea typeface="MS PGothic" panose="020B0600070205080204" pitchFamily="34" charset="-128"/>
                <a:cs typeface="MS PGothic" charset="0"/>
              </a:rPr>
              <a:t>are the sites of resistance adjustments.  We are not clear about the signals detected for autoregulation, nor the relative contributions of the afferent and efferent arterioles, nor the exact constrictor / dilators involved.  Two main “signal” theories prevail; the </a:t>
            </a:r>
            <a:r>
              <a:rPr lang="en-US" sz="1100" i="1" kern="1200" dirty="0">
                <a:solidFill>
                  <a:schemeClr val="tx1"/>
                </a:solidFill>
                <a:effectLst/>
                <a:latin typeface="+mn-lt"/>
                <a:ea typeface="MS PGothic" panose="020B0600070205080204" pitchFamily="34" charset="-128"/>
                <a:cs typeface="MS PGothic" charset="0"/>
              </a:rPr>
              <a:t>myogenic theory </a:t>
            </a:r>
            <a:r>
              <a:rPr lang="en-US" sz="1100" kern="1200" dirty="0">
                <a:solidFill>
                  <a:schemeClr val="tx1"/>
                </a:solidFill>
                <a:effectLst/>
                <a:latin typeface="+mn-lt"/>
                <a:ea typeface="MS PGothic" panose="020B0600070205080204" pitchFamily="34" charset="-128"/>
                <a:cs typeface="MS PGothic" charset="0"/>
              </a:rPr>
              <a:t>states that flow is detected as circumferential tension and vascular smooth muscle constricts/dilates in a reflex manner.  The </a:t>
            </a:r>
            <a:r>
              <a:rPr lang="en-US" sz="1100" i="1" kern="1200" dirty="0" err="1">
                <a:solidFill>
                  <a:schemeClr val="tx1"/>
                </a:solidFill>
                <a:effectLst/>
                <a:latin typeface="+mn-lt"/>
                <a:ea typeface="MS PGothic" panose="020B0600070205080204" pitchFamily="34" charset="-128"/>
                <a:cs typeface="MS PGothic" charset="0"/>
              </a:rPr>
              <a:t>tubuloglomerular</a:t>
            </a:r>
            <a:r>
              <a:rPr lang="en-US" sz="1100" i="1" kern="1200" dirty="0">
                <a:solidFill>
                  <a:schemeClr val="tx1"/>
                </a:solidFill>
                <a:effectLst/>
                <a:latin typeface="+mn-lt"/>
                <a:ea typeface="MS PGothic" panose="020B0600070205080204" pitchFamily="34" charset="-128"/>
                <a:cs typeface="MS PGothic" charset="0"/>
              </a:rPr>
              <a:t> feedback theory</a:t>
            </a:r>
            <a:r>
              <a:rPr lang="en-US" sz="1100" kern="1200" dirty="0">
                <a:solidFill>
                  <a:schemeClr val="tx1"/>
                </a:solidFill>
                <a:effectLst/>
                <a:latin typeface="+mn-lt"/>
                <a:ea typeface="MS PGothic" panose="020B0600070205080204" pitchFamily="34" charset="-128"/>
                <a:cs typeface="MS PGothic" charset="0"/>
              </a:rPr>
              <a:t> states that “tubular fluid load” is detected (?) at the macula </a:t>
            </a:r>
            <a:r>
              <a:rPr lang="en-US" sz="1100" kern="1200" dirty="0" err="1">
                <a:solidFill>
                  <a:schemeClr val="tx1"/>
                </a:solidFill>
                <a:effectLst/>
                <a:latin typeface="+mn-lt"/>
                <a:ea typeface="MS PGothic" panose="020B0600070205080204" pitchFamily="34" charset="-128"/>
                <a:cs typeface="MS PGothic" charset="0"/>
              </a:rPr>
              <a:t>densa</a:t>
            </a:r>
            <a:r>
              <a:rPr lang="en-US" sz="1100" kern="1200" dirty="0">
                <a:solidFill>
                  <a:schemeClr val="tx1"/>
                </a:solidFill>
                <a:effectLst/>
                <a:latin typeface="+mn-lt"/>
                <a:ea typeface="MS PGothic" panose="020B0600070205080204" pitchFamily="34" charset="-128"/>
                <a:cs typeface="MS PGothic" charset="0"/>
              </a:rPr>
              <a:t> and constrictors/dilators are released locally to affect renal arterioles. </a:t>
            </a:r>
          </a:p>
          <a:p>
            <a:pPr eaLnBrk="1" hangingPunct="1"/>
            <a:endParaRPr lang="en-US" altLang="en-US" sz="1100" kern="1200" dirty="0">
              <a:solidFill>
                <a:schemeClr val="tx1"/>
              </a:solidFill>
              <a:effectLst/>
              <a:latin typeface="+mn-lt"/>
              <a:ea typeface="MS PGothic" panose="020B0600070205080204" pitchFamily="34" charset="-128"/>
              <a:cs typeface="MS PGothic"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kern="1200" dirty="0">
                <a:solidFill>
                  <a:schemeClr val="tx1"/>
                </a:solidFill>
                <a:effectLst/>
                <a:latin typeface="+mn-lt"/>
                <a:ea typeface="MS PGothic" panose="020B0600070205080204" pitchFamily="34" charset="-128"/>
                <a:cs typeface="MS PGothic" charset="0"/>
              </a:rPr>
              <a:t>Autoregulation can be overridden when the need arises. For example, a loss of blood volume stimulates renal sympathetic nerves to cause afferent constriction and effect a small decrease in GFR to limit fluid excretion.  </a:t>
            </a:r>
            <a:endParaRPr lang="en-GB" sz="1100" kern="1200" dirty="0">
              <a:solidFill>
                <a:schemeClr val="tx1"/>
              </a:solidFill>
              <a:effectLst/>
              <a:latin typeface="+mn-lt"/>
              <a:ea typeface="MS PGothic" panose="020B0600070205080204" pitchFamily="34" charset="-128"/>
              <a:cs typeface="MS PGothic" charset="0"/>
            </a:endParaRPr>
          </a:p>
          <a:p>
            <a:endParaRPr lang="en-US" altLang="en-US" sz="1100" dirty="0">
              <a:ea typeface="MS PGothic" charset="-128"/>
              <a:cs typeface="MS PGothic" charset="-128"/>
            </a:endParaRPr>
          </a:p>
          <a:p>
            <a:endParaRPr lang="en-GB" altLang="en-US" sz="1100" dirty="0">
              <a:ea typeface="MS PGothic" charset="-128"/>
              <a:cs typeface="MS PGothic" charset="-128"/>
            </a:endParaRPr>
          </a:p>
          <a:p>
            <a:pPr eaLnBrk="1" hangingPunct="1"/>
            <a:endParaRPr lang="en-US" altLang="en-US" sz="1100" dirty="0">
              <a:ea typeface="ＭＳ Ｐゴシック" charset="-128"/>
              <a:cs typeface="ＭＳ Ｐゴシック" charset="-128"/>
            </a:endParaRPr>
          </a:p>
        </p:txBody>
      </p:sp>
    </p:spTree>
    <p:extLst>
      <p:ext uri="{BB962C8B-B14F-4D97-AF65-F5344CB8AC3E}">
        <p14:creationId xmlns:p14="http://schemas.microsoft.com/office/powerpoint/2010/main" val="9788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5" name="Date Placeholder 3"/>
          <p:cNvSpPr>
            <a:spLocks noGrp="1"/>
          </p:cNvSpPr>
          <p:nvPr>
            <p:ph type="dt" sz="half" idx="10"/>
          </p:nvPr>
        </p:nvSpPr>
        <p:spPr>
          <a:xfrm>
            <a:off x="457200" y="19050"/>
            <a:ext cx="2895600" cy="328613"/>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CADA4FE6-83D4-4113-B404-4300AF32AA51}" type="datetime1">
              <a:rPr lang="en-GB" altLang="en-US" smtClean="0"/>
              <a:t>18/03/2019</a:t>
            </a:fld>
            <a:endParaRPr lang="en-US" altLang="en-US"/>
          </a:p>
        </p:txBody>
      </p:sp>
      <p:sp>
        <p:nvSpPr>
          <p:cNvPr id="6" name="Footer Placeholder 4"/>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D51F0-2116-D64E-8C3B-B532F5B58E7F}" type="slidenum">
              <a:rPr lang="en-US" altLang="en-US"/>
              <a:pPr>
                <a:defRPr/>
              </a:pPr>
              <a:t>‹#›</a:t>
            </a:fld>
            <a:endParaRPr lang="en-US" altLang="en-US"/>
          </a:p>
        </p:txBody>
      </p:sp>
    </p:spTree>
    <p:extLst>
      <p:ext uri="{BB962C8B-B14F-4D97-AF65-F5344CB8AC3E}">
        <p14:creationId xmlns:p14="http://schemas.microsoft.com/office/powerpoint/2010/main" val="135858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fld id="{672D7259-0543-4BF2-868F-A17F16820F0C}" type="datetime1">
              <a:rPr lang="en-GB" smtClean="0"/>
              <a:t>18/03/2019</a:t>
            </a:fld>
            <a:endParaRPr lang="en-US"/>
          </a:p>
        </p:txBody>
      </p:sp>
      <p:sp>
        <p:nvSpPr>
          <p:cNvPr id="5" name="Footer Placeholder 4"/>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801A5C-ED77-8844-B14F-6D2C38F68640}" type="slidenum">
              <a:rPr lang="en-US" altLang="en-US"/>
              <a:pPr>
                <a:defRPr/>
              </a:pPr>
              <a:t>‹#›</a:t>
            </a:fld>
            <a:endParaRPr lang="en-US" altLang="en-US"/>
          </a:p>
        </p:txBody>
      </p:sp>
    </p:spTree>
    <p:extLst>
      <p:ext uri="{BB962C8B-B14F-4D97-AF65-F5344CB8AC3E}">
        <p14:creationId xmlns:p14="http://schemas.microsoft.com/office/powerpoint/2010/main" val="95277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fld id="{E0FC327E-F4D7-4F6D-B4AC-E87D045CA340}" type="datetime1">
              <a:rPr lang="en-GB" smtClean="0"/>
              <a:t>18/03/2019</a:t>
            </a:fld>
            <a:endParaRPr lang="en-US"/>
          </a:p>
        </p:txBody>
      </p:sp>
      <p:sp>
        <p:nvSpPr>
          <p:cNvPr id="5" name="Footer Placeholder 4"/>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D173DD-B494-704A-B6AC-14F51B7467AB}" type="slidenum">
              <a:rPr lang="en-US" altLang="en-US"/>
              <a:pPr>
                <a:defRPr/>
              </a:pPr>
              <a:t>‹#›</a:t>
            </a:fld>
            <a:endParaRPr lang="en-US" altLang="en-US"/>
          </a:p>
        </p:txBody>
      </p:sp>
    </p:spTree>
    <p:extLst>
      <p:ext uri="{BB962C8B-B14F-4D97-AF65-F5344CB8AC3E}">
        <p14:creationId xmlns:p14="http://schemas.microsoft.com/office/powerpoint/2010/main" val="160310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CD5CB04-673F-4CF7-9F61-DEE885F7A6C8}" type="datetime1">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24339E-7975-4357-8752-141AF9A68673}" type="slidenum">
              <a:rPr lang="en-GB" smtClean="0"/>
              <a:pPr/>
              <a:t>‹#›</a:t>
            </a:fld>
            <a:endParaRPr lang="en-GB"/>
          </a:p>
        </p:txBody>
      </p:sp>
    </p:spTree>
    <p:extLst>
      <p:ext uri="{BB962C8B-B14F-4D97-AF65-F5344CB8AC3E}">
        <p14:creationId xmlns:p14="http://schemas.microsoft.com/office/powerpoint/2010/main" val="360460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281E2A-C44A-4CC8-B44D-B40A6501D0CC}" type="datetime1">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24339E-7975-4357-8752-141AF9A68673}" type="slidenum">
              <a:rPr lang="en-GB" smtClean="0"/>
              <a:pPr/>
              <a:t>‹#›</a:t>
            </a:fld>
            <a:endParaRPr lang="en-GB"/>
          </a:p>
        </p:txBody>
      </p:sp>
    </p:spTree>
    <p:extLst>
      <p:ext uri="{BB962C8B-B14F-4D97-AF65-F5344CB8AC3E}">
        <p14:creationId xmlns:p14="http://schemas.microsoft.com/office/powerpoint/2010/main" val="24258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FEA3D-4C50-47B1-822F-F000730AA57A}" type="datetime1">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24339E-7975-4357-8752-141AF9A68673}" type="slidenum">
              <a:rPr lang="en-GB" smtClean="0"/>
              <a:pPr/>
              <a:t>‹#›</a:t>
            </a:fld>
            <a:endParaRPr lang="en-GB"/>
          </a:p>
        </p:txBody>
      </p:sp>
    </p:spTree>
    <p:extLst>
      <p:ext uri="{BB962C8B-B14F-4D97-AF65-F5344CB8AC3E}">
        <p14:creationId xmlns:p14="http://schemas.microsoft.com/office/powerpoint/2010/main" val="4256491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3D9534-BB08-4450-8996-CDEAE42AD434}" type="datetime1">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24339E-7975-4357-8752-141AF9A68673}" type="slidenum">
              <a:rPr lang="en-GB" smtClean="0"/>
              <a:pPr/>
              <a:t>‹#›</a:t>
            </a:fld>
            <a:endParaRPr lang="en-GB"/>
          </a:p>
        </p:txBody>
      </p:sp>
    </p:spTree>
    <p:extLst>
      <p:ext uri="{BB962C8B-B14F-4D97-AF65-F5344CB8AC3E}">
        <p14:creationId xmlns:p14="http://schemas.microsoft.com/office/powerpoint/2010/main" val="3739610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EC167A-3FF9-443E-9D51-258D113B595D}" type="datetime1">
              <a:rPr lang="en-GB" smtClean="0"/>
              <a:t>18/03/2019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24339E-7975-4357-8752-141AF9A68673}" type="slidenum">
              <a:rPr lang="en-GB" smtClean="0"/>
              <a:pPr/>
              <a:t>‹#›</a:t>
            </a:fld>
            <a:endParaRPr lang="en-GB"/>
          </a:p>
        </p:txBody>
      </p:sp>
    </p:spTree>
    <p:extLst>
      <p:ext uri="{BB962C8B-B14F-4D97-AF65-F5344CB8AC3E}">
        <p14:creationId xmlns:p14="http://schemas.microsoft.com/office/powerpoint/2010/main" val="97932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95516D-4AEA-4BFD-952B-95D442934CCC}" type="datetime1">
              <a:rPr lang="en-GB" smtClean="0"/>
              <a:t>18/03/2019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24339E-7975-4357-8752-141AF9A68673}" type="slidenum">
              <a:rPr lang="en-GB" smtClean="0"/>
              <a:pPr/>
              <a:t>‹#›</a:t>
            </a:fld>
            <a:endParaRPr lang="en-GB"/>
          </a:p>
        </p:txBody>
      </p:sp>
    </p:spTree>
    <p:extLst>
      <p:ext uri="{BB962C8B-B14F-4D97-AF65-F5344CB8AC3E}">
        <p14:creationId xmlns:p14="http://schemas.microsoft.com/office/powerpoint/2010/main" val="458637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E35B3-7493-4760-85B0-2C82B7EC30E3}" type="datetime1">
              <a:rPr lang="en-GB" smtClean="0"/>
              <a:t>18/03/2019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24339E-7975-4357-8752-141AF9A68673}" type="slidenum">
              <a:rPr lang="en-GB" smtClean="0"/>
              <a:pPr/>
              <a:t>‹#›</a:t>
            </a:fld>
            <a:endParaRPr lang="en-GB"/>
          </a:p>
        </p:txBody>
      </p:sp>
    </p:spTree>
    <p:extLst>
      <p:ext uri="{BB962C8B-B14F-4D97-AF65-F5344CB8AC3E}">
        <p14:creationId xmlns:p14="http://schemas.microsoft.com/office/powerpoint/2010/main" val="1891154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60E091-84D7-408B-A046-3656E9AB5858}" type="datetime1">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24339E-7975-4357-8752-141AF9A68673}" type="slidenum">
              <a:rPr lang="en-GB" smtClean="0"/>
              <a:pPr/>
              <a:t>‹#›</a:t>
            </a:fld>
            <a:endParaRPr lang="en-GB"/>
          </a:p>
        </p:txBody>
      </p:sp>
    </p:spTree>
    <p:extLst>
      <p:ext uri="{BB962C8B-B14F-4D97-AF65-F5344CB8AC3E}">
        <p14:creationId xmlns:p14="http://schemas.microsoft.com/office/powerpoint/2010/main" val="419942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fld id="{BEA4F6FC-05C5-4738-8C61-416D0FB457C6}" type="datetime1">
              <a:rPr lang="en-GB" smtClean="0"/>
              <a:t>18/03/2019</a:t>
            </a:fld>
            <a:endParaRPr lang="en-US"/>
          </a:p>
        </p:txBody>
      </p:sp>
      <p:sp>
        <p:nvSpPr>
          <p:cNvPr id="5" name="Footer Placeholder 4"/>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1BBD75-6C10-F348-B536-6ED3BFFE6A85}" type="slidenum">
              <a:rPr lang="en-US" altLang="en-US"/>
              <a:pPr>
                <a:defRPr/>
              </a:pPr>
              <a:t>‹#›</a:t>
            </a:fld>
            <a:endParaRPr lang="en-US" altLang="en-US"/>
          </a:p>
        </p:txBody>
      </p:sp>
    </p:spTree>
    <p:extLst>
      <p:ext uri="{BB962C8B-B14F-4D97-AF65-F5344CB8AC3E}">
        <p14:creationId xmlns:p14="http://schemas.microsoft.com/office/powerpoint/2010/main" val="1684312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8E4C7D-AE8F-4C28-8249-0CF6B78DA623}" type="datetime1">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24339E-7975-4357-8752-141AF9A68673}" type="slidenum">
              <a:rPr lang="en-GB" smtClean="0"/>
              <a:pPr/>
              <a:t>‹#›</a:t>
            </a:fld>
            <a:endParaRPr lang="en-GB"/>
          </a:p>
        </p:txBody>
      </p:sp>
    </p:spTree>
    <p:extLst>
      <p:ext uri="{BB962C8B-B14F-4D97-AF65-F5344CB8AC3E}">
        <p14:creationId xmlns:p14="http://schemas.microsoft.com/office/powerpoint/2010/main" val="1031031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7CF3BC-205B-40ED-BD32-91B0166B684C}" type="datetime1">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24339E-7975-4357-8752-141AF9A68673}" type="slidenum">
              <a:rPr lang="en-GB" smtClean="0"/>
              <a:pPr/>
              <a:t>‹#›</a:t>
            </a:fld>
            <a:endParaRPr lang="en-GB"/>
          </a:p>
        </p:txBody>
      </p:sp>
    </p:spTree>
    <p:extLst>
      <p:ext uri="{BB962C8B-B14F-4D97-AF65-F5344CB8AC3E}">
        <p14:creationId xmlns:p14="http://schemas.microsoft.com/office/powerpoint/2010/main" val="1474738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7B2B9F-1E58-4B47-984D-68016C6868EA}" type="datetime1">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24339E-7975-4357-8752-141AF9A68673}" type="slidenum">
              <a:rPr lang="en-GB" smtClean="0"/>
              <a:pPr/>
              <a:t>‹#›</a:t>
            </a:fld>
            <a:endParaRPr lang="en-GB"/>
          </a:p>
        </p:txBody>
      </p:sp>
    </p:spTree>
    <p:extLst>
      <p:ext uri="{BB962C8B-B14F-4D97-AF65-F5344CB8AC3E}">
        <p14:creationId xmlns:p14="http://schemas.microsoft.com/office/powerpoint/2010/main" val="746704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8600-6DB9-4552-9B5D-3A5B01A9CB9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E6E7725-F038-4DEC-9DE9-1D9B4CC75AE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0AA6973-7DA2-4124-8E24-680AE56DBE26}"/>
              </a:ext>
            </a:extLst>
          </p:cNvPr>
          <p:cNvSpPr>
            <a:spLocks noGrp="1"/>
          </p:cNvSpPr>
          <p:nvPr>
            <p:ph type="dt" sz="half" idx="10"/>
          </p:nvPr>
        </p:nvSpPr>
        <p:spPr/>
        <p:txBody>
          <a:bodyPr/>
          <a:lstStyle/>
          <a:p>
            <a:fld id="{28F9C045-499B-48D9-9DC2-D866618F3CEC}" type="datetime1">
              <a:rPr lang="en-GB" smtClean="0"/>
              <a:t>18/03/2019</a:t>
            </a:fld>
            <a:endParaRPr lang="en-US"/>
          </a:p>
        </p:txBody>
      </p:sp>
      <p:sp>
        <p:nvSpPr>
          <p:cNvPr id="5" name="Footer Placeholder 4">
            <a:extLst>
              <a:ext uri="{FF2B5EF4-FFF2-40B4-BE49-F238E27FC236}">
                <a16:creationId xmlns:a16="http://schemas.microsoft.com/office/drawing/2014/main" id="{9F2DD0B6-8EEC-47EB-B080-7C28DE283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AB280-F975-4CF1-BF7F-02D85FC30107}"/>
              </a:ext>
            </a:extLst>
          </p:cNvPr>
          <p:cNvSpPr>
            <a:spLocks noGrp="1"/>
          </p:cNvSpPr>
          <p:nvPr>
            <p:ph type="sldNum" sz="quarter" idx="12"/>
          </p:nvPr>
        </p:nvSpPr>
        <p:spPr/>
        <p:txBody>
          <a:bodyPr/>
          <a:lstStyle/>
          <a:p>
            <a:fld id="{23E23166-5A8F-4551-B362-C3A6D1D390BF}" type="slidenum">
              <a:rPr lang="en-US" smtClean="0"/>
              <a:t>‹#›</a:t>
            </a:fld>
            <a:endParaRPr lang="en-US"/>
          </a:p>
        </p:txBody>
      </p:sp>
    </p:spTree>
    <p:extLst>
      <p:ext uri="{BB962C8B-B14F-4D97-AF65-F5344CB8AC3E}">
        <p14:creationId xmlns:p14="http://schemas.microsoft.com/office/powerpoint/2010/main" val="2144157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02D93-E447-4E06-8B54-3D6499FD8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4F91CC-62E3-4101-B66C-8265FB0D8E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1B744-8B90-49B3-9979-EF2F8A54967D}"/>
              </a:ext>
            </a:extLst>
          </p:cNvPr>
          <p:cNvSpPr>
            <a:spLocks noGrp="1"/>
          </p:cNvSpPr>
          <p:nvPr>
            <p:ph type="dt" sz="half" idx="10"/>
          </p:nvPr>
        </p:nvSpPr>
        <p:spPr/>
        <p:txBody>
          <a:bodyPr/>
          <a:lstStyle/>
          <a:p>
            <a:fld id="{1499BEBB-041C-403A-AF90-138550FD8C9E}" type="datetime1">
              <a:rPr lang="en-GB" smtClean="0"/>
              <a:t>18/03/2019</a:t>
            </a:fld>
            <a:endParaRPr lang="en-US"/>
          </a:p>
        </p:txBody>
      </p:sp>
      <p:sp>
        <p:nvSpPr>
          <p:cNvPr id="5" name="Footer Placeholder 4">
            <a:extLst>
              <a:ext uri="{FF2B5EF4-FFF2-40B4-BE49-F238E27FC236}">
                <a16:creationId xmlns:a16="http://schemas.microsoft.com/office/drawing/2014/main" id="{68062E5E-657B-47F7-AD26-1E2E059CD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FDD21-63CE-40C9-AC76-F31680B4962A}"/>
              </a:ext>
            </a:extLst>
          </p:cNvPr>
          <p:cNvSpPr>
            <a:spLocks noGrp="1"/>
          </p:cNvSpPr>
          <p:nvPr>
            <p:ph type="sldNum" sz="quarter" idx="12"/>
          </p:nvPr>
        </p:nvSpPr>
        <p:spPr/>
        <p:txBody>
          <a:bodyPr/>
          <a:lstStyle/>
          <a:p>
            <a:fld id="{23E23166-5A8F-4551-B362-C3A6D1D390BF}" type="slidenum">
              <a:rPr lang="en-US" smtClean="0"/>
              <a:t>‹#›</a:t>
            </a:fld>
            <a:endParaRPr lang="en-US"/>
          </a:p>
        </p:txBody>
      </p:sp>
    </p:spTree>
    <p:extLst>
      <p:ext uri="{BB962C8B-B14F-4D97-AF65-F5344CB8AC3E}">
        <p14:creationId xmlns:p14="http://schemas.microsoft.com/office/powerpoint/2010/main" val="1235934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8C29-28D7-40F3-B549-F4FC6A6AFE1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E1BFA82-D6F6-4A70-B304-B990548FD8D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416AAE-1200-40EC-816C-920ED4EC87F6}"/>
              </a:ext>
            </a:extLst>
          </p:cNvPr>
          <p:cNvSpPr>
            <a:spLocks noGrp="1"/>
          </p:cNvSpPr>
          <p:nvPr>
            <p:ph type="dt" sz="half" idx="10"/>
          </p:nvPr>
        </p:nvSpPr>
        <p:spPr/>
        <p:txBody>
          <a:bodyPr/>
          <a:lstStyle/>
          <a:p>
            <a:fld id="{648CAF4C-DB3E-4386-A5B1-B082518A8CBC}" type="datetime1">
              <a:rPr lang="en-GB" smtClean="0"/>
              <a:t>18/03/2019</a:t>
            </a:fld>
            <a:endParaRPr lang="en-US"/>
          </a:p>
        </p:txBody>
      </p:sp>
      <p:sp>
        <p:nvSpPr>
          <p:cNvPr id="5" name="Footer Placeholder 4">
            <a:extLst>
              <a:ext uri="{FF2B5EF4-FFF2-40B4-BE49-F238E27FC236}">
                <a16:creationId xmlns:a16="http://schemas.microsoft.com/office/drawing/2014/main" id="{A10C70F7-7DBA-47AF-89CD-F72B51EFF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76B99-DA9D-4CB9-AFF9-DF3CEA1C5938}"/>
              </a:ext>
            </a:extLst>
          </p:cNvPr>
          <p:cNvSpPr>
            <a:spLocks noGrp="1"/>
          </p:cNvSpPr>
          <p:nvPr>
            <p:ph type="sldNum" sz="quarter" idx="12"/>
          </p:nvPr>
        </p:nvSpPr>
        <p:spPr/>
        <p:txBody>
          <a:bodyPr/>
          <a:lstStyle/>
          <a:p>
            <a:fld id="{23E23166-5A8F-4551-B362-C3A6D1D390BF}" type="slidenum">
              <a:rPr lang="en-US" smtClean="0"/>
              <a:t>‹#›</a:t>
            </a:fld>
            <a:endParaRPr lang="en-US"/>
          </a:p>
        </p:txBody>
      </p:sp>
    </p:spTree>
    <p:extLst>
      <p:ext uri="{BB962C8B-B14F-4D97-AF65-F5344CB8AC3E}">
        <p14:creationId xmlns:p14="http://schemas.microsoft.com/office/powerpoint/2010/main" val="2115921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E356-3FD6-49CC-81A2-75D9F33DEF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60C2C1-1B35-4723-BF6A-95D972716E9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58794C-CD86-49B2-9A5E-9F9E2F14FFA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659F52-57F1-4B7D-929D-FB9500F29915}"/>
              </a:ext>
            </a:extLst>
          </p:cNvPr>
          <p:cNvSpPr>
            <a:spLocks noGrp="1"/>
          </p:cNvSpPr>
          <p:nvPr>
            <p:ph type="dt" sz="half" idx="10"/>
          </p:nvPr>
        </p:nvSpPr>
        <p:spPr/>
        <p:txBody>
          <a:bodyPr/>
          <a:lstStyle/>
          <a:p>
            <a:fld id="{FE910493-C70E-4058-9A58-23783F92C8BB}" type="datetime1">
              <a:rPr lang="en-GB" smtClean="0"/>
              <a:t>18/03/2019</a:t>
            </a:fld>
            <a:endParaRPr lang="en-US"/>
          </a:p>
        </p:txBody>
      </p:sp>
      <p:sp>
        <p:nvSpPr>
          <p:cNvPr id="6" name="Footer Placeholder 5">
            <a:extLst>
              <a:ext uri="{FF2B5EF4-FFF2-40B4-BE49-F238E27FC236}">
                <a16:creationId xmlns:a16="http://schemas.microsoft.com/office/drawing/2014/main" id="{4672DFE4-29C4-4628-8DAD-C9EEB5415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57C859-B087-47D9-9D4B-FD6F62A77B98}"/>
              </a:ext>
            </a:extLst>
          </p:cNvPr>
          <p:cNvSpPr>
            <a:spLocks noGrp="1"/>
          </p:cNvSpPr>
          <p:nvPr>
            <p:ph type="sldNum" sz="quarter" idx="12"/>
          </p:nvPr>
        </p:nvSpPr>
        <p:spPr/>
        <p:txBody>
          <a:bodyPr/>
          <a:lstStyle/>
          <a:p>
            <a:fld id="{23E23166-5A8F-4551-B362-C3A6D1D390BF}" type="slidenum">
              <a:rPr lang="en-US" smtClean="0"/>
              <a:t>‹#›</a:t>
            </a:fld>
            <a:endParaRPr lang="en-US"/>
          </a:p>
        </p:txBody>
      </p:sp>
    </p:spTree>
    <p:extLst>
      <p:ext uri="{BB962C8B-B14F-4D97-AF65-F5344CB8AC3E}">
        <p14:creationId xmlns:p14="http://schemas.microsoft.com/office/powerpoint/2010/main" val="3116433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7056-EFE9-4D68-9EAF-F80804DC25E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381F58-8B3F-4331-B0C6-A0EDAAD35E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53CD1E0-1429-4EC8-A958-A1BBED11AB9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8E0D36-87E7-4395-8412-410E61E2591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8D2289F-5A75-4FAB-80A2-0FF056D5749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F1F6E8-3330-4CEB-A3CF-9D1CF3C043B7}"/>
              </a:ext>
            </a:extLst>
          </p:cNvPr>
          <p:cNvSpPr>
            <a:spLocks noGrp="1"/>
          </p:cNvSpPr>
          <p:nvPr>
            <p:ph type="dt" sz="half" idx="10"/>
          </p:nvPr>
        </p:nvSpPr>
        <p:spPr/>
        <p:txBody>
          <a:bodyPr/>
          <a:lstStyle/>
          <a:p>
            <a:fld id="{B1956963-6FBB-4E75-BF48-697384A90D6E}" type="datetime1">
              <a:rPr lang="en-GB" smtClean="0"/>
              <a:t>18/03/2019</a:t>
            </a:fld>
            <a:endParaRPr lang="en-US"/>
          </a:p>
        </p:txBody>
      </p:sp>
      <p:sp>
        <p:nvSpPr>
          <p:cNvPr id="8" name="Footer Placeholder 7">
            <a:extLst>
              <a:ext uri="{FF2B5EF4-FFF2-40B4-BE49-F238E27FC236}">
                <a16:creationId xmlns:a16="http://schemas.microsoft.com/office/drawing/2014/main" id="{80740C77-F5F5-4F7E-B015-53493D753F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DBB7B0-8732-493D-A3AE-4596F335D569}"/>
              </a:ext>
            </a:extLst>
          </p:cNvPr>
          <p:cNvSpPr>
            <a:spLocks noGrp="1"/>
          </p:cNvSpPr>
          <p:nvPr>
            <p:ph type="sldNum" sz="quarter" idx="12"/>
          </p:nvPr>
        </p:nvSpPr>
        <p:spPr/>
        <p:txBody>
          <a:bodyPr/>
          <a:lstStyle/>
          <a:p>
            <a:fld id="{23E23166-5A8F-4551-B362-C3A6D1D390BF}" type="slidenum">
              <a:rPr lang="en-US" smtClean="0"/>
              <a:t>‹#›</a:t>
            </a:fld>
            <a:endParaRPr lang="en-US"/>
          </a:p>
        </p:txBody>
      </p:sp>
    </p:spTree>
    <p:extLst>
      <p:ext uri="{BB962C8B-B14F-4D97-AF65-F5344CB8AC3E}">
        <p14:creationId xmlns:p14="http://schemas.microsoft.com/office/powerpoint/2010/main" val="4209935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E202-8F2F-4DC2-854A-CE10B17CE5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EAD61B-E59D-4A0F-AA91-6AD115DB7F7A}"/>
              </a:ext>
            </a:extLst>
          </p:cNvPr>
          <p:cNvSpPr>
            <a:spLocks noGrp="1"/>
          </p:cNvSpPr>
          <p:nvPr>
            <p:ph type="dt" sz="half" idx="10"/>
          </p:nvPr>
        </p:nvSpPr>
        <p:spPr/>
        <p:txBody>
          <a:bodyPr/>
          <a:lstStyle/>
          <a:p>
            <a:fld id="{17ACC1CB-5511-4311-A7BE-CDAE60ABAEC6}" type="datetime1">
              <a:rPr lang="en-GB" smtClean="0"/>
              <a:t>18/03/2019</a:t>
            </a:fld>
            <a:endParaRPr lang="en-US"/>
          </a:p>
        </p:txBody>
      </p:sp>
      <p:sp>
        <p:nvSpPr>
          <p:cNvPr id="4" name="Footer Placeholder 3">
            <a:extLst>
              <a:ext uri="{FF2B5EF4-FFF2-40B4-BE49-F238E27FC236}">
                <a16:creationId xmlns:a16="http://schemas.microsoft.com/office/drawing/2014/main" id="{E8C9E81F-1A96-47F7-9FA9-FFFC27413B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87E354-A4A3-48FE-8672-08D972AE7781}"/>
              </a:ext>
            </a:extLst>
          </p:cNvPr>
          <p:cNvSpPr>
            <a:spLocks noGrp="1"/>
          </p:cNvSpPr>
          <p:nvPr>
            <p:ph type="sldNum" sz="quarter" idx="12"/>
          </p:nvPr>
        </p:nvSpPr>
        <p:spPr/>
        <p:txBody>
          <a:bodyPr/>
          <a:lstStyle/>
          <a:p>
            <a:fld id="{23E23166-5A8F-4551-B362-C3A6D1D390BF}" type="slidenum">
              <a:rPr lang="en-US" smtClean="0"/>
              <a:t>‹#›</a:t>
            </a:fld>
            <a:endParaRPr lang="en-US"/>
          </a:p>
        </p:txBody>
      </p:sp>
    </p:spTree>
    <p:extLst>
      <p:ext uri="{BB962C8B-B14F-4D97-AF65-F5344CB8AC3E}">
        <p14:creationId xmlns:p14="http://schemas.microsoft.com/office/powerpoint/2010/main" val="3527528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E75D6D-D1E0-46CF-B766-A630878AD8EB}"/>
              </a:ext>
            </a:extLst>
          </p:cNvPr>
          <p:cNvSpPr>
            <a:spLocks noGrp="1"/>
          </p:cNvSpPr>
          <p:nvPr>
            <p:ph type="dt" sz="half" idx="10"/>
          </p:nvPr>
        </p:nvSpPr>
        <p:spPr/>
        <p:txBody>
          <a:bodyPr/>
          <a:lstStyle/>
          <a:p>
            <a:fld id="{8AD478BD-5D85-48BB-B256-6733D9A62D48}" type="datetime1">
              <a:rPr lang="en-GB" smtClean="0"/>
              <a:t>18/03/2019</a:t>
            </a:fld>
            <a:endParaRPr lang="en-US"/>
          </a:p>
        </p:txBody>
      </p:sp>
      <p:sp>
        <p:nvSpPr>
          <p:cNvPr id="3" name="Footer Placeholder 2">
            <a:extLst>
              <a:ext uri="{FF2B5EF4-FFF2-40B4-BE49-F238E27FC236}">
                <a16:creationId xmlns:a16="http://schemas.microsoft.com/office/drawing/2014/main" id="{ADC0F8F2-C0D1-4C1F-8CB5-80473FF27C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59D124-0635-41DD-B287-B00E6E602569}"/>
              </a:ext>
            </a:extLst>
          </p:cNvPr>
          <p:cNvSpPr>
            <a:spLocks noGrp="1"/>
          </p:cNvSpPr>
          <p:nvPr>
            <p:ph type="sldNum" sz="quarter" idx="12"/>
          </p:nvPr>
        </p:nvSpPr>
        <p:spPr/>
        <p:txBody>
          <a:bodyPr/>
          <a:lstStyle/>
          <a:p>
            <a:fld id="{23E23166-5A8F-4551-B362-C3A6D1D390BF}" type="slidenum">
              <a:rPr lang="en-US" smtClean="0"/>
              <a:t>‹#›</a:t>
            </a:fld>
            <a:endParaRPr lang="en-US"/>
          </a:p>
        </p:txBody>
      </p:sp>
    </p:spTree>
    <p:extLst>
      <p:ext uri="{BB962C8B-B14F-4D97-AF65-F5344CB8AC3E}">
        <p14:creationId xmlns:p14="http://schemas.microsoft.com/office/powerpoint/2010/main" val="39985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GB"/>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5" name="Date Placeholder 3"/>
          <p:cNvSpPr>
            <a:spLocks noGrp="1"/>
          </p:cNvSpPr>
          <p:nvPr>
            <p:ph type="dt" sz="half" idx="10"/>
          </p:nvPr>
        </p:nvSpPr>
        <p:spPr>
          <a:xfrm>
            <a:off x="457200" y="19050"/>
            <a:ext cx="2895600" cy="328613"/>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DC6BBA15-438D-441E-B56A-61AAC810AD34}" type="datetime1">
              <a:rPr lang="en-GB" altLang="en-US" smtClean="0"/>
              <a:t>18/03/2019</a:t>
            </a:fld>
            <a:endParaRPr lang="en-US" altLang="en-US"/>
          </a:p>
        </p:txBody>
      </p:sp>
      <p:sp>
        <p:nvSpPr>
          <p:cNvPr id="6" name="Footer Placeholder 4"/>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0DA539-D0D1-3C48-A906-89239D3376E0}" type="slidenum">
              <a:rPr lang="en-US" altLang="en-US"/>
              <a:pPr>
                <a:defRPr/>
              </a:pPr>
              <a:t>‹#›</a:t>
            </a:fld>
            <a:endParaRPr lang="en-US" altLang="en-US"/>
          </a:p>
        </p:txBody>
      </p:sp>
    </p:spTree>
    <p:extLst>
      <p:ext uri="{BB962C8B-B14F-4D97-AF65-F5344CB8AC3E}">
        <p14:creationId xmlns:p14="http://schemas.microsoft.com/office/powerpoint/2010/main" val="11766042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8153-AA8E-474F-B2F4-CECC81F23E8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01B7081-3D36-4C13-AEA2-11EA99E9AC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ADF5C6-9563-4189-A256-0E556DCAD20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27A11F2-FD64-4EA7-B722-1DBB790CCFA2}"/>
              </a:ext>
            </a:extLst>
          </p:cNvPr>
          <p:cNvSpPr>
            <a:spLocks noGrp="1"/>
          </p:cNvSpPr>
          <p:nvPr>
            <p:ph type="dt" sz="half" idx="10"/>
          </p:nvPr>
        </p:nvSpPr>
        <p:spPr/>
        <p:txBody>
          <a:bodyPr/>
          <a:lstStyle/>
          <a:p>
            <a:fld id="{56E93DBC-4AF2-408F-85F4-EF14A2CD84B7}" type="datetime1">
              <a:rPr lang="en-GB" smtClean="0"/>
              <a:t>18/03/2019</a:t>
            </a:fld>
            <a:endParaRPr lang="en-US"/>
          </a:p>
        </p:txBody>
      </p:sp>
      <p:sp>
        <p:nvSpPr>
          <p:cNvPr id="6" name="Footer Placeholder 5">
            <a:extLst>
              <a:ext uri="{FF2B5EF4-FFF2-40B4-BE49-F238E27FC236}">
                <a16:creationId xmlns:a16="http://schemas.microsoft.com/office/drawing/2014/main" id="{EDA667B2-6027-4B98-9E3B-5478075164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CFDB7-C287-45D2-B0FA-360B861D87BD}"/>
              </a:ext>
            </a:extLst>
          </p:cNvPr>
          <p:cNvSpPr>
            <a:spLocks noGrp="1"/>
          </p:cNvSpPr>
          <p:nvPr>
            <p:ph type="sldNum" sz="quarter" idx="12"/>
          </p:nvPr>
        </p:nvSpPr>
        <p:spPr/>
        <p:txBody>
          <a:bodyPr/>
          <a:lstStyle/>
          <a:p>
            <a:fld id="{23E23166-5A8F-4551-B362-C3A6D1D390BF}" type="slidenum">
              <a:rPr lang="en-US" smtClean="0"/>
              <a:t>‹#›</a:t>
            </a:fld>
            <a:endParaRPr lang="en-US"/>
          </a:p>
        </p:txBody>
      </p:sp>
    </p:spTree>
    <p:extLst>
      <p:ext uri="{BB962C8B-B14F-4D97-AF65-F5344CB8AC3E}">
        <p14:creationId xmlns:p14="http://schemas.microsoft.com/office/powerpoint/2010/main" val="2999749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644B-65BF-4570-A610-3120A9DAF6E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86A909F-B59E-40E0-91AA-0D2EDE9A1A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C956D20-E9A0-4F34-888D-1647B728B60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08085DE-8FF9-48BB-B3E3-CA009A1ACA2C}"/>
              </a:ext>
            </a:extLst>
          </p:cNvPr>
          <p:cNvSpPr>
            <a:spLocks noGrp="1"/>
          </p:cNvSpPr>
          <p:nvPr>
            <p:ph type="dt" sz="half" idx="10"/>
          </p:nvPr>
        </p:nvSpPr>
        <p:spPr/>
        <p:txBody>
          <a:bodyPr/>
          <a:lstStyle/>
          <a:p>
            <a:fld id="{18130D73-5BBD-4644-8E15-EA8C5CC577BA}" type="datetime1">
              <a:rPr lang="en-GB" smtClean="0"/>
              <a:t>18/03/2019</a:t>
            </a:fld>
            <a:endParaRPr lang="en-US"/>
          </a:p>
        </p:txBody>
      </p:sp>
      <p:sp>
        <p:nvSpPr>
          <p:cNvPr id="6" name="Footer Placeholder 5">
            <a:extLst>
              <a:ext uri="{FF2B5EF4-FFF2-40B4-BE49-F238E27FC236}">
                <a16:creationId xmlns:a16="http://schemas.microsoft.com/office/drawing/2014/main" id="{104F0634-7164-49BA-90E3-1C267163E5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AA03E-F4AB-4BCC-84DE-38ACF876B895}"/>
              </a:ext>
            </a:extLst>
          </p:cNvPr>
          <p:cNvSpPr>
            <a:spLocks noGrp="1"/>
          </p:cNvSpPr>
          <p:nvPr>
            <p:ph type="sldNum" sz="quarter" idx="12"/>
          </p:nvPr>
        </p:nvSpPr>
        <p:spPr/>
        <p:txBody>
          <a:bodyPr/>
          <a:lstStyle/>
          <a:p>
            <a:fld id="{23E23166-5A8F-4551-B362-C3A6D1D390BF}" type="slidenum">
              <a:rPr lang="en-US" smtClean="0"/>
              <a:t>‹#›</a:t>
            </a:fld>
            <a:endParaRPr lang="en-US"/>
          </a:p>
        </p:txBody>
      </p:sp>
    </p:spTree>
    <p:extLst>
      <p:ext uri="{BB962C8B-B14F-4D97-AF65-F5344CB8AC3E}">
        <p14:creationId xmlns:p14="http://schemas.microsoft.com/office/powerpoint/2010/main" val="429337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F1DC-8227-43E7-933A-4D70457541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EA7E51-036B-48D1-8717-94CD646246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FB809-0067-4B97-9E2C-A01EB85DEABF}"/>
              </a:ext>
            </a:extLst>
          </p:cNvPr>
          <p:cNvSpPr>
            <a:spLocks noGrp="1"/>
          </p:cNvSpPr>
          <p:nvPr>
            <p:ph type="dt" sz="half" idx="10"/>
          </p:nvPr>
        </p:nvSpPr>
        <p:spPr/>
        <p:txBody>
          <a:bodyPr/>
          <a:lstStyle/>
          <a:p>
            <a:fld id="{ED2712C2-1487-409D-A6FD-5484004AAA87}" type="datetime1">
              <a:rPr lang="en-GB" smtClean="0"/>
              <a:t>18/03/2019</a:t>
            </a:fld>
            <a:endParaRPr lang="en-US"/>
          </a:p>
        </p:txBody>
      </p:sp>
      <p:sp>
        <p:nvSpPr>
          <p:cNvPr id="5" name="Footer Placeholder 4">
            <a:extLst>
              <a:ext uri="{FF2B5EF4-FFF2-40B4-BE49-F238E27FC236}">
                <a16:creationId xmlns:a16="http://schemas.microsoft.com/office/drawing/2014/main" id="{005AE893-B963-43A0-8B64-A492D406C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3A823-67CF-4751-8702-0EB0B4071F05}"/>
              </a:ext>
            </a:extLst>
          </p:cNvPr>
          <p:cNvSpPr>
            <a:spLocks noGrp="1"/>
          </p:cNvSpPr>
          <p:nvPr>
            <p:ph type="sldNum" sz="quarter" idx="12"/>
          </p:nvPr>
        </p:nvSpPr>
        <p:spPr/>
        <p:txBody>
          <a:bodyPr/>
          <a:lstStyle/>
          <a:p>
            <a:fld id="{23E23166-5A8F-4551-B362-C3A6D1D390BF}" type="slidenum">
              <a:rPr lang="en-US" smtClean="0"/>
              <a:t>‹#›</a:t>
            </a:fld>
            <a:endParaRPr lang="en-US"/>
          </a:p>
        </p:txBody>
      </p:sp>
    </p:spTree>
    <p:extLst>
      <p:ext uri="{BB962C8B-B14F-4D97-AF65-F5344CB8AC3E}">
        <p14:creationId xmlns:p14="http://schemas.microsoft.com/office/powerpoint/2010/main" val="3751193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973CD-6D98-4880-9DAB-EEA4E1D830A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0FA09C-ED50-43B5-8F42-EECD77C82B1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70A24-CBF5-4CB7-B956-C058A62011AB}"/>
              </a:ext>
            </a:extLst>
          </p:cNvPr>
          <p:cNvSpPr>
            <a:spLocks noGrp="1"/>
          </p:cNvSpPr>
          <p:nvPr>
            <p:ph type="dt" sz="half" idx="10"/>
          </p:nvPr>
        </p:nvSpPr>
        <p:spPr/>
        <p:txBody>
          <a:bodyPr/>
          <a:lstStyle/>
          <a:p>
            <a:fld id="{936A6F4B-FEE9-4BB1-A263-B428D619F5CB}" type="datetime1">
              <a:rPr lang="en-GB" smtClean="0"/>
              <a:t>18/03/2019</a:t>
            </a:fld>
            <a:endParaRPr lang="en-US"/>
          </a:p>
        </p:txBody>
      </p:sp>
      <p:sp>
        <p:nvSpPr>
          <p:cNvPr id="5" name="Footer Placeholder 4">
            <a:extLst>
              <a:ext uri="{FF2B5EF4-FFF2-40B4-BE49-F238E27FC236}">
                <a16:creationId xmlns:a16="http://schemas.microsoft.com/office/drawing/2014/main" id="{479C3769-EBE6-4FE8-8F54-F38C69005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C1FB7-2E8D-4743-9A8E-E8213794838D}"/>
              </a:ext>
            </a:extLst>
          </p:cNvPr>
          <p:cNvSpPr>
            <a:spLocks noGrp="1"/>
          </p:cNvSpPr>
          <p:nvPr>
            <p:ph type="sldNum" sz="quarter" idx="12"/>
          </p:nvPr>
        </p:nvSpPr>
        <p:spPr/>
        <p:txBody>
          <a:bodyPr/>
          <a:lstStyle/>
          <a:p>
            <a:fld id="{23E23166-5A8F-4551-B362-C3A6D1D390BF}" type="slidenum">
              <a:rPr lang="en-US" smtClean="0"/>
              <a:t>‹#›</a:t>
            </a:fld>
            <a:endParaRPr lang="en-US"/>
          </a:p>
        </p:txBody>
      </p:sp>
    </p:spTree>
    <p:extLst>
      <p:ext uri="{BB962C8B-B14F-4D97-AF65-F5344CB8AC3E}">
        <p14:creationId xmlns:p14="http://schemas.microsoft.com/office/powerpoint/2010/main" val="2431193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32E1AF2-DFB1-4743-BCF3-66AB29EE7822}"/>
              </a:ext>
            </a:extLst>
          </p:cNvPr>
          <p:cNvSpPr>
            <a:spLocks noGrp="1" noChangeArrowheads="1"/>
          </p:cNvSpPr>
          <p:nvPr>
            <p:ph type="dt" sz="half" idx="10"/>
          </p:nvPr>
        </p:nvSpPr>
        <p:spPr>
          <a:ln/>
        </p:spPr>
        <p:txBody>
          <a:bodyPr/>
          <a:lstStyle>
            <a:lvl1pPr>
              <a:defRPr/>
            </a:lvl1pPr>
          </a:lstStyle>
          <a:p>
            <a:pPr>
              <a:defRPr/>
            </a:pPr>
            <a:fld id="{8D89F696-7B80-4A63-8939-1036AFA418A5}" type="datetime1">
              <a:rPr lang="en-GB" smtClean="0"/>
              <a:t>18/03/2019</a:t>
            </a:fld>
            <a:endParaRPr lang="en-US"/>
          </a:p>
        </p:txBody>
      </p:sp>
      <p:sp>
        <p:nvSpPr>
          <p:cNvPr id="5" name="Rectangle 5">
            <a:extLst>
              <a:ext uri="{FF2B5EF4-FFF2-40B4-BE49-F238E27FC236}">
                <a16:creationId xmlns:a16="http://schemas.microsoft.com/office/drawing/2014/main" id="{4FD96861-FFDD-4878-9B8C-D79D6280FF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FA5BE4-0318-49AE-8165-7C913796733D}"/>
              </a:ext>
            </a:extLst>
          </p:cNvPr>
          <p:cNvSpPr>
            <a:spLocks noGrp="1" noChangeArrowheads="1"/>
          </p:cNvSpPr>
          <p:nvPr>
            <p:ph type="sldNum" sz="quarter" idx="12"/>
          </p:nvPr>
        </p:nvSpPr>
        <p:spPr>
          <a:ln/>
        </p:spPr>
        <p:txBody>
          <a:bodyPr/>
          <a:lstStyle>
            <a:lvl1pPr>
              <a:defRPr/>
            </a:lvl1pPr>
          </a:lstStyle>
          <a:p>
            <a:pPr>
              <a:defRPr/>
            </a:pPr>
            <a:fld id="{5C56F6A7-8552-4173-83CC-5597F3CFCFBF}" type="slidenum">
              <a:rPr lang="en-US" altLang="ar-SA"/>
              <a:pPr>
                <a:defRPr/>
              </a:pPr>
              <a:t>‹#›</a:t>
            </a:fld>
            <a:endParaRPr lang="en-US" altLang="ar-SA"/>
          </a:p>
        </p:txBody>
      </p:sp>
    </p:spTree>
    <p:extLst>
      <p:ext uri="{BB962C8B-B14F-4D97-AF65-F5344CB8AC3E}">
        <p14:creationId xmlns:p14="http://schemas.microsoft.com/office/powerpoint/2010/main" val="2188621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50CFED-F1BC-49C2-B534-485D5C4DDB68}"/>
              </a:ext>
            </a:extLst>
          </p:cNvPr>
          <p:cNvSpPr>
            <a:spLocks noGrp="1" noChangeArrowheads="1"/>
          </p:cNvSpPr>
          <p:nvPr>
            <p:ph type="dt" sz="half" idx="10"/>
          </p:nvPr>
        </p:nvSpPr>
        <p:spPr>
          <a:ln/>
        </p:spPr>
        <p:txBody>
          <a:bodyPr/>
          <a:lstStyle>
            <a:lvl1pPr>
              <a:defRPr/>
            </a:lvl1pPr>
          </a:lstStyle>
          <a:p>
            <a:pPr>
              <a:defRPr/>
            </a:pPr>
            <a:fld id="{53911D32-6DF2-4D5D-87B0-1B37C0A15B00}" type="datetime1">
              <a:rPr lang="en-GB" smtClean="0"/>
              <a:t>18/03/2019</a:t>
            </a:fld>
            <a:endParaRPr lang="en-US"/>
          </a:p>
        </p:txBody>
      </p:sp>
      <p:sp>
        <p:nvSpPr>
          <p:cNvPr id="5" name="Rectangle 5">
            <a:extLst>
              <a:ext uri="{FF2B5EF4-FFF2-40B4-BE49-F238E27FC236}">
                <a16:creationId xmlns:a16="http://schemas.microsoft.com/office/drawing/2014/main" id="{62CE49F0-672A-4035-B167-5ABDA24927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4D8027-917C-49DE-9022-697212333CCF}"/>
              </a:ext>
            </a:extLst>
          </p:cNvPr>
          <p:cNvSpPr>
            <a:spLocks noGrp="1" noChangeArrowheads="1"/>
          </p:cNvSpPr>
          <p:nvPr>
            <p:ph type="sldNum" sz="quarter" idx="12"/>
          </p:nvPr>
        </p:nvSpPr>
        <p:spPr>
          <a:ln/>
        </p:spPr>
        <p:txBody>
          <a:bodyPr/>
          <a:lstStyle>
            <a:lvl1pPr>
              <a:defRPr/>
            </a:lvl1pPr>
          </a:lstStyle>
          <a:p>
            <a:pPr>
              <a:defRPr/>
            </a:pPr>
            <a:fld id="{80E0DE5D-F292-4E44-8136-5116D1BBA8FF}" type="slidenum">
              <a:rPr lang="en-US" altLang="ar-SA"/>
              <a:pPr>
                <a:defRPr/>
              </a:pPr>
              <a:t>‹#›</a:t>
            </a:fld>
            <a:endParaRPr lang="en-US" altLang="ar-SA"/>
          </a:p>
        </p:txBody>
      </p:sp>
    </p:spTree>
    <p:extLst>
      <p:ext uri="{BB962C8B-B14F-4D97-AF65-F5344CB8AC3E}">
        <p14:creationId xmlns:p14="http://schemas.microsoft.com/office/powerpoint/2010/main" val="3479172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AAB83A1-5CEB-405D-87DE-174E53DE8426}"/>
              </a:ext>
            </a:extLst>
          </p:cNvPr>
          <p:cNvSpPr>
            <a:spLocks noGrp="1" noChangeArrowheads="1"/>
          </p:cNvSpPr>
          <p:nvPr>
            <p:ph type="dt" sz="half" idx="10"/>
          </p:nvPr>
        </p:nvSpPr>
        <p:spPr>
          <a:ln/>
        </p:spPr>
        <p:txBody>
          <a:bodyPr/>
          <a:lstStyle>
            <a:lvl1pPr>
              <a:defRPr/>
            </a:lvl1pPr>
          </a:lstStyle>
          <a:p>
            <a:pPr>
              <a:defRPr/>
            </a:pPr>
            <a:fld id="{BBC39C53-7794-42A4-B777-98057C9545CB}" type="datetime1">
              <a:rPr lang="en-GB" smtClean="0"/>
              <a:t>18/03/2019</a:t>
            </a:fld>
            <a:endParaRPr lang="en-US"/>
          </a:p>
        </p:txBody>
      </p:sp>
      <p:sp>
        <p:nvSpPr>
          <p:cNvPr id="5" name="Rectangle 5">
            <a:extLst>
              <a:ext uri="{FF2B5EF4-FFF2-40B4-BE49-F238E27FC236}">
                <a16:creationId xmlns:a16="http://schemas.microsoft.com/office/drawing/2014/main" id="{1A5F2182-E373-4DE3-8193-C2691BD72D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4232BD-6906-4570-9F8D-FE0428B882D9}"/>
              </a:ext>
            </a:extLst>
          </p:cNvPr>
          <p:cNvSpPr>
            <a:spLocks noGrp="1" noChangeArrowheads="1"/>
          </p:cNvSpPr>
          <p:nvPr>
            <p:ph type="sldNum" sz="quarter" idx="12"/>
          </p:nvPr>
        </p:nvSpPr>
        <p:spPr>
          <a:ln/>
        </p:spPr>
        <p:txBody>
          <a:bodyPr/>
          <a:lstStyle>
            <a:lvl1pPr>
              <a:defRPr/>
            </a:lvl1pPr>
          </a:lstStyle>
          <a:p>
            <a:pPr>
              <a:defRPr/>
            </a:pPr>
            <a:fld id="{2346FE75-FF29-41B8-95A6-CA08FB4FC84C}" type="slidenum">
              <a:rPr lang="en-US" altLang="ar-SA"/>
              <a:pPr>
                <a:defRPr/>
              </a:pPr>
              <a:t>‹#›</a:t>
            </a:fld>
            <a:endParaRPr lang="en-US" altLang="ar-SA"/>
          </a:p>
        </p:txBody>
      </p:sp>
    </p:spTree>
    <p:extLst>
      <p:ext uri="{BB962C8B-B14F-4D97-AF65-F5344CB8AC3E}">
        <p14:creationId xmlns:p14="http://schemas.microsoft.com/office/powerpoint/2010/main" val="2208074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68993E3-C989-4438-A638-0C5AA483E924}"/>
              </a:ext>
            </a:extLst>
          </p:cNvPr>
          <p:cNvSpPr>
            <a:spLocks noGrp="1" noChangeArrowheads="1"/>
          </p:cNvSpPr>
          <p:nvPr>
            <p:ph type="dt" sz="half" idx="10"/>
          </p:nvPr>
        </p:nvSpPr>
        <p:spPr>
          <a:ln/>
        </p:spPr>
        <p:txBody>
          <a:bodyPr/>
          <a:lstStyle>
            <a:lvl1pPr>
              <a:defRPr/>
            </a:lvl1pPr>
          </a:lstStyle>
          <a:p>
            <a:pPr>
              <a:defRPr/>
            </a:pPr>
            <a:fld id="{D1019103-B793-43DA-B6F9-17FDFF7552BC}" type="datetime1">
              <a:rPr lang="en-GB" smtClean="0"/>
              <a:t>18/03/2019</a:t>
            </a:fld>
            <a:endParaRPr lang="en-US"/>
          </a:p>
        </p:txBody>
      </p:sp>
      <p:sp>
        <p:nvSpPr>
          <p:cNvPr id="6" name="Rectangle 5">
            <a:extLst>
              <a:ext uri="{FF2B5EF4-FFF2-40B4-BE49-F238E27FC236}">
                <a16:creationId xmlns:a16="http://schemas.microsoft.com/office/drawing/2014/main" id="{3F105EF0-D4F5-4619-B05C-6571DA879B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871EE3-207B-4963-B30F-C75D67EB9D3E}"/>
              </a:ext>
            </a:extLst>
          </p:cNvPr>
          <p:cNvSpPr>
            <a:spLocks noGrp="1" noChangeArrowheads="1"/>
          </p:cNvSpPr>
          <p:nvPr>
            <p:ph type="sldNum" sz="quarter" idx="12"/>
          </p:nvPr>
        </p:nvSpPr>
        <p:spPr>
          <a:ln/>
        </p:spPr>
        <p:txBody>
          <a:bodyPr/>
          <a:lstStyle>
            <a:lvl1pPr>
              <a:defRPr/>
            </a:lvl1pPr>
          </a:lstStyle>
          <a:p>
            <a:pPr>
              <a:defRPr/>
            </a:pPr>
            <a:fld id="{6D3C9FBD-F35A-4007-8001-A3F2FF18FEFC}" type="slidenum">
              <a:rPr lang="en-US" altLang="ar-SA"/>
              <a:pPr>
                <a:defRPr/>
              </a:pPr>
              <a:t>‹#›</a:t>
            </a:fld>
            <a:endParaRPr lang="en-US" altLang="ar-SA"/>
          </a:p>
        </p:txBody>
      </p:sp>
    </p:spTree>
    <p:extLst>
      <p:ext uri="{BB962C8B-B14F-4D97-AF65-F5344CB8AC3E}">
        <p14:creationId xmlns:p14="http://schemas.microsoft.com/office/powerpoint/2010/main" val="2151250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4B9CA50-E185-46E2-95AA-838024104787}"/>
              </a:ext>
            </a:extLst>
          </p:cNvPr>
          <p:cNvSpPr>
            <a:spLocks noGrp="1" noChangeArrowheads="1"/>
          </p:cNvSpPr>
          <p:nvPr>
            <p:ph type="dt" sz="half" idx="10"/>
          </p:nvPr>
        </p:nvSpPr>
        <p:spPr>
          <a:ln/>
        </p:spPr>
        <p:txBody>
          <a:bodyPr/>
          <a:lstStyle>
            <a:lvl1pPr>
              <a:defRPr/>
            </a:lvl1pPr>
          </a:lstStyle>
          <a:p>
            <a:pPr>
              <a:defRPr/>
            </a:pPr>
            <a:fld id="{FF807108-C385-4A36-8F56-BE9B71B0F6FE}" type="datetime1">
              <a:rPr lang="en-GB" smtClean="0"/>
              <a:t>18/03/2019</a:t>
            </a:fld>
            <a:endParaRPr lang="en-US"/>
          </a:p>
        </p:txBody>
      </p:sp>
      <p:sp>
        <p:nvSpPr>
          <p:cNvPr id="8" name="Rectangle 5">
            <a:extLst>
              <a:ext uri="{FF2B5EF4-FFF2-40B4-BE49-F238E27FC236}">
                <a16:creationId xmlns:a16="http://schemas.microsoft.com/office/drawing/2014/main" id="{E0329B74-A369-4EE9-9CFA-3FDAC25EC5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ACE0A7C-BE1D-479E-90B5-772D49EFED5D}"/>
              </a:ext>
            </a:extLst>
          </p:cNvPr>
          <p:cNvSpPr>
            <a:spLocks noGrp="1" noChangeArrowheads="1"/>
          </p:cNvSpPr>
          <p:nvPr>
            <p:ph type="sldNum" sz="quarter" idx="12"/>
          </p:nvPr>
        </p:nvSpPr>
        <p:spPr>
          <a:ln/>
        </p:spPr>
        <p:txBody>
          <a:bodyPr/>
          <a:lstStyle>
            <a:lvl1pPr>
              <a:defRPr/>
            </a:lvl1pPr>
          </a:lstStyle>
          <a:p>
            <a:pPr>
              <a:defRPr/>
            </a:pPr>
            <a:fld id="{CBB9FA26-5B6B-4973-B28F-926BABAE2BF5}" type="slidenum">
              <a:rPr lang="en-US" altLang="ar-SA"/>
              <a:pPr>
                <a:defRPr/>
              </a:pPr>
              <a:t>‹#›</a:t>
            </a:fld>
            <a:endParaRPr lang="en-US" altLang="ar-SA"/>
          </a:p>
        </p:txBody>
      </p:sp>
    </p:spTree>
    <p:extLst>
      <p:ext uri="{BB962C8B-B14F-4D97-AF65-F5344CB8AC3E}">
        <p14:creationId xmlns:p14="http://schemas.microsoft.com/office/powerpoint/2010/main" val="2084490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6CA4C9-4CA1-49DA-9280-C0843516D717}"/>
              </a:ext>
            </a:extLst>
          </p:cNvPr>
          <p:cNvSpPr>
            <a:spLocks noGrp="1" noChangeArrowheads="1"/>
          </p:cNvSpPr>
          <p:nvPr>
            <p:ph type="dt" sz="half" idx="10"/>
          </p:nvPr>
        </p:nvSpPr>
        <p:spPr>
          <a:ln/>
        </p:spPr>
        <p:txBody>
          <a:bodyPr/>
          <a:lstStyle>
            <a:lvl1pPr>
              <a:defRPr/>
            </a:lvl1pPr>
          </a:lstStyle>
          <a:p>
            <a:pPr>
              <a:defRPr/>
            </a:pPr>
            <a:fld id="{4BBA4FF6-7D12-4F00-8D67-7CA3120309D4}" type="datetime1">
              <a:rPr lang="en-GB" smtClean="0"/>
              <a:t>18/03/2019</a:t>
            </a:fld>
            <a:endParaRPr lang="en-US"/>
          </a:p>
        </p:txBody>
      </p:sp>
      <p:sp>
        <p:nvSpPr>
          <p:cNvPr id="4" name="Rectangle 5">
            <a:extLst>
              <a:ext uri="{FF2B5EF4-FFF2-40B4-BE49-F238E27FC236}">
                <a16:creationId xmlns:a16="http://schemas.microsoft.com/office/drawing/2014/main" id="{2F16A3D5-C8B4-4A8F-871C-172E2D3FC7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6115A42-32AA-4903-A0FE-9178FFAC7C6F}"/>
              </a:ext>
            </a:extLst>
          </p:cNvPr>
          <p:cNvSpPr>
            <a:spLocks noGrp="1" noChangeArrowheads="1"/>
          </p:cNvSpPr>
          <p:nvPr>
            <p:ph type="sldNum" sz="quarter" idx="12"/>
          </p:nvPr>
        </p:nvSpPr>
        <p:spPr>
          <a:ln/>
        </p:spPr>
        <p:txBody>
          <a:bodyPr/>
          <a:lstStyle>
            <a:lvl1pPr>
              <a:defRPr/>
            </a:lvl1pPr>
          </a:lstStyle>
          <a:p>
            <a:pPr>
              <a:defRPr/>
            </a:pPr>
            <a:fld id="{D12DC917-4583-4910-8E5C-7D97377A00A7}" type="slidenum">
              <a:rPr lang="en-US" altLang="ar-SA"/>
              <a:pPr>
                <a:defRPr/>
              </a:pPr>
              <a:t>‹#›</a:t>
            </a:fld>
            <a:endParaRPr lang="en-US" altLang="ar-SA"/>
          </a:p>
        </p:txBody>
      </p:sp>
    </p:spTree>
    <p:extLst>
      <p:ext uri="{BB962C8B-B14F-4D97-AF65-F5344CB8AC3E}">
        <p14:creationId xmlns:p14="http://schemas.microsoft.com/office/powerpoint/2010/main" val="194749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fld id="{1B61238D-AFBF-4946-9E25-41E65239D488}" type="datetime1">
              <a:rPr lang="en-GB" smtClean="0"/>
              <a:t>18/03/2019</a:t>
            </a:fld>
            <a:endParaRPr lang="en-US"/>
          </a:p>
        </p:txBody>
      </p:sp>
      <p:sp>
        <p:nvSpPr>
          <p:cNvPr id="6" name="Footer Placeholder 5"/>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2F8A1A-19A0-3E4F-8133-B616F8B9B877}" type="slidenum">
              <a:rPr lang="en-US" altLang="en-US"/>
              <a:pPr>
                <a:defRPr/>
              </a:pPr>
              <a:t>‹#›</a:t>
            </a:fld>
            <a:endParaRPr lang="en-US" altLang="en-US"/>
          </a:p>
        </p:txBody>
      </p:sp>
    </p:spTree>
    <p:extLst>
      <p:ext uri="{BB962C8B-B14F-4D97-AF65-F5344CB8AC3E}">
        <p14:creationId xmlns:p14="http://schemas.microsoft.com/office/powerpoint/2010/main" val="1833774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6C540A-CF35-4D65-99C4-C91347B70A04}"/>
              </a:ext>
            </a:extLst>
          </p:cNvPr>
          <p:cNvSpPr>
            <a:spLocks noGrp="1" noChangeArrowheads="1"/>
          </p:cNvSpPr>
          <p:nvPr>
            <p:ph type="dt" sz="half" idx="10"/>
          </p:nvPr>
        </p:nvSpPr>
        <p:spPr>
          <a:ln/>
        </p:spPr>
        <p:txBody>
          <a:bodyPr/>
          <a:lstStyle>
            <a:lvl1pPr>
              <a:defRPr/>
            </a:lvl1pPr>
          </a:lstStyle>
          <a:p>
            <a:pPr>
              <a:defRPr/>
            </a:pPr>
            <a:fld id="{BBA8726F-1C77-495F-888C-04EEC0E30732}" type="datetime1">
              <a:rPr lang="en-GB" smtClean="0"/>
              <a:t>18/03/2019</a:t>
            </a:fld>
            <a:endParaRPr lang="en-US"/>
          </a:p>
        </p:txBody>
      </p:sp>
      <p:sp>
        <p:nvSpPr>
          <p:cNvPr id="3" name="Rectangle 5">
            <a:extLst>
              <a:ext uri="{FF2B5EF4-FFF2-40B4-BE49-F238E27FC236}">
                <a16:creationId xmlns:a16="http://schemas.microsoft.com/office/drawing/2014/main" id="{CEEBA029-58CE-46DB-ADE0-EA5FCAE290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96B3ACA-660B-40BC-851C-E6360708468A}"/>
              </a:ext>
            </a:extLst>
          </p:cNvPr>
          <p:cNvSpPr>
            <a:spLocks noGrp="1" noChangeArrowheads="1"/>
          </p:cNvSpPr>
          <p:nvPr>
            <p:ph type="sldNum" sz="quarter" idx="12"/>
          </p:nvPr>
        </p:nvSpPr>
        <p:spPr>
          <a:ln/>
        </p:spPr>
        <p:txBody>
          <a:bodyPr/>
          <a:lstStyle>
            <a:lvl1pPr>
              <a:defRPr/>
            </a:lvl1pPr>
          </a:lstStyle>
          <a:p>
            <a:pPr>
              <a:defRPr/>
            </a:pPr>
            <a:fld id="{AC560DAB-1B77-4C31-ACDF-4914EA60118F}" type="slidenum">
              <a:rPr lang="en-US" altLang="ar-SA"/>
              <a:pPr>
                <a:defRPr/>
              </a:pPr>
              <a:t>‹#›</a:t>
            </a:fld>
            <a:endParaRPr lang="en-US" altLang="ar-SA"/>
          </a:p>
        </p:txBody>
      </p:sp>
    </p:spTree>
    <p:extLst>
      <p:ext uri="{BB962C8B-B14F-4D97-AF65-F5344CB8AC3E}">
        <p14:creationId xmlns:p14="http://schemas.microsoft.com/office/powerpoint/2010/main" val="755136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2ACEE5D-D8B0-4510-BC50-3A92D31EC18F}"/>
              </a:ext>
            </a:extLst>
          </p:cNvPr>
          <p:cNvSpPr>
            <a:spLocks noGrp="1" noChangeArrowheads="1"/>
          </p:cNvSpPr>
          <p:nvPr>
            <p:ph type="dt" sz="half" idx="10"/>
          </p:nvPr>
        </p:nvSpPr>
        <p:spPr>
          <a:ln/>
        </p:spPr>
        <p:txBody>
          <a:bodyPr/>
          <a:lstStyle>
            <a:lvl1pPr>
              <a:defRPr/>
            </a:lvl1pPr>
          </a:lstStyle>
          <a:p>
            <a:pPr>
              <a:defRPr/>
            </a:pPr>
            <a:fld id="{2D6FD16B-E611-4D77-A283-0CDF285603E3}" type="datetime1">
              <a:rPr lang="en-GB" smtClean="0"/>
              <a:t>18/03/2019</a:t>
            </a:fld>
            <a:endParaRPr lang="en-US"/>
          </a:p>
        </p:txBody>
      </p:sp>
      <p:sp>
        <p:nvSpPr>
          <p:cNvPr id="6" name="Rectangle 5">
            <a:extLst>
              <a:ext uri="{FF2B5EF4-FFF2-40B4-BE49-F238E27FC236}">
                <a16:creationId xmlns:a16="http://schemas.microsoft.com/office/drawing/2014/main" id="{599B67C0-A755-4FAB-90AD-CAD52F7F53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3B9972A-503C-4212-BB13-FE20AEA35BAF}"/>
              </a:ext>
            </a:extLst>
          </p:cNvPr>
          <p:cNvSpPr>
            <a:spLocks noGrp="1" noChangeArrowheads="1"/>
          </p:cNvSpPr>
          <p:nvPr>
            <p:ph type="sldNum" sz="quarter" idx="12"/>
          </p:nvPr>
        </p:nvSpPr>
        <p:spPr>
          <a:ln/>
        </p:spPr>
        <p:txBody>
          <a:bodyPr/>
          <a:lstStyle>
            <a:lvl1pPr>
              <a:defRPr/>
            </a:lvl1pPr>
          </a:lstStyle>
          <a:p>
            <a:pPr>
              <a:defRPr/>
            </a:pPr>
            <a:fld id="{F3436C82-BFE3-4945-9121-CFE1C614C638}" type="slidenum">
              <a:rPr lang="en-US" altLang="ar-SA"/>
              <a:pPr>
                <a:defRPr/>
              </a:pPr>
              <a:t>‹#›</a:t>
            </a:fld>
            <a:endParaRPr lang="en-US" altLang="ar-SA"/>
          </a:p>
        </p:txBody>
      </p:sp>
    </p:spTree>
    <p:extLst>
      <p:ext uri="{BB962C8B-B14F-4D97-AF65-F5344CB8AC3E}">
        <p14:creationId xmlns:p14="http://schemas.microsoft.com/office/powerpoint/2010/main" val="3594578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E9EBEF2-B146-470B-813A-A4BCA8E4D209}"/>
              </a:ext>
            </a:extLst>
          </p:cNvPr>
          <p:cNvSpPr>
            <a:spLocks noGrp="1" noChangeArrowheads="1"/>
          </p:cNvSpPr>
          <p:nvPr>
            <p:ph type="dt" sz="half" idx="10"/>
          </p:nvPr>
        </p:nvSpPr>
        <p:spPr>
          <a:ln/>
        </p:spPr>
        <p:txBody>
          <a:bodyPr/>
          <a:lstStyle>
            <a:lvl1pPr>
              <a:defRPr/>
            </a:lvl1pPr>
          </a:lstStyle>
          <a:p>
            <a:pPr>
              <a:defRPr/>
            </a:pPr>
            <a:fld id="{E64F1C16-B4F6-4ED1-8B00-7BEEC3AECE36}" type="datetime1">
              <a:rPr lang="en-GB" smtClean="0"/>
              <a:t>18/03/2019</a:t>
            </a:fld>
            <a:endParaRPr lang="en-US"/>
          </a:p>
        </p:txBody>
      </p:sp>
      <p:sp>
        <p:nvSpPr>
          <p:cNvPr id="6" name="Rectangle 5">
            <a:extLst>
              <a:ext uri="{FF2B5EF4-FFF2-40B4-BE49-F238E27FC236}">
                <a16:creationId xmlns:a16="http://schemas.microsoft.com/office/drawing/2014/main" id="{8C10F670-8072-4D8A-8B3C-C7F16F1C2E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92CFFB3-D6AA-4AFF-954E-7F857AB25A91}"/>
              </a:ext>
            </a:extLst>
          </p:cNvPr>
          <p:cNvSpPr>
            <a:spLocks noGrp="1" noChangeArrowheads="1"/>
          </p:cNvSpPr>
          <p:nvPr>
            <p:ph type="sldNum" sz="quarter" idx="12"/>
          </p:nvPr>
        </p:nvSpPr>
        <p:spPr>
          <a:ln/>
        </p:spPr>
        <p:txBody>
          <a:bodyPr/>
          <a:lstStyle>
            <a:lvl1pPr>
              <a:defRPr/>
            </a:lvl1pPr>
          </a:lstStyle>
          <a:p>
            <a:pPr>
              <a:defRPr/>
            </a:pPr>
            <a:fld id="{E43841C7-1BEB-49F3-984B-95628ED632ED}" type="slidenum">
              <a:rPr lang="en-US" altLang="ar-SA"/>
              <a:pPr>
                <a:defRPr/>
              </a:pPr>
              <a:t>‹#›</a:t>
            </a:fld>
            <a:endParaRPr lang="en-US" altLang="ar-SA"/>
          </a:p>
        </p:txBody>
      </p:sp>
    </p:spTree>
    <p:extLst>
      <p:ext uri="{BB962C8B-B14F-4D97-AF65-F5344CB8AC3E}">
        <p14:creationId xmlns:p14="http://schemas.microsoft.com/office/powerpoint/2010/main" val="3548675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56E82F-D50D-4138-8A64-B9451042CBCA}"/>
              </a:ext>
            </a:extLst>
          </p:cNvPr>
          <p:cNvSpPr>
            <a:spLocks noGrp="1" noChangeArrowheads="1"/>
          </p:cNvSpPr>
          <p:nvPr>
            <p:ph type="dt" sz="half" idx="10"/>
          </p:nvPr>
        </p:nvSpPr>
        <p:spPr>
          <a:ln/>
        </p:spPr>
        <p:txBody>
          <a:bodyPr/>
          <a:lstStyle>
            <a:lvl1pPr>
              <a:defRPr/>
            </a:lvl1pPr>
          </a:lstStyle>
          <a:p>
            <a:pPr>
              <a:defRPr/>
            </a:pPr>
            <a:fld id="{8924FD4B-C3DB-47CD-B95D-76DCD2F2E4FA}" type="datetime1">
              <a:rPr lang="en-GB" smtClean="0"/>
              <a:t>18/03/2019</a:t>
            </a:fld>
            <a:endParaRPr lang="en-US"/>
          </a:p>
        </p:txBody>
      </p:sp>
      <p:sp>
        <p:nvSpPr>
          <p:cNvPr id="5" name="Rectangle 5">
            <a:extLst>
              <a:ext uri="{FF2B5EF4-FFF2-40B4-BE49-F238E27FC236}">
                <a16:creationId xmlns:a16="http://schemas.microsoft.com/office/drawing/2014/main" id="{443EBB01-EF52-4978-9094-6E5595AD90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09C98E-C291-4BDB-960D-2362E606E17D}"/>
              </a:ext>
            </a:extLst>
          </p:cNvPr>
          <p:cNvSpPr>
            <a:spLocks noGrp="1" noChangeArrowheads="1"/>
          </p:cNvSpPr>
          <p:nvPr>
            <p:ph type="sldNum" sz="quarter" idx="12"/>
          </p:nvPr>
        </p:nvSpPr>
        <p:spPr>
          <a:ln/>
        </p:spPr>
        <p:txBody>
          <a:bodyPr/>
          <a:lstStyle>
            <a:lvl1pPr>
              <a:defRPr/>
            </a:lvl1pPr>
          </a:lstStyle>
          <a:p>
            <a:pPr>
              <a:defRPr/>
            </a:pPr>
            <a:fld id="{8152DA83-EE5F-4D32-83F5-AAC1F5241293}" type="slidenum">
              <a:rPr lang="en-US" altLang="ar-SA"/>
              <a:pPr>
                <a:defRPr/>
              </a:pPr>
              <a:t>‹#›</a:t>
            </a:fld>
            <a:endParaRPr lang="en-US" altLang="ar-SA"/>
          </a:p>
        </p:txBody>
      </p:sp>
    </p:spTree>
    <p:extLst>
      <p:ext uri="{BB962C8B-B14F-4D97-AF65-F5344CB8AC3E}">
        <p14:creationId xmlns:p14="http://schemas.microsoft.com/office/powerpoint/2010/main" val="2737726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8269D0-0F2D-43F2-ADCB-AAA005F05DEF}"/>
              </a:ext>
            </a:extLst>
          </p:cNvPr>
          <p:cNvSpPr>
            <a:spLocks noGrp="1" noChangeArrowheads="1"/>
          </p:cNvSpPr>
          <p:nvPr>
            <p:ph type="dt" sz="half" idx="10"/>
          </p:nvPr>
        </p:nvSpPr>
        <p:spPr>
          <a:ln/>
        </p:spPr>
        <p:txBody>
          <a:bodyPr/>
          <a:lstStyle>
            <a:lvl1pPr>
              <a:defRPr/>
            </a:lvl1pPr>
          </a:lstStyle>
          <a:p>
            <a:pPr>
              <a:defRPr/>
            </a:pPr>
            <a:fld id="{72C16F68-C9AD-40C2-9CB6-43E005A8C696}" type="datetime1">
              <a:rPr lang="en-GB" smtClean="0"/>
              <a:t>18/03/2019</a:t>
            </a:fld>
            <a:endParaRPr lang="en-US"/>
          </a:p>
        </p:txBody>
      </p:sp>
      <p:sp>
        <p:nvSpPr>
          <p:cNvPr id="5" name="Rectangle 5">
            <a:extLst>
              <a:ext uri="{FF2B5EF4-FFF2-40B4-BE49-F238E27FC236}">
                <a16:creationId xmlns:a16="http://schemas.microsoft.com/office/drawing/2014/main" id="{EFFE9A5C-FD00-4EE5-99F1-E1925B2CB2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F11DBD-D7D3-461D-A52F-841C40AB7654}"/>
              </a:ext>
            </a:extLst>
          </p:cNvPr>
          <p:cNvSpPr>
            <a:spLocks noGrp="1" noChangeArrowheads="1"/>
          </p:cNvSpPr>
          <p:nvPr>
            <p:ph type="sldNum" sz="quarter" idx="12"/>
          </p:nvPr>
        </p:nvSpPr>
        <p:spPr>
          <a:ln/>
        </p:spPr>
        <p:txBody>
          <a:bodyPr/>
          <a:lstStyle>
            <a:lvl1pPr>
              <a:defRPr/>
            </a:lvl1pPr>
          </a:lstStyle>
          <a:p>
            <a:pPr>
              <a:defRPr/>
            </a:pPr>
            <a:fld id="{E7341EA1-CC76-471A-AEA9-C33B2E227FF5}" type="slidenum">
              <a:rPr lang="en-US" altLang="ar-SA"/>
              <a:pPr>
                <a:defRPr/>
              </a:pPr>
              <a:t>‹#›</a:t>
            </a:fld>
            <a:endParaRPr lang="en-US" altLang="ar-SA"/>
          </a:p>
        </p:txBody>
      </p:sp>
    </p:spTree>
    <p:extLst>
      <p:ext uri="{BB962C8B-B14F-4D97-AF65-F5344CB8AC3E}">
        <p14:creationId xmlns:p14="http://schemas.microsoft.com/office/powerpoint/2010/main" val="2768638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5B29BD-B6CA-4C53-B0FE-97ED11EB56D1}" type="datetime1">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F31CF-BC90-4F80-B873-37A3B616EE21}" type="slidenum">
              <a:rPr lang="en-GB" smtClean="0"/>
              <a:pPr/>
              <a:t>‹#›</a:t>
            </a:fld>
            <a:endParaRPr lang="en-GB"/>
          </a:p>
        </p:txBody>
      </p:sp>
    </p:spTree>
    <p:extLst>
      <p:ext uri="{BB962C8B-B14F-4D97-AF65-F5344CB8AC3E}">
        <p14:creationId xmlns:p14="http://schemas.microsoft.com/office/powerpoint/2010/main" val="4256108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AB84C8-CF4E-4024-AA6F-6F8AB260520E}" type="datetime1">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F31CF-BC90-4F80-B873-37A3B616EE21}" type="slidenum">
              <a:rPr lang="en-GB" smtClean="0"/>
              <a:pPr/>
              <a:t>‹#›</a:t>
            </a:fld>
            <a:endParaRPr lang="en-GB"/>
          </a:p>
        </p:txBody>
      </p:sp>
    </p:spTree>
    <p:extLst>
      <p:ext uri="{BB962C8B-B14F-4D97-AF65-F5344CB8AC3E}">
        <p14:creationId xmlns:p14="http://schemas.microsoft.com/office/powerpoint/2010/main" val="29320542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0EB69-65BB-40E4-979E-D382932EB003}" type="datetime1">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F31CF-BC90-4F80-B873-37A3B616EE21}" type="slidenum">
              <a:rPr lang="en-GB" smtClean="0"/>
              <a:pPr/>
              <a:t>‹#›</a:t>
            </a:fld>
            <a:endParaRPr lang="en-GB"/>
          </a:p>
        </p:txBody>
      </p:sp>
    </p:spTree>
    <p:extLst>
      <p:ext uri="{BB962C8B-B14F-4D97-AF65-F5344CB8AC3E}">
        <p14:creationId xmlns:p14="http://schemas.microsoft.com/office/powerpoint/2010/main" val="3442428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679264-4AE2-4748-B81B-28BA465E0B7B}" type="datetime1">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F31CF-BC90-4F80-B873-37A3B616EE21}" type="slidenum">
              <a:rPr lang="en-GB" smtClean="0"/>
              <a:pPr/>
              <a:t>‹#›</a:t>
            </a:fld>
            <a:endParaRPr lang="en-GB"/>
          </a:p>
        </p:txBody>
      </p:sp>
    </p:spTree>
    <p:extLst>
      <p:ext uri="{BB962C8B-B14F-4D97-AF65-F5344CB8AC3E}">
        <p14:creationId xmlns:p14="http://schemas.microsoft.com/office/powerpoint/2010/main" val="2622477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E31599B-C5D4-4F6F-95B2-E3DE6C69BD84}" type="datetime1">
              <a:rPr lang="en-GB" smtClean="0"/>
              <a:t>18/03/2019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CF31CF-BC90-4F80-B873-37A3B616EE21}" type="slidenum">
              <a:rPr lang="en-GB" smtClean="0"/>
              <a:pPr/>
              <a:t>‹#›</a:t>
            </a:fld>
            <a:endParaRPr lang="en-GB"/>
          </a:p>
        </p:txBody>
      </p:sp>
    </p:spTree>
    <p:extLst>
      <p:ext uri="{BB962C8B-B14F-4D97-AF65-F5344CB8AC3E}">
        <p14:creationId xmlns:p14="http://schemas.microsoft.com/office/powerpoint/2010/main" val="67045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6"/>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fld id="{970BF8B5-FDC7-4B80-B354-EB4FB088ECD7}" type="datetime1">
              <a:rPr lang="en-GB" smtClean="0"/>
              <a:t>18/03/2019</a:t>
            </a:fld>
            <a:endParaRPr lang="en-US"/>
          </a:p>
        </p:txBody>
      </p:sp>
      <p:sp>
        <p:nvSpPr>
          <p:cNvPr id="9" name="Footer Placeholder 7"/>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E99AA5E-8E86-984E-947E-92F80D955B65}" type="slidenum">
              <a:rPr lang="en-US" altLang="en-US"/>
              <a:pPr>
                <a:defRPr/>
              </a:pPr>
              <a:t>‹#›</a:t>
            </a:fld>
            <a:endParaRPr lang="en-US" altLang="en-US"/>
          </a:p>
        </p:txBody>
      </p:sp>
    </p:spTree>
    <p:extLst>
      <p:ext uri="{BB962C8B-B14F-4D97-AF65-F5344CB8AC3E}">
        <p14:creationId xmlns:p14="http://schemas.microsoft.com/office/powerpoint/2010/main" val="17038335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5A238B9-BF85-48DC-8F85-A3C4EBC6B0E5}" type="datetime1">
              <a:rPr lang="en-GB" smtClean="0"/>
              <a:t>18/03/2019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CF31CF-BC90-4F80-B873-37A3B616EE21}" type="slidenum">
              <a:rPr lang="en-GB" smtClean="0"/>
              <a:pPr/>
              <a:t>‹#›</a:t>
            </a:fld>
            <a:endParaRPr lang="en-GB"/>
          </a:p>
        </p:txBody>
      </p:sp>
    </p:spTree>
    <p:extLst>
      <p:ext uri="{BB962C8B-B14F-4D97-AF65-F5344CB8AC3E}">
        <p14:creationId xmlns:p14="http://schemas.microsoft.com/office/powerpoint/2010/main" val="1820936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6326F-F83A-4BE3-AB27-5D016DDF94F9}" type="datetime1">
              <a:rPr lang="en-GB" smtClean="0"/>
              <a:t>18/03/2019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CF31CF-BC90-4F80-B873-37A3B616EE21}" type="slidenum">
              <a:rPr lang="en-GB" smtClean="0"/>
              <a:pPr/>
              <a:t>‹#›</a:t>
            </a:fld>
            <a:endParaRPr lang="en-GB"/>
          </a:p>
        </p:txBody>
      </p:sp>
    </p:spTree>
    <p:extLst>
      <p:ext uri="{BB962C8B-B14F-4D97-AF65-F5344CB8AC3E}">
        <p14:creationId xmlns:p14="http://schemas.microsoft.com/office/powerpoint/2010/main" val="33763774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E673D-E288-4F97-BAD0-98C4CA9B4FBF}" type="datetime1">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F31CF-BC90-4F80-B873-37A3B616EE21}" type="slidenum">
              <a:rPr lang="en-GB" smtClean="0"/>
              <a:pPr/>
              <a:t>‹#›</a:t>
            </a:fld>
            <a:endParaRPr lang="en-GB"/>
          </a:p>
        </p:txBody>
      </p:sp>
    </p:spTree>
    <p:extLst>
      <p:ext uri="{BB962C8B-B14F-4D97-AF65-F5344CB8AC3E}">
        <p14:creationId xmlns:p14="http://schemas.microsoft.com/office/powerpoint/2010/main" val="1281213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EBCF93-E8E8-44E7-8D60-615C51CADB96}" type="datetime1">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F31CF-BC90-4F80-B873-37A3B616EE21}" type="slidenum">
              <a:rPr lang="en-GB" smtClean="0"/>
              <a:pPr/>
              <a:t>‹#›</a:t>
            </a:fld>
            <a:endParaRPr lang="en-GB"/>
          </a:p>
        </p:txBody>
      </p:sp>
    </p:spTree>
    <p:extLst>
      <p:ext uri="{BB962C8B-B14F-4D97-AF65-F5344CB8AC3E}">
        <p14:creationId xmlns:p14="http://schemas.microsoft.com/office/powerpoint/2010/main" val="750665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A9FBB2-4FC9-49FA-886B-352A78A48431}" type="datetime1">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F31CF-BC90-4F80-B873-37A3B616EE21}" type="slidenum">
              <a:rPr lang="en-GB" smtClean="0"/>
              <a:pPr/>
              <a:t>‹#›</a:t>
            </a:fld>
            <a:endParaRPr lang="en-GB"/>
          </a:p>
        </p:txBody>
      </p:sp>
    </p:spTree>
    <p:extLst>
      <p:ext uri="{BB962C8B-B14F-4D97-AF65-F5344CB8AC3E}">
        <p14:creationId xmlns:p14="http://schemas.microsoft.com/office/powerpoint/2010/main" val="34082503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1F98B5-DC3D-4989-A78A-0D8110B4176D}" type="datetime1">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F31CF-BC90-4F80-B873-37A3B616EE21}" type="slidenum">
              <a:rPr lang="en-GB" smtClean="0"/>
              <a:pPr/>
              <a:t>‹#›</a:t>
            </a:fld>
            <a:endParaRPr lang="en-GB"/>
          </a:p>
        </p:txBody>
      </p:sp>
    </p:spTree>
    <p:extLst>
      <p:ext uri="{BB962C8B-B14F-4D97-AF65-F5344CB8AC3E}">
        <p14:creationId xmlns:p14="http://schemas.microsoft.com/office/powerpoint/2010/main" val="27101646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55"/>
          <p:cNvSpPr>
            <a:spLocks noGrp="1" noChangeArrowheads="1"/>
          </p:cNvSpPr>
          <p:nvPr>
            <p:ph type="dt" sz="half" idx="10"/>
          </p:nvPr>
        </p:nvSpPr>
        <p:spPr>
          <a:ln/>
        </p:spPr>
        <p:txBody>
          <a:bodyPr/>
          <a:lstStyle>
            <a:lvl1pPr>
              <a:defRPr/>
            </a:lvl1pPr>
          </a:lstStyle>
          <a:p>
            <a:pPr>
              <a:defRPr/>
            </a:pPr>
            <a:fld id="{A9086B85-DB7E-44C6-A145-12A2BE7447FA}" type="datetime1">
              <a:rPr lang="en-GB" smtClean="0"/>
              <a:t>18/03/2019</a:t>
            </a:fld>
            <a:endParaRPr lang="en-US"/>
          </a:p>
        </p:txBody>
      </p:sp>
      <p:sp>
        <p:nvSpPr>
          <p:cNvPr id="6" name="Rectangle 156"/>
          <p:cNvSpPr>
            <a:spLocks noGrp="1" noChangeArrowheads="1"/>
          </p:cNvSpPr>
          <p:nvPr>
            <p:ph type="ftr" sz="quarter" idx="11"/>
          </p:nvPr>
        </p:nvSpPr>
        <p:spPr>
          <a:ln/>
        </p:spPr>
        <p:txBody>
          <a:bodyPr/>
          <a:lstStyle>
            <a:lvl1pPr>
              <a:defRPr/>
            </a:lvl1pPr>
          </a:lstStyle>
          <a:p>
            <a:pPr>
              <a:defRPr/>
            </a:pPr>
            <a:endParaRPr lang="en-US"/>
          </a:p>
        </p:txBody>
      </p:sp>
      <p:sp>
        <p:nvSpPr>
          <p:cNvPr id="7" name="Rectangle 157"/>
          <p:cNvSpPr>
            <a:spLocks noGrp="1" noChangeArrowheads="1"/>
          </p:cNvSpPr>
          <p:nvPr>
            <p:ph type="sldNum" sz="quarter" idx="12"/>
          </p:nvPr>
        </p:nvSpPr>
        <p:spPr>
          <a:ln/>
        </p:spPr>
        <p:txBody>
          <a:bodyPr/>
          <a:lstStyle>
            <a:lvl1pPr>
              <a:defRPr/>
            </a:lvl1pPr>
          </a:lstStyle>
          <a:p>
            <a:pPr>
              <a:defRPr/>
            </a:pPr>
            <a:fld id="{F9811632-659A-4D5B-949B-209D5D1DC262}" type="slidenum">
              <a:rPr lang="ar-SA"/>
              <a:pPr>
                <a:defRPr/>
              </a:pPr>
              <a:t>‹#›</a:t>
            </a:fld>
            <a:endParaRPr lang="en-GB"/>
          </a:p>
        </p:txBody>
      </p:sp>
    </p:spTree>
    <p:extLst>
      <p:ext uri="{BB962C8B-B14F-4D97-AF65-F5344CB8AC3E}">
        <p14:creationId xmlns:p14="http://schemas.microsoft.com/office/powerpoint/2010/main" val="2631900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GB"/>
              <a:t>Click to edit Master title style</a:t>
            </a:r>
            <a:endParaRPr lang="en-IE"/>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IE"/>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F7C8AFCA-FD6B-4C8A-8E94-436220063215}" type="datetime1">
              <a:rPr lang="en-GB" altLang="en-US" smtClean="0"/>
              <a:t>18/03/2019</a:t>
            </a:fld>
            <a:endParaRPr lang="en-US" alt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p:spPr>
        <p:txBody>
          <a:bodyPr/>
          <a:lstStyle>
            <a:lvl1pPr>
              <a:defRPr/>
            </a:lvl1pPr>
          </a:lstStyle>
          <a:p>
            <a:pPr>
              <a:defRPr/>
            </a:pPr>
            <a:fld id="{FF2F3563-80BC-1A47-99CF-6C2DAFC6DC90}" type="slidenum">
              <a:rPr lang="en-US" altLang="en-US"/>
              <a:pPr>
                <a:defRPr/>
              </a:pPr>
              <a:t>‹#›</a:t>
            </a:fld>
            <a:endParaRPr lang="en-US" altLang="en-US"/>
          </a:p>
        </p:txBody>
      </p:sp>
    </p:spTree>
    <p:extLst>
      <p:ext uri="{BB962C8B-B14F-4D97-AF65-F5344CB8AC3E}">
        <p14:creationId xmlns:p14="http://schemas.microsoft.com/office/powerpoint/2010/main" val="4194773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90436"/>
          </a:xfrm>
          <a:prstGeom prst="rect">
            <a:avLst/>
          </a:prstGeom>
        </p:spPr>
        <p:txBody>
          <a:bodyPr/>
          <a:lstStyle/>
          <a:p>
            <a:r>
              <a:rPr lang="en-GB"/>
              <a:t>Click to edit Master title style</a:t>
            </a:r>
            <a:endParaRPr lang="en-IE"/>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fld id="{9E9E6AF6-DED4-4890-8BE9-573B3A471DE9}" type="datetime1">
              <a:rPr lang="en-GB" smtClean="0"/>
              <a:t>18/03/2019</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p:spPr>
        <p:txBody>
          <a:bodyPr/>
          <a:lstStyle>
            <a:lvl1pPr>
              <a:defRPr/>
            </a:lvl1pPr>
          </a:lstStyle>
          <a:p>
            <a:pPr>
              <a:defRPr/>
            </a:pPr>
            <a:fld id="{51150C24-CA71-6540-A180-851414DB8F34}" type="slidenum">
              <a:rPr lang="en-US" altLang="en-US"/>
              <a:pPr>
                <a:defRPr/>
              </a:pPr>
              <a:t>‹#›</a:t>
            </a:fld>
            <a:endParaRPr lang="en-US" altLang="en-US"/>
          </a:p>
        </p:txBody>
      </p:sp>
    </p:spTree>
    <p:extLst>
      <p:ext uri="{BB962C8B-B14F-4D97-AF65-F5344CB8AC3E}">
        <p14:creationId xmlns:p14="http://schemas.microsoft.com/office/powerpoint/2010/main" val="16639715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GB"/>
              <a:t>Click to edit Master title style</a:t>
            </a:r>
            <a:endParaRPr lang="en-IE"/>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44D94979-DAF1-4BCC-805B-B46895CA61DE}" type="datetime1">
              <a:rPr lang="en-GB" altLang="en-US" smtClean="0"/>
              <a:t>18/03/2019</a:t>
            </a:fld>
            <a:endParaRPr lang="en-US" alt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p:spPr>
        <p:txBody>
          <a:bodyPr/>
          <a:lstStyle>
            <a:lvl1pPr>
              <a:defRPr/>
            </a:lvl1pPr>
          </a:lstStyle>
          <a:p>
            <a:pPr>
              <a:defRPr/>
            </a:pPr>
            <a:fld id="{1EE829B6-3835-0C47-A7D7-644154C3CE73}" type="slidenum">
              <a:rPr lang="en-US" altLang="en-US"/>
              <a:pPr>
                <a:defRPr/>
              </a:pPr>
              <a:t>‹#›</a:t>
            </a:fld>
            <a:endParaRPr lang="en-US" altLang="en-US"/>
          </a:p>
        </p:txBody>
      </p:sp>
    </p:spTree>
    <p:extLst>
      <p:ext uri="{BB962C8B-B14F-4D97-AF65-F5344CB8AC3E}">
        <p14:creationId xmlns:p14="http://schemas.microsoft.com/office/powerpoint/2010/main" val="34856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fld id="{4F789AA7-1FA2-4B01-8C28-E97F7A96265B}" type="datetime1">
              <a:rPr lang="en-GB" smtClean="0"/>
              <a:t>18/03/2019</a:t>
            </a:fld>
            <a:endParaRPr lang="en-US"/>
          </a:p>
        </p:txBody>
      </p:sp>
      <p:sp>
        <p:nvSpPr>
          <p:cNvPr id="4" name="Footer Placeholder 3"/>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4EF00FF-F812-CA43-BA2D-07BD30F559FA}" type="slidenum">
              <a:rPr lang="en-US" altLang="en-US"/>
              <a:pPr>
                <a:defRPr/>
              </a:pPr>
              <a:t>‹#›</a:t>
            </a:fld>
            <a:endParaRPr lang="en-US" altLang="en-US"/>
          </a:p>
        </p:txBody>
      </p:sp>
    </p:spTree>
    <p:extLst>
      <p:ext uri="{BB962C8B-B14F-4D97-AF65-F5344CB8AC3E}">
        <p14:creationId xmlns:p14="http://schemas.microsoft.com/office/powerpoint/2010/main" val="17835257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90436"/>
          </a:xfrm>
          <a:prstGeom prst="rect">
            <a:avLst/>
          </a:prstGeom>
        </p:spPr>
        <p:txBody>
          <a:bodyPr/>
          <a:lstStyle/>
          <a:p>
            <a:r>
              <a:rPr lang="en-GB"/>
              <a:t>Click to edit Master title style</a:t>
            </a:r>
            <a:endParaRPr lang="en-IE"/>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fld id="{425714BA-A8EB-4670-8FA3-47F8F1CAA289}" type="datetime1">
              <a:rPr lang="en-GB" smtClean="0"/>
              <a:t>18/03/2019</a:t>
            </a:fld>
            <a:endParaRPr lang="en-US"/>
          </a:p>
        </p:txBody>
      </p:sp>
      <p:sp>
        <p:nvSpPr>
          <p:cNvPr id="6"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7" name="Slide Number Placeholder 5"/>
          <p:cNvSpPr>
            <a:spLocks noGrp="1"/>
          </p:cNvSpPr>
          <p:nvPr>
            <p:ph type="sldNum" sz="quarter" idx="12"/>
          </p:nvPr>
        </p:nvSpPr>
        <p:spPr>
          <a:xfrm>
            <a:off x="6457950" y="6356350"/>
            <a:ext cx="2057400" cy="365125"/>
          </a:xfrm>
        </p:spPr>
        <p:txBody>
          <a:bodyPr/>
          <a:lstStyle>
            <a:lvl1pPr>
              <a:defRPr/>
            </a:lvl1pPr>
          </a:lstStyle>
          <a:p>
            <a:pPr>
              <a:defRPr/>
            </a:pPr>
            <a:fld id="{F35911BB-84A4-2543-9EE5-5BFBC8AA2C79}" type="slidenum">
              <a:rPr lang="en-US" altLang="en-US"/>
              <a:pPr>
                <a:defRPr/>
              </a:pPr>
              <a:t>‹#›</a:t>
            </a:fld>
            <a:endParaRPr lang="en-US" altLang="en-US"/>
          </a:p>
        </p:txBody>
      </p:sp>
    </p:spTree>
    <p:extLst>
      <p:ext uri="{BB962C8B-B14F-4D97-AF65-F5344CB8AC3E}">
        <p14:creationId xmlns:p14="http://schemas.microsoft.com/office/powerpoint/2010/main" val="2930695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GB"/>
              <a:t>Click to edit Master title style</a:t>
            </a:r>
            <a:endParaRPr lang="en-IE"/>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fld id="{0F183573-E6D9-4FC4-B614-881FFC6D4B1F}" type="datetime1">
              <a:rPr lang="en-GB" smtClean="0"/>
              <a:t>18/03/2019</a:t>
            </a:fld>
            <a:endParaRPr lang="en-US"/>
          </a:p>
        </p:txBody>
      </p:sp>
      <p:sp>
        <p:nvSpPr>
          <p:cNvPr id="8"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9" name="Slide Number Placeholder 5"/>
          <p:cNvSpPr>
            <a:spLocks noGrp="1"/>
          </p:cNvSpPr>
          <p:nvPr>
            <p:ph type="sldNum" sz="quarter" idx="12"/>
          </p:nvPr>
        </p:nvSpPr>
        <p:spPr>
          <a:xfrm>
            <a:off x="6457950" y="6356350"/>
            <a:ext cx="2057400" cy="365125"/>
          </a:xfrm>
        </p:spPr>
        <p:txBody>
          <a:bodyPr/>
          <a:lstStyle>
            <a:lvl1pPr>
              <a:defRPr/>
            </a:lvl1pPr>
          </a:lstStyle>
          <a:p>
            <a:pPr>
              <a:defRPr/>
            </a:pPr>
            <a:fld id="{3846453E-AE9F-F244-8757-178509354D4B}" type="slidenum">
              <a:rPr lang="en-US" altLang="en-US"/>
              <a:pPr>
                <a:defRPr/>
              </a:pPr>
              <a:t>‹#›</a:t>
            </a:fld>
            <a:endParaRPr lang="en-US" altLang="en-US"/>
          </a:p>
        </p:txBody>
      </p:sp>
    </p:spTree>
    <p:extLst>
      <p:ext uri="{BB962C8B-B14F-4D97-AF65-F5344CB8AC3E}">
        <p14:creationId xmlns:p14="http://schemas.microsoft.com/office/powerpoint/2010/main" val="4034506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90436"/>
          </a:xfrm>
          <a:prstGeom prst="rect">
            <a:avLst/>
          </a:prstGeom>
        </p:spPr>
        <p:txBody>
          <a:bodyPr/>
          <a:lstStyle/>
          <a:p>
            <a:r>
              <a:rPr lang="en-GB"/>
              <a:t>Click to edit Master title style</a:t>
            </a:r>
            <a:endParaRPr lang="en-IE"/>
          </a:p>
        </p:txBody>
      </p:sp>
      <p:sp>
        <p:nvSpPr>
          <p:cNvPr id="3"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fld id="{21CE9BD4-961F-490D-AC59-829771908E30}" type="datetime1">
              <a:rPr lang="en-GB" smtClean="0"/>
              <a:t>18/03/2019</a:t>
            </a:fld>
            <a:endParaRPr lang="en-US"/>
          </a:p>
        </p:txBody>
      </p:sp>
      <p:sp>
        <p:nvSpPr>
          <p:cNvPr id="4"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5" name="Slide Number Placeholder 5"/>
          <p:cNvSpPr>
            <a:spLocks noGrp="1"/>
          </p:cNvSpPr>
          <p:nvPr>
            <p:ph type="sldNum" sz="quarter" idx="12"/>
          </p:nvPr>
        </p:nvSpPr>
        <p:spPr>
          <a:xfrm>
            <a:off x="6457950" y="6356350"/>
            <a:ext cx="2057400" cy="365125"/>
          </a:xfrm>
        </p:spPr>
        <p:txBody>
          <a:bodyPr/>
          <a:lstStyle>
            <a:lvl1pPr>
              <a:defRPr/>
            </a:lvl1pPr>
          </a:lstStyle>
          <a:p>
            <a:pPr>
              <a:defRPr/>
            </a:pPr>
            <a:fld id="{959DDA74-783E-CE45-8898-E0133D131700}" type="slidenum">
              <a:rPr lang="en-US" altLang="en-US"/>
              <a:pPr>
                <a:defRPr/>
              </a:pPr>
              <a:t>‹#›</a:t>
            </a:fld>
            <a:endParaRPr lang="en-US" altLang="en-US"/>
          </a:p>
        </p:txBody>
      </p:sp>
    </p:spTree>
    <p:extLst>
      <p:ext uri="{BB962C8B-B14F-4D97-AF65-F5344CB8AC3E}">
        <p14:creationId xmlns:p14="http://schemas.microsoft.com/office/powerpoint/2010/main" val="11727653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fld id="{DB2AE71F-E2A1-421C-B682-E3D24662DFE3}" type="datetime1">
              <a:rPr lang="en-GB" smtClean="0"/>
              <a:t>18/03/2019</a:t>
            </a:fld>
            <a:endParaRPr lang="en-US"/>
          </a:p>
        </p:txBody>
      </p:sp>
      <p:sp>
        <p:nvSpPr>
          <p:cNvPr id="3"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4" name="Slide Number Placeholder 5"/>
          <p:cNvSpPr>
            <a:spLocks noGrp="1"/>
          </p:cNvSpPr>
          <p:nvPr>
            <p:ph type="sldNum" sz="quarter" idx="12"/>
          </p:nvPr>
        </p:nvSpPr>
        <p:spPr>
          <a:xfrm>
            <a:off x="6457950" y="6356350"/>
            <a:ext cx="2057400" cy="365125"/>
          </a:xfrm>
        </p:spPr>
        <p:txBody>
          <a:bodyPr/>
          <a:lstStyle>
            <a:lvl1pPr>
              <a:defRPr/>
            </a:lvl1pPr>
          </a:lstStyle>
          <a:p>
            <a:pPr>
              <a:defRPr/>
            </a:pPr>
            <a:fld id="{281AF55D-B7D1-DE43-AED7-5E6EF5860D2B}" type="slidenum">
              <a:rPr lang="en-US" altLang="en-US"/>
              <a:pPr>
                <a:defRPr/>
              </a:pPr>
              <a:t>‹#›</a:t>
            </a:fld>
            <a:endParaRPr lang="en-US" altLang="en-US"/>
          </a:p>
        </p:txBody>
      </p:sp>
    </p:spTree>
    <p:extLst>
      <p:ext uri="{BB962C8B-B14F-4D97-AF65-F5344CB8AC3E}">
        <p14:creationId xmlns:p14="http://schemas.microsoft.com/office/powerpoint/2010/main" val="2955262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IE"/>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fld id="{E22F61E8-83A5-4451-A835-ABC97A97E518}" type="datetime1">
              <a:rPr lang="en-GB" smtClean="0"/>
              <a:t>18/03/2019</a:t>
            </a:fld>
            <a:endParaRPr lang="en-US"/>
          </a:p>
        </p:txBody>
      </p:sp>
      <p:sp>
        <p:nvSpPr>
          <p:cNvPr id="6"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7" name="Slide Number Placeholder 5"/>
          <p:cNvSpPr>
            <a:spLocks noGrp="1"/>
          </p:cNvSpPr>
          <p:nvPr>
            <p:ph type="sldNum" sz="quarter" idx="12"/>
          </p:nvPr>
        </p:nvSpPr>
        <p:spPr>
          <a:xfrm>
            <a:off x="6457950" y="6356350"/>
            <a:ext cx="2057400" cy="365125"/>
          </a:xfrm>
        </p:spPr>
        <p:txBody>
          <a:bodyPr/>
          <a:lstStyle>
            <a:lvl1pPr>
              <a:defRPr/>
            </a:lvl1pPr>
          </a:lstStyle>
          <a:p>
            <a:pPr>
              <a:defRPr/>
            </a:pPr>
            <a:fld id="{FBDA55AB-25C3-034A-B10C-E30F6CEBB36C}" type="slidenum">
              <a:rPr lang="en-US" altLang="en-US"/>
              <a:pPr>
                <a:defRPr/>
              </a:pPr>
              <a:t>‹#›</a:t>
            </a:fld>
            <a:endParaRPr lang="en-US" altLang="en-US"/>
          </a:p>
        </p:txBody>
      </p:sp>
    </p:spTree>
    <p:extLst>
      <p:ext uri="{BB962C8B-B14F-4D97-AF65-F5344CB8AC3E}">
        <p14:creationId xmlns:p14="http://schemas.microsoft.com/office/powerpoint/2010/main" val="18868452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IE"/>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Drag picture to placeholder or click icon to add</a:t>
            </a:r>
            <a:endParaRPr lang="en-IE" noProof="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fld id="{23DB68AB-1E9D-4999-8A26-6C9A7F40066E}" type="datetime1">
              <a:rPr lang="en-GB" smtClean="0"/>
              <a:t>18/03/2019</a:t>
            </a:fld>
            <a:endParaRPr lang="en-US"/>
          </a:p>
        </p:txBody>
      </p:sp>
      <p:sp>
        <p:nvSpPr>
          <p:cNvPr id="6"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7" name="Slide Number Placeholder 5"/>
          <p:cNvSpPr>
            <a:spLocks noGrp="1"/>
          </p:cNvSpPr>
          <p:nvPr>
            <p:ph type="sldNum" sz="quarter" idx="12"/>
          </p:nvPr>
        </p:nvSpPr>
        <p:spPr>
          <a:xfrm>
            <a:off x="6457950" y="6356350"/>
            <a:ext cx="2057400" cy="365125"/>
          </a:xfrm>
        </p:spPr>
        <p:txBody>
          <a:bodyPr/>
          <a:lstStyle>
            <a:lvl1pPr>
              <a:defRPr/>
            </a:lvl1pPr>
          </a:lstStyle>
          <a:p>
            <a:pPr>
              <a:defRPr/>
            </a:pPr>
            <a:fld id="{17B4D4D9-BD50-7240-8842-0DADF82711F7}" type="slidenum">
              <a:rPr lang="en-US" altLang="en-US"/>
              <a:pPr>
                <a:defRPr/>
              </a:pPr>
              <a:t>‹#›</a:t>
            </a:fld>
            <a:endParaRPr lang="en-US" altLang="en-US"/>
          </a:p>
        </p:txBody>
      </p:sp>
    </p:spTree>
    <p:extLst>
      <p:ext uri="{BB962C8B-B14F-4D97-AF65-F5344CB8AC3E}">
        <p14:creationId xmlns:p14="http://schemas.microsoft.com/office/powerpoint/2010/main" val="9448854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90436"/>
          </a:xfrm>
          <a:prstGeom prst="rect">
            <a:avLst/>
          </a:prstGeom>
        </p:spPr>
        <p:txBody>
          <a:bodyPr/>
          <a:lstStyle/>
          <a:p>
            <a:r>
              <a:rPr lang="en-GB"/>
              <a:t>Click to edit Master title style</a:t>
            </a:r>
            <a:endParaRPr lang="en-IE"/>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fld id="{6C27BDED-4D29-4140-94C6-D84E74BE7845}" type="datetime1">
              <a:rPr lang="en-GB" smtClean="0"/>
              <a:t>18/03/2019</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p:spPr>
        <p:txBody>
          <a:bodyPr/>
          <a:lstStyle>
            <a:lvl1pPr>
              <a:defRPr/>
            </a:lvl1pPr>
          </a:lstStyle>
          <a:p>
            <a:pPr>
              <a:defRPr/>
            </a:pPr>
            <a:fld id="{F65FA5EC-8F6B-CB45-97DC-51D26E47BDCE}" type="slidenum">
              <a:rPr lang="en-US" altLang="en-US"/>
              <a:pPr>
                <a:defRPr/>
              </a:pPr>
              <a:t>‹#›</a:t>
            </a:fld>
            <a:endParaRPr lang="en-US" altLang="en-US"/>
          </a:p>
        </p:txBody>
      </p:sp>
    </p:spTree>
    <p:extLst>
      <p:ext uri="{BB962C8B-B14F-4D97-AF65-F5344CB8AC3E}">
        <p14:creationId xmlns:p14="http://schemas.microsoft.com/office/powerpoint/2010/main" val="12384949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endParaRPr lang="en-IE"/>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atin typeface="Arial" charset="0"/>
                <a:ea typeface="ＭＳ Ｐゴシック" charset="0"/>
                <a:cs typeface="Arial" charset="0"/>
              </a:defRPr>
            </a:lvl1pPr>
          </a:lstStyle>
          <a:p>
            <a:pPr>
              <a:defRPr/>
            </a:pPr>
            <a:fld id="{71FF7417-7018-4585-8DF1-3F22A35B515E}" type="datetime1">
              <a:rPr lang="en-GB" smtClean="0"/>
              <a:t>18/03/2019</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p:spPr>
        <p:txBody>
          <a:bodyPr/>
          <a:lstStyle>
            <a:lvl1pPr>
              <a:defRPr/>
            </a:lvl1pPr>
          </a:lstStyle>
          <a:p>
            <a:pPr>
              <a:defRPr/>
            </a:pPr>
            <a:fld id="{93A6A263-E738-F24C-8410-B56011BA37CC}" type="slidenum">
              <a:rPr lang="en-US" altLang="en-US"/>
              <a:pPr>
                <a:defRPr/>
              </a:pPr>
              <a:t>‹#›</a:t>
            </a:fld>
            <a:endParaRPr lang="en-US" altLang="en-US"/>
          </a:p>
        </p:txBody>
      </p:sp>
    </p:spTree>
    <p:extLst>
      <p:ext uri="{BB962C8B-B14F-4D97-AF65-F5344CB8AC3E}">
        <p14:creationId xmlns:p14="http://schemas.microsoft.com/office/powerpoint/2010/main" val="684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fld id="{5BC61E3F-BE40-4C13-9A1C-382BF1B95141}" type="datetime1">
              <a:rPr lang="en-GB" smtClean="0"/>
              <a:t>18/03/2019</a:t>
            </a:fld>
            <a:endParaRPr lang="en-US"/>
          </a:p>
        </p:txBody>
      </p:sp>
      <p:sp>
        <p:nvSpPr>
          <p:cNvPr id="3" name="Footer Placeholder 2"/>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ED5E25F-96C0-844E-949A-2E6E2342D972}" type="slidenum">
              <a:rPr lang="en-US" altLang="en-US"/>
              <a:pPr>
                <a:defRPr/>
              </a:pPr>
              <a:t>‹#›</a:t>
            </a:fld>
            <a:endParaRPr lang="en-US" altLang="en-US"/>
          </a:p>
        </p:txBody>
      </p:sp>
    </p:spTree>
    <p:extLst>
      <p:ext uri="{BB962C8B-B14F-4D97-AF65-F5344CB8AC3E}">
        <p14:creationId xmlns:p14="http://schemas.microsoft.com/office/powerpoint/2010/main" val="114056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Date Placeholder 4"/>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fld id="{7AACF242-A3E1-4134-BCE7-895865EA5E04}" type="datetime1">
              <a:rPr lang="en-GB" smtClean="0"/>
              <a:t>18/03/2019</a:t>
            </a:fld>
            <a:endParaRPr lang="en-US"/>
          </a:p>
        </p:txBody>
      </p:sp>
      <p:sp>
        <p:nvSpPr>
          <p:cNvPr id="7" name="Footer Placeholder 5"/>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99C6380-42EE-3A4C-B72F-CF957C4C5106}" type="slidenum">
              <a:rPr lang="en-US" altLang="en-US"/>
              <a:pPr>
                <a:defRPr/>
              </a:pPr>
              <a:t>‹#›</a:t>
            </a:fld>
            <a:endParaRPr lang="en-US" altLang="en-US"/>
          </a:p>
        </p:txBody>
      </p:sp>
    </p:spTree>
    <p:extLst>
      <p:ext uri="{BB962C8B-B14F-4D97-AF65-F5344CB8AC3E}">
        <p14:creationId xmlns:p14="http://schemas.microsoft.com/office/powerpoint/2010/main" val="110478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GB"/>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19050"/>
            <a:ext cx="2895600" cy="328613"/>
          </a:xfrm>
          <a:prstGeom prst="rect">
            <a:avLst/>
          </a:prstGeom>
        </p:spPr>
        <p:txBody>
          <a:bodyPr rtlCol="0"/>
          <a:lstStyle>
            <a:lvl1pPr>
              <a:defRPr>
                <a:latin typeface="Arial" charset="0"/>
                <a:ea typeface="ＭＳ Ｐゴシック" charset="0"/>
                <a:cs typeface="Arial" charset="0"/>
              </a:defRPr>
            </a:lvl1pPr>
          </a:lstStyle>
          <a:p>
            <a:pPr>
              <a:defRPr/>
            </a:pPr>
            <a:fld id="{AE4265C7-333F-4810-9098-84DD56A30529}" type="datetime1">
              <a:rPr lang="en-GB" smtClean="0"/>
              <a:t>18/03/2019</a:t>
            </a:fld>
            <a:endParaRPr lang="en-US"/>
          </a:p>
        </p:txBody>
      </p:sp>
      <p:sp>
        <p:nvSpPr>
          <p:cNvPr id="6" name="Footer Placeholder 5"/>
          <p:cNvSpPr>
            <a:spLocks noGrp="1"/>
          </p:cNvSpPr>
          <p:nvPr>
            <p:ph type="ftr" sz="quarter" idx="11"/>
          </p:nvPr>
        </p:nvSpPr>
        <p:spPr>
          <a:xfrm>
            <a:off x="3429000" y="19050"/>
            <a:ext cx="4114800" cy="328613"/>
          </a:xfrm>
          <a:prstGeom prst="rect">
            <a:avLst/>
          </a:prstGeom>
        </p:spPr>
        <p:txBody>
          <a:bodyPr/>
          <a:lstStyle>
            <a:lvl1pPr>
              <a:defRPr>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7F99049-25AF-4349-A1D1-F836480B9066}" type="slidenum">
              <a:rPr lang="en-US" altLang="en-US"/>
              <a:pPr>
                <a:defRPr/>
              </a:pPr>
              <a:t>‹#›</a:t>
            </a:fld>
            <a:endParaRPr lang="en-US" altLang="en-US"/>
          </a:p>
        </p:txBody>
      </p:sp>
    </p:spTree>
    <p:extLst>
      <p:ext uri="{BB962C8B-B14F-4D97-AF65-F5344CB8AC3E}">
        <p14:creationId xmlns:p14="http://schemas.microsoft.com/office/powerpoint/2010/main" val="103744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accent1">
                <a:lumMod val="5000"/>
                <a:lumOff val="95000"/>
              </a:schemeClr>
            </a:gs>
            <a:gs pos="89000">
              <a:schemeClr val="accent1">
                <a:lumMod val="60000"/>
                <a:lumOff val="40000"/>
              </a:schemeClr>
            </a:gs>
            <a:gs pos="76000">
              <a:schemeClr val="accent1">
                <a:lumMod val="40000"/>
                <a:lumOff val="60000"/>
              </a:schemeClr>
            </a:gs>
            <a:gs pos="100000">
              <a:srgbClr val="93A29A"/>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09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2051"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6" name="Slide Number Placeholder 5"/>
          <p:cNvSpPr>
            <a:spLocks noGrp="1"/>
          </p:cNvSpPr>
          <p:nvPr>
            <p:ph type="sldNum" sz="quarter" idx="4"/>
          </p:nvPr>
        </p:nvSpPr>
        <p:spPr>
          <a:xfrm>
            <a:off x="8675688" y="6510338"/>
            <a:ext cx="457200" cy="328612"/>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292934"/>
                </a:solidFill>
                <a:cs typeface="+mn-cs"/>
              </a:defRPr>
            </a:lvl1pPr>
          </a:lstStyle>
          <a:p>
            <a:pPr>
              <a:defRPr/>
            </a:pPr>
            <a:fld id="{FCF01F0A-0E44-8F40-AE82-FA233BCF9B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38" r:id="rId1"/>
    <p:sldLayoutId id="2147485839" r:id="rId2"/>
    <p:sldLayoutId id="2147485840" r:id="rId3"/>
    <p:sldLayoutId id="2147485841" r:id="rId4"/>
    <p:sldLayoutId id="2147485842" r:id="rId5"/>
    <p:sldLayoutId id="2147485843" r:id="rId6"/>
    <p:sldLayoutId id="2147485844" r:id="rId7"/>
    <p:sldLayoutId id="2147485845" r:id="rId8"/>
    <p:sldLayoutId id="2147485846" r:id="rId9"/>
    <p:sldLayoutId id="2147485847" r:id="rId10"/>
    <p:sldLayoutId id="2147485848" r:id="rId11"/>
  </p:sldLayoutIdLst>
  <p:transition>
    <p:blinds dir="vert"/>
  </p:transition>
  <p:hf sldNum="0" hdr="0" ftr="0" dt="0"/>
  <p:txStyles>
    <p:titleStyle>
      <a:lvl1pPr algn="ctr" rtl="0" eaLnBrk="0" fontAlgn="base" hangingPunct="0">
        <a:spcBef>
          <a:spcPct val="0"/>
        </a:spcBef>
        <a:spcAft>
          <a:spcPct val="0"/>
        </a:spcAft>
        <a:defRPr sz="4000" b="1" kern="1200" spc="-1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B1F96-7E2C-4A04-A1AF-F7785BDFFB44}" type="datetime1">
              <a:rPr lang="en-GB" smtClean="0"/>
              <a:t>18/03/2019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4339E-7975-4357-8752-141AF9A68673}" type="slidenum">
              <a:rPr lang="en-GB" smtClean="0"/>
              <a:pPr/>
              <a:t>‹#›</a:t>
            </a:fld>
            <a:endParaRPr lang="en-GB"/>
          </a:p>
        </p:txBody>
      </p:sp>
    </p:spTree>
    <p:extLst>
      <p:ext uri="{BB962C8B-B14F-4D97-AF65-F5344CB8AC3E}">
        <p14:creationId xmlns:p14="http://schemas.microsoft.com/office/powerpoint/2010/main" val="3384080026"/>
      </p:ext>
    </p:extLst>
  </p:cSld>
  <p:clrMap bg1="lt1" tx1="dk1" bg2="lt2" tx2="dk2" accent1="accent1" accent2="accent2" accent3="accent3" accent4="accent4" accent5="accent5" accent6="accent6" hlink="hlink" folHlink="folHlink"/>
  <p:sldLayoutIdLst>
    <p:sldLayoutId id="2147485850" r:id="rId1"/>
    <p:sldLayoutId id="2147485851" r:id="rId2"/>
    <p:sldLayoutId id="2147485852" r:id="rId3"/>
    <p:sldLayoutId id="2147485853" r:id="rId4"/>
    <p:sldLayoutId id="2147485854" r:id="rId5"/>
    <p:sldLayoutId id="2147485855" r:id="rId6"/>
    <p:sldLayoutId id="2147485856" r:id="rId7"/>
    <p:sldLayoutId id="2147485857" r:id="rId8"/>
    <p:sldLayoutId id="2147485858" r:id="rId9"/>
    <p:sldLayoutId id="2147485859" r:id="rId10"/>
    <p:sldLayoutId id="2147485860"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54806-3FFD-4958-95D8-BA0457E8B36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5F21E6-471B-457E-AB2F-21A6E7D55D5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79C71-767F-4790-9884-699ED6EE39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3C4E61-B940-4C88-8F05-433AEB81FC15}" type="datetime1">
              <a:rPr lang="en-GB" smtClean="0"/>
              <a:t>18/03/2019</a:t>
            </a:fld>
            <a:endParaRPr lang="en-US"/>
          </a:p>
        </p:txBody>
      </p:sp>
      <p:sp>
        <p:nvSpPr>
          <p:cNvPr id="5" name="Footer Placeholder 4">
            <a:extLst>
              <a:ext uri="{FF2B5EF4-FFF2-40B4-BE49-F238E27FC236}">
                <a16:creationId xmlns:a16="http://schemas.microsoft.com/office/drawing/2014/main" id="{08B20FDE-5689-41EA-8198-5D82E8B4A70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ED1D4A-8138-4D73-8872-70DE97BD4C5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E23166-5A8F-4551-B362-C3A6D1D390BF}" type="slidenum">
              <a:rPr lang="en-US" smtClean="0"/>
              <a:t>‹#›</a:t>
            </a:fld>
            <a:endParaRPr lang="en-US"/>
          </a:p>
        </p:txBody>
      </p:sp>
    </p:spTree>
    <p:extLst>
      <p:ext uri="{BB962C8B-B14F-4D97-AF65-F5344CB8AC3E}">
        <p14:creationId xmlns:p14="http://schemas.microsoft.com/office/powerpoint/2010/main" val="2384439494"/>
      </p:ext>
    </p:extLst>
  </p:cSld>
  <p:clrMap bg1="lt1" tx1="dk1" bg2="lt2" tx2="dk2" accent1="accent1" accent2="accent2" accent3="accent3" accent4="accent4" accent5="accent5" accent6="accent6" hlink="hlink" folHlink="folHlink"/>
  <p:sldLayoutIdLst>
    <p:sldLayoutId id="2147485862" r:id="rId1"/>
    <p:sldLayoutId id="2147485863" r:id="rId2"/>
    <p:sldLayoutId id="2147485864" r:id="rId3"/>
    <p:sldLayoutId id="2147485865" r:id="rId4"/>
    <p:sldLayoutId id="2147485866" r:id="rId5"/>
    <p:sldLayoutId id="2147485867" r:id="rId6"/>
    <p:sldLayoutId id="2147485868" r:id="rId7"/>
    <p:sldLayoutId id="2147485869" r:id="rId8"/>
    <p:sldLayoutId id="2147485870" r:id="rId9"/>
    <p:sldLayoutId id="2147485871" r:id="rId10"/>
    <p:sldLayoutId id="214748587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39E1363-3481-4D3A-874E-A187CD86967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7279F56-0F75-43D5-AA61-17D731FD811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218C4B-D894-4FE0-848B-1C1C2B5A6C1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fld id="{56C82913-F5DB-4977-94FE-2ECCDF1BF815}" type="datetime1">
              <a:rPr lang="en-GB" smtClean="0"/>
              <a:t>18/03/2019</a:t>
            </a:fld>
            <a:endParaRPr lang="en-US"/>
          </a:p>
        </p:txBody>
      </p:sp>
      <p:sp>
        <p:nvSpPr>
          <p:cNvPr id="1029" name="Rectangle 5">
            <a:extLst>
              <a:ext uri="{FF2B5EF4-FFF2-40B4-BE49-F238E27FC236}">
                <a16:creationId xmlns:a16="http://schemas.microsoft.com/office/drawing/2014/main" id="{B37C8FDD-8670-466E-BFC6-850701A4296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BD609ABB-68A1-45FD-9971-E698F6642B4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6812370-3553-4165-94EA-7973D996B542}" type="slidenum">
              <a:rPr lang="en-US" altLang="ar-SA"/>
              <a:pPr>
                <a:defRPr/>
              </a:pPr>
              <a:t>‹#›</a:t>
            </a:fld>
            <a:endParaRPr lang="en-US" altLang="ar-SA"/>
          </a:p>
        </p:txBody>
      </p:sp>
    </p:spTree>
    <p:extLst>
      <p:ext uri="{BB962C8B-B14F-4D97-AF65-F5344CB8AC3E}">
        <p14:creationId xmlns:p14="http://schemas.microsoft.com/office/powerpoint/2010/main" val="2559016836"/>
      </p:ext>
    </p:extLst>
  </p:cSld>
  <p:clrMap bg1="lt1" tx1="dk1" bg2="lt2" tx2="dk2" accent1="accent1" accent2="accent2" accent3="accent3" accent4="accent4" accent5="accent5" accent6="accent6" hlink="hlink" folHlink="folHlink"/>
  <p:sldLayoutIdLst>
    <p:sldLayoutId id="2147485874" r:id="rId1"/>
    <p:sldLayoutId id="2147485875" r:id="rId2"/>
    <p:sldLayoutId id="2147485876" r:id="rId3"/>
    <p:sldLayoutId id="2147485877" r:id="rId4"/>
    <p:sldLayoutId id="2147485878" r:id="rId5"/>
    <p:sldLayoutId id="2147485879" r:id="rId6"/>
    <p:sldLayoutId id="2147485880" r:id="rId7"/>
    <p:sldLayoutId id="2147485881" r:id="rId8"/>
    <p:sldLayoutId id="2147485882" r:id="rId9"/>
    <p:sldLayoutId id="2147485883" r:id="rId10"/>
    <p:sldLayoutId id="214748588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61D79-F876-4265-92C2-137D3AB27AE9}" type="datetime1">
              <a:rPr lang="en-GB" smtClean="0"/>
              <a:t>18/03/2019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F31CF-BC90-4F80-B873-37A3B616EE21}" type="slidenum">
              <a:rPr lang="en-GB" smtClean="0"/>
              <a:pPr/>
              <a:t>‹#›</a:t>
            </a:fld>
            <a:endParaRPr lang="en-GB"/>
          </a:p>
        </p:txBody>
      </p:sp>
    </p:spTree>
    <p:extLst>
      <p:ext uri="{BB962C8B-B14F-4D97-AF65-F5344CB8AC3E}">
        <p14:creationId xmlns:p14="http://schemas.microsoft.com/office/powerpoint/2010/main" val="399196689"/>
      </p:ext>
    </p:extLst>
  </p:cSld>
  <p:clrMap bg1="lt1" tx1="dk1" bg2="lt2" tx2="dk2" accent1="accent1" accent2="accent2" accent3="accent3" accent4="accent4" accent5="accent5" accent6="accent6" hlink="hlink" folHlink="folHlink"/>
  <p:sldLayoutIdLst>
    <p:sldLayoutId id="2147485886" r:id="rId1"/>
    <p:sldLayoutId id="2147485887" r:id="rId2"/>
    <p:sldLayoutId id="2147485888" r:id="rId3"/>
    <p:sldLayoutId id="2147485889" r:id="rId4"/>
    <p:sldLayoutId id="2147485890" r:id="rId5"/>
    <p:sldLayoutId id="2147485891" r:id="rId6"/>
    <p:sldLayoutId id="2147485892" r:id="rId7"/>
    <p:sldLayoutId id="2147485893" r:id="rId8"/>
    <p:sldLayoutId id="2147485894" r:id="rId9"/>
    <p:sldLayoutId id="2147485895" r:id="rId10"/>
    <p:sldLayoutId id="2147485896" r:id="rId11"/>
    <p:sldLayoutId id="2147485897"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accent1">
                <a:lumMod val="5000"/>
                <a:lumOff val="95000"/>
              </a:schemeClr>
            </a:gs>
            <a:gs pos="89000">
              <a:schemeClr val="accent1">
                <a:lumMod val="60000"/>
                <a:lumOff val="40000"/>
              </a:schemeClr>
            </a:gs>
            <a:gs pos="76000">
              <a:schemeClr val="accent1">
                <a:lumMod val="40000"/>
                <a:lumOff val="60000"/>
              </a:schemeClr>
            </a:gs>
            <a:gs pos="100000">
              <a:srgbClr val="93A29A"/>
            </a:gs>
          </a:gsLst>
          <a:lin ang="2700000" scaled="1"/>
          <a:tileRect/>
        </a:gradFill>
        <a:effectLst/>
      </p:bgPr>
    </p:bg>
    <p:spTree>
      <p:nvGrpSpPr>
        <p:cNvPr id="1" name=""/>
        <p:cNvGrpSpPr/>
        <p:nvPr/>
      </p:nvGrpSpPr>
      <p:grpSpPr>
        <a:xfrm>
          <a:off x="0" y="0"/>
          <a:ext cx="0" cy="0"/>
          <a:chOff x="0" y="0"/>
          <a:chExt cx="0" cy="0"/>
        </a:xfrm>
      </p:grpSpPr>
      <p:grpSp>
        <p:nvGrpSpPr>
          <p:cNvPr id="1026" name="Group 9"/>
          <p:cNvGrpSpPr>
            <a:grpSpLocks/>
          </p:cNvGrpSpPr>
          <p:nvPr/>
        </p:nvGrpSpPr>
        <p:grpSpPr bwMode="auto">
          <a:xfrm>
            <a:off x="0" y="6350"/>
            <a:ext cx="9144000" cy="603250"/>
            <a:chOff x="0" y="3886200"/>
            <a:chExt cx="9144000" cy="1066800"/>
          </a:xfrm>
        </p:grpSpPr>
        <p:sp>
          <p:nvSpPr>
            <p:cNvPr id="8" name="Snip Single Corner Rectangle 7"/>
            <p:cNvSpPr/>
            <p:nvPr/>
          </p:nvSpPr>
          <p:spPr bwMode="auto">
            <a:xfrm>
              <a:off x="0" y="3886200"/>
              <a:ext cx="9144000" cy="1066800"/>
            </a:xfrm>
            <a:prstGeom prst="snip1Rect">
              <a:avLst>
                <a:gd name="adj" fmla="val 50000"/>
              </a:avLst>
            </a:prstGeom>
            <a:solidFill>
              <a:schemeClr val="accent3">
                <a:lumMod val="50000"/>
              </a:schemeClr>
            </a:solidFill>
            <a:ln w="9525" cap="flat" cmpd="sng" algn="ctr">
              <a:noFill/>
              <a:prstDash val="solid"/>
              <a:round/>
              <a:headEnd type="none" w="med" len="med"/>
              <a:tailEnd type="none" w="med" len="med"/>
            </a:ln>
            <a:effectLst/>
          </p:spPr>
          <p:txBody>
            <a:bodyPr/>
            <a:lstStyle/>
            <a:p>
              <a:pPr eaLnBrk="1" hangingPunct="1">
                <a:defRPr/>
              </a:pPr>
              <a:endParaRPr lang="en-US">
                <a:solidFill>
                  <a:srgbClr val="000000"/>
                </a:solidFill>
                <a:ea typeface="ＭＳ Ｐゴシック" charset="0"/>
                <a:cs typeface="ＭＳ Ｐゴシック" charset="0"/>
              </a:endParaRPr>
            </a:p>
          </p:txBody>
        </p:sp>
        <p:cxnSp>
          <p:nvCxnSpPr>
            <p:cNvPr id="1030" name="Straight Connector 11"/>
            <p:cNvCxnSpPr>
              <a:cxnSpLocks noChangeShapeType="1"/>
            </p:cNvCxnSpPr>
            <p:nvPr/>
          </p:nvCxnSpPr>
          <p:spPr bwMode="auto">
            <a:xfrm>
              <a:off x="0" y="49530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sp>
        <p:nvSpPr>
          <p:cNvPr id="10" name="Chord 9"/>
          <p:cNvSpPr/>
          <p:nvPr/>
        </p:nvSpPr>
        <p:spPr>
          <a:xfrm>
            <a:off x="8575675" y="5730875"/>
            <a:ext cx="1147763" cy="1120775"/>
          </a:xfrm>
          <a:prstGeom prst="chord">
            <a:avLst>
              <a:gd name="adj1" fmla="val 5271705"/>
              <a:gd name="adj2" fmla="val 16199997"/>
            </a:avLst>
          </a:prstGeom>
          <a:solidFill>
            <a:srgbClr val="FEF1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Slide Number Placeholder 6"/>
          <p:cNvSpPr>
            <a:spLocks noGrp="1"/>
          </p:cNvSpPr>
          <p:nvPr>
            <p:ph type="sldNum" sz="quarter" idx="4"/>
          </p:nvPr>
        </p:nvSpPr>
        <p:spPr bwMode="auto">
          <a:xfrm>
            <a:off x="8532813" y="6021388"/>
            <a:ext cx="792162" cy="576262"/>
          </a:xfrm>
          <a:prstGeom prst="rect">
            <a:avLst/>
          </a:prstGeom>
          <a:noFill/>
          <a:extLst/>
        </p:spPr>
        <p:txBody>
          <a:bodyPr vert="horz" wrap="square" lIns="91440" tIns="45720" rIns="91440" bIns="45720" numCol="1" anchor="t" anchorCtr="0" compatLnSpc="1">
            <a:prstTxWarp prst="textNoShape">
              <a:avLst/>
            </a:prstTxWarp>
          </a:bodyPr>
          <a:lstStyle>
            <a:lvl1pPr>
              <a:defRPr sz="2400">
                <a:latin typeface="Times New Roman" charset="0"/>
                <a:cs typeface="+mn-cs"/>
              </a:defRPr>
            </a:lvl1pPr>
          </a:lstStyle>
          <a:p>
            <a:pPr>
              <a:defRPr/>
            </a:pPr>
            <a:fld id="{C35BDEDD-0BAA-A24F-BE00-1940A9BF71FE}" type="slidenum">
              <a:rPr lang="en-US" altLang="en-US"/>
              <a:pPr>
                <a:defRPr/>
              </a:pPr>
              <a:t>‹#›</a:t>
            </a:fld>
            <a:endParaRPr lang="en-US" altLang="en-US"/>
          </a:p>
        </p:txBody>
      </p:sp>
    </p:spTree>
    <p:extLst>
      <p:ext uri="{BB962C8B-B14F-4D97-AF65-F5344CB8AC3E}">
        <p14:creationId xmlns:p14="http://schemas.microsoft.com/office/powerpoint/2010/main" val="2289025365"/>
      </p:ext>
    </p:extLst>
  </p:cSld>
  <p:clrMap bg1="lt1" tx1="dk1" bg2="lt2" tx2="dk2" accent1="accent1" accent2="accent2" accent3="accent3" accent4="accent4" accent5="accent5" accent6="accent6" hlink="hlink" folHlink="folHlink"/>
  <p:sldLayoutIdLst>
    <p:sldLayoutId id="2147485899" r:id="rId1"/>
    <p:sldLayoutId id="2147485900" r:id="rId2"/>
    <p:sldLayoutId id="2147485901" r:id="rId3"/>
    <p:sldLayoutId id="2147485902" r:id="rId4"/>
    <p:sldLayoutId id="2147485903" r:id="rId5"/>
    <p:sldLayoutId id="2147485904" r:id="rId6"/>
    <p:sldLayoutId id="2147485905" r:id="rId7"/>
    <p:sldLayoutId id="2147485906" r:id="rId8"/>
    <p:sldLayoutId id="2147485907" r:id="rId9"/>
    <p:sldLayoutId id="2147485908" r:id="rId10"/>
    <p:sldLayoutId id="2147485909" r:id="rId11"/>
  </p:sldLayoutIdLst>
  <p:transition>
    <p:blinds dir="vert"/>
  </p:transition>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S PGothic" panose="020B0600070205080204" pitchFamily="34" charset="-128"/>
          <a:cs typeface="MS PGothic" charset="0"/>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MS PGothic" panose="020B0600070205080204" pitchFamily="34" charset="-128"/>
          <a:cs typeface="MS PGothic"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MS PGothic" panose="020B0600070205080204" pitchFamily="34" charset="-128"/>
          <a:cs typeface="MS PGothic"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MS PGothic" panose="020B0600070205080204" pitchFamily="34" charset="-128"/>
          <a:cs typeface="MS PGothic"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MS PGothic" panose="020B0600070205080204" pitchFamily="34" charset="-128"/>
          <a:cs typeface="MS PGothic"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charset="0"/>
          <a:ea typeface="ＭＳ Ｐゴシック"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charset="0"/>
          <a:ea typeface="ＭＳ Ｐゴシック"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charset="0"/>
          <a:ea typeface="ＭＳ Ｐゴシック"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charset="0"/>
          <a:ea typeface="ＭＳ Ｐゴシック"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S PGothic" panose="020B0600070205080204" pitchFamily="34" charset="-128"/>
          <a:cs typeface="MS PGothic" charset="0"/>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S PGothic" panose="020B0600070205080204" pitchFamily="34" charset="-128"/>
          <a:cs typeface="MS PGothic" charset="0"/>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S PGothic" panose="020B0600070205080204" pitchFamily="34" charset="-128"/>
          <a:cs typeface="MS PGothic" charset="0"/>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S PGothic" panose="020B0600070205080204" pitchFamily="34" charset="-128"/>
          <a:cs typeface="MS PGothic" charset="0"/>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S PGothic" panose="020B0600070205080204" pitchFamily="34" charset="-128"/>
          <a:cs typeface="MS PGothic"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0.png"/><Relationship Id="rId4" Type="http://schemas.openxmlformats.org/officeDocument/2006/relationships/image" Target="../media/image10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813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bg1"/>
            </a:gs>
            <a:gs pos="89000">
              <a:srgbClr val="FCE7C3"/>
            </a:gs>
            <a:gs pos="76000">
              <a:srgbClr val="FFFFE1"/>
            </a:gs>
            <a:gs pos="100000">
              <a:srgbClr val="FCE7C3"/>
            </a:gs>
          </a:gsLst>
          <a:lin ang="2700000" scaled="1"/>
          <a:tileRect/>
        </a:gradFill>
        <a:effectLst/>
      </p:bgPr>
    </p:bg>
    <p:spTree>
      <p:nvGrpSpPr>
        <p:cNvPr id="1" name=""/>
        <p:cNvGrpSpPr/>
        <p:nvPr/>
      </p:nvGrpSpPr>
      <p:grpSpPr>
        <a:xfrm>
          <a:off x="0" y="0"/>
          <a:ext cx="0" cy="0"/>
          <a:chOff x="0" y="0"/>
          <a:chExt cx="0" cy="0"/>
        </a:xfrm>
      </p:grpSpPr>
      <p:grpSp>
        <p:nvGrpSpPr>
          <p:cNvPr id="58371" name="Group 8"/>
          <p:cNvGrpSpPr>
            <a:grpSpLocks/>
          </p:cNvGrpSpPr>
          <p:nvPr/>
        </p:nvGrpSpPr>
        <p:grpSpPr bwMode="auto">
          <a:xfrm>
            <a:off x="3936898" y="457200"/>
            <a:ext cx="5207102" cy="5165622"/>
            <a:chOff x="1495216" y="590537"/>
            <a:chExt cx="5763062" cy="5429263"/>
          </a:xfrm>
        </p:grpSpPr>
        <p:sp>
          <p:nvSpPr>
            <p:cNvPr id="8" name="Freeform 7"/>
            <p:cNvSpPr>
              <a:spLocks/>
            </p:cNvSpPr>
            <p:nvPr/>
          </p:nvSpPr>
          <p:spPr bwMode="auto">
            <a:xfrm>
              <a:off x="2434448" y="1847781"/>
              <a:ext cx="944486" cy="2167759"/>
            </a:xfrm>
            <a:custGeom>
              <a:avLst/>
              <a:gdLst>
                <a:gd name="T0" fmla="*/ 19854 w 944626"/>
                <a:gd name="T1" fmla="*/ 2167766 h 2166930"/>
                <a:gd name="T2" fmla="*/ 76536 w 944626"/>
                <a:gd name="T3" fmla="*/ 1725158 h 2166930"/>
                <a:gd name="T4" fmla="*/ 189898 w 944626"/>
                <a:gd name="T5" fmla="*/ 1248504 h 2166930"/>
                <a:gd name="T6" fmla="*/ 359943 w 944626"/>
                <a:gd name="T7" fmla="*/ 817247 h 2166930"/>
                <a:gd name="T8" fmla="*/ 461969 w 944626"/>
                <a:gd name="T9" fmla="*/ 465430 h 2166930"/>
                <a:gd name="T10" fmla="*/ 609340 w 944626"/>
                <a:gd name="T11" fmla="*/ 125 h 2166930"/>
                <a:gd name="T12" fmla="*/ 779383 w 944626"/>
                <a:gd name="T13" fmla="*/ 510825 h 2166930"/>
                <a:gd name="T14" fmla="*/ 938092 w 944626"/>
                <a:gd name="T15" fmla="*/ 942084 h 2166930"/>
                <a:gd name="T16" fmla="*/ 892748 w 944626"/>
                <a:gd name="T17" fmla="*/ 1214457 h 2166930"/>
                <a:gd name="T18" fmla="*/ 711367 w 944626"/>
                <a:gd name="T19" fmla="*/ 1532228 h 2166930"/>
                <a:gd name="T20" fmla="*/ 427961 w 944626"/>
                <a:gd name="T21" fmla="*/ 1827299 h 2166930"/>
                <a:gd name="T22" fmla="*/ 19854 w 944626"/>
                <a:gd name="T23" fmla="*/ 2167766 h 21669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4626" h="2166930">
                  <a:moveTo>
                    <a:pt x="19860" y="2166108"/>
                  </a:moveTo>
                  <a:cubicBezTo>
                    <a:pt x="-38728" y="2149098"/>
                    <a:pt x="48209" y="1876932"/>
                    <a:pt x="76558" y="1723839"/>
                  </a:cubicBezTo>
                  <a:cubicBezTo>
                    <a:pt x="104907" y="1570746"/>
                    <a:pt x="142706" y="1398753"/>
                    <a:pt x="189954" y="1247550"/>
                  </a:cubicBezTo>
                  <a:cubicBezTo>
                    <a:pt x="237202" y="1096347"/>
                    <a:pt x="314691" y="947035"/>
                    <a:pt x="360049" y="816622"/>
                  </a:cubicBezTo>
                  <a:cubicBezTo>
                    <a:pt x="405407" y="686209"/>
                    <a:pt x="420527" y="601157"/>
                    <a:pt x="462105" y="465074"/>
                  </a:cubicBezTo>
                  <a:cubicBezTo>
                    <a:pt x="503684" y="328991"/>
                    <a:pt x="556602" y="-7435"/>
                    <a:pt x="609520" y="125"/>
                  </a:cubicBezTo>
                  <a:cubicBezTo>
                    <a:pt x="662438" y="7685"/>
                    <a:pt x="724807" y="353562"/>
                    <a:pt x="779615" y="510435"/>
                  </a:cubicBezTo>
                  <a:cubicBezTo>
                    <a:pt x="834423" y="667308"/>
                    <a:pt x="919471" y="824182"/>
                    <a:pt x="938370" y="941364"/>
                  </a:cubicBezTo>
                  <a:cubicBezTo>
                    <a:pt x="957269" y="1058546"/>
                    <a:pt x="930811" y="1115247"/>
                    <a:pt x="893012" y="1213529"/>
                  </a:cubicBezTo>
                  <a:cubicBezTo>
                    <a:pt x="855213" y="1311811"/>
                    <a:pt x="789065" y="1428994"/>
                    <a:pt x="711577" y="1531056"/>
                  </a:cubicBezTo>
                  <a:cubicBezTo>
                    <a:pt x="634090" y="1633118"/>
                    <a:pt x="541483" y="1720059"/>
                    <a:pt x="428087" y="1825901"/>
                  </a:cubicBezTo>
                  <a:cubicBezTo>
                    <a:pt x="314691" y="1931743"/>
                    <a:pt x="78448" y="2183118"/>
                    <a:pt x="19860" y="2166108"/>
                  </a:cubicBezTo>
                  <a:close/>
                </a:path>
              </a:pathLst>
            </a:custGeom>
            <a:solidFill>
              <a:srgbClr val="8A5021"/>
            </a:solidFill>
            <a:ln>
              <a:noFill/>
            </a:ln>
            <a:effectLst>
              <a:outerShdw blurRad="38100" dist="25401" dir="2700000" algn="br" rotWithShape="0">
                <a:srgbClr val="000000">
                  <a:alpha val="59998"/>
                </a:srgbClr>
              </a:outerShdw>
            </a:effectLst>
            <a:extLst>
              <a:ext uri="{91240B29-F687-4f45-9708-019B960494DF}"/>
            </a:extLst>
          </p:spPr>
          <p:txBody>
            <a:bodyPr anchor="ctr"/>
            <a:lstStyle/>
            <a:p>
              <a:pPr>
                <a:defRPr/>
              </a:pPr>
              <a:endParaRPr lang="en-US">
                <a:ea typeface="MS PGothic" charset="0"/>
                <a:cs typeface="MS PGothic" charset="0"/>
              </a:endParaRPr>
            </a:p>
          </p:txBody>
        </p:sp>
        <p:pic>
          <p:nvPicPr>
            <p:cNvPr id="58400" name="Picture 28" descr="figure_25_11_unlabeled"/>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333" t="7213" r="12416" b="25156"/>
            <a:stretch/>
          </p:blipFill>
          <p:spPr bwMode="auto">
            <a:xfrm>
              <a:off x="1495216" y="590537"/>
              <a:ext cx="5763062" cy="54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7" name="Rectangle 32"/>
          <p:cNvSpPr>
            <a:spLocks noChangeArrowheads="1"/>
          </p:cNvSpPr>
          <p:nvPr/>
        </p:nvSpPr>
        <p:spPr bwMode="auto">
          <a:xfrm rot="2041426">
            <a:off x="4000444" y="1473670"/>
            <a:ext cx="82689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nSpc>
                <a:spcPct val="90000"/>
              </a:lnSpc>
            </a:pPr>
            <a:r>
              <a:rPr lang="en-US" altLang="en-US" sz="1400" b="1" dirty="0">
                <a:solidFill>
                  <a:schemeClr val="bg1"/>
                </a:solidFill>
                <a:latin typeface="Calibri" charset="0"/>
              </a:rPr>
              <a:t>Efferent</a:t>
            </a:r>
          </a:p>
          <a:p>
            <a:pPr>
              <a:lnSpc>
                <a:spcPct val="90000"/>
              </a:lnSpc>
            </a:pPr>
            <a:r>
              <a:rPr lang="en-US" altLang="en-US" sz="1400" b="1" dirty="0">
                <a:solidFill>
                  <a:schemeClr val="bg1"/>
                </a:solidFill>
                <a:latin typeface="Calibri" charset="0"/>
              </a:rPr>
              <a:t>arteriole</a:t>
            </a:r>
          </a:p>
        </p:txBody>
      </p:sp>
      <p:sp>
        <p:nvSpPr>
          <p:cNvPr id="58378" name="Rectangle 33"/>
          <p:cNvSpPr>
            <a:spLocks noChangeArrowheads="1"/>
          </p:cNvSpPr>
          <p:nvPr/>
        </p:nvSpPr>
        <p:spPr bwMode="auto">
          <a:xfrm>
            <a:off x="5947463" y="795665"/>
            <a:ext cx="10326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ctr"/>
            <a:r>
              <a:rPr lang="en-US" altLang="en-US" sz="1400" b="1" dirty="0">
                <a:solidFill>
                  <a:schemeClr val="bg1"/>
                </a:solidFill>
                <a:latin typeface="Calibri" charset="0"/>
              </a:rPr>
              <a:t>Glomerular</a:t>
            </a:r>
          </a:p>
          <a:p>
            <a:pPr algn="ctr"/>
            <a:r>
              <a:rPr lang="en-US" altLang="en-US" sz="1400" b="1" dirty="0">
                <a:solidFill>
                  <a:schemeClr val="bg1"/>
                </a:solidFill>
                <a:latin typeface="Calibri" charset="0"/>
              </a:rPr>
              <a:t>capsule</a:t>
            </a:r>
          </a:p>
        </p:txBody>
      </p:sp>
      <p:sp>
        <p:nvSpPr>
          <p:cNvPr id="58379" name="Rectangle 34"/>
          <p:cNvSpPr>
            <a:spLocks noChangeArrowheads="1"/>
          </p:cNvSpPr>
          <p:nvPr/>
        </p:nvSpPr>
        <p:spPr bwMode="auto">
          <a:xfrm>
            <a:off x="3996476" y="2605509"/>
            <a:ext cx="1120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US" altLang="en-US" sz="2000" b="1" dirty="0">
                <a:solidFill>
                  <a:schemeClr val="bg1"/>
                </a:solidFill>
                <a:latin typeface="Calibri" charset="0"/>
              </a:rPr>
              <a:t>Afferent</a:t>
            </a:r>
          </a:p>
          <a:p>
            <a:r>
              <a:rPr lang="en-US" altLang="en-US" sz="2000" b="1" dirty="0">
                <a:solidFill>
                  <a:schemeClr val="bg1"/>
                </a:solidFill>
                <a:latin typeface="Calibri" charset="0"/>
              </a:rPr>
              <a:t>arteriole</a:t>
            </a:r>
          </a:p>
        </p:txBody>
      </p:sp>
      <p:sp>
        <p:nvSpPr>
          <p:cNvPr id="58380" name="Rectangle 36"/>
          <p:cNvSpPr>
            <a:spLocks noChangeArrowheads="1"/>
          </p:cNvSpPr>
          <p:nvPr/>
        </p:nvSpPr>
        <p:spPr bwMode="auto">
          <a:xfrm>
            <a:off x="5727591" y="2084535"/>
            <a:ext cx="2287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ctr"/>
            <a:r>
              <a:rPr lang="en-US" altLang="en-US" sz="2400" b="1" dirty="0">
                <a:solidFill>
                  <a:schemeClr val="bg1"/>
                </a:solidFill>
                <a:latin typeface="Calibri" charset="0"/>
              </a:rPr>
              <a:t>PGC = 60 mm Hg</a:t>
            </a:r>
          </a:p>
        </p:txBody>
      </p:sp>
      <p:sp>
        <p:nvSpPr>
          <p:cNvPr id="93197" name="Rectangle 37"/>
          <p:cNvSpPr>
            <a:spLocks noChangeArrowheads="1"/>
          </p:cNvSpPr>
          <p:nvPr/>
        </p:nvSpPr>
        <p:spPr bwMode="auto">
          <a:xfrm>
            <a:off x="5896786" y="3040031"/>
            <a:ext cx="19527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ctr"/>
            <a:r>
              <a:rPr lang="en-US" altLang="en-US" sz="2000" b="1" dirty="0">
                <a:solidFill>
                  <a:schemeClr val="bg1"/>
                </a:solidFill>
                <a:latin typeface="Calibri" charset="0"/>
              </a:rPr>
              <a:t>πGC = 32 mm Hg</a:t>
            </a:r>
          </a:p>
        </p:txBody>
      </p:sp>
      <p:sp>
        <p:nvSpPr>
          <p:cNvPr id="93198" name="Rectangle 38"/>
          <p:cNvSpPr>
            <a:spLocks noChangeArrowheads="1"/>
          </p:cNvSpPr>
          <p:nvPr/>
        </p:nvSpPr>
        <p:spPr bwMode="auto">
          <a:xfrm>
            <a:off x="6134241" y="3942348"/>
            <a:ext cx="15648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ctr"/>
            <a:r>
              <a:rPr lang="en-US" altLang="en-US" sz="1600" b="1" dirty="0">
                <a:solidFill>
                  <a:schemeClr val="bg1"/>
                </a:solidFill>
                <a:latin typeface="Calibri" charset="0"/>
              </a:rPr>
              <a:t>PBS = 18 mm Hg</a:t>
            </a:r>
          </a:p>
        </p:txBody>
      </p:sp>
      <p:sp>
        <p:nvSpPr>
          <p:cNvPr id="93199" name="Rectangle 35"/>
          <p:cNvSpPr>
            <a:spLocks noChangeArrowheads="1"/>
          </p:cNvSpPr>
          <p:nvPr/>
        </p:nvSpPr>
        <p:spPr bwMode="auto">
          <a:xfrm>
            <a:off x="255249" y="4227731"/>
            <a:ext cx="4946649" cy="1015663"/>
          </a:xfrm>
          <a:prstGeom prst="rect">
            <a:avLst/>
          </a:prstGeom>
          <a:solidFill>
            <a:schemeClr val="bg1">
              <a:alpha val="6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US" altLang="en-US" sz="2000" b="1" dirty="0">
                <a:latin typeface="Calibri" charset="0"/>
              </a:rPr>
              <a:t>= OUTWARD pressures – INWARD pressures</a:t>
            </a:r>
          </a:p>
          <a:p>
            <a:r>
              <a:rPr lang="en-US" altLang="en-US" sz="2000" b="1" dirty="0">
                <a:latin typeface="Calibri" charset="0"/>
              </a:rPr>
              <a:t>= (PGC + </a:t>
            </a:r>
            <a:r>
              <a:rPr lang="el-GR" altLang="en-US" sz="2000" b="1" dirty="0">
                <a:solidFill>
                  <a:srgbClr val="FF0000"/>
                </a:solidFill>
                <a:latin typeface="Calibri" charset="0"/>
              </a:rPr>
              <a:t>π</a:t>
            </a:r>
            <a:r>
              <a:rPr lang="en-US" altLang="en-US" sz="2000" b="1" dirty="0">
                <a:solidFill>
                  <a:srgbClr val="FF0000"/>
                </a:solidFill>
                <a:latin typeface="Calibri" charset="0"/>
              </a:rPr>
              <a:t>BS</a:t>
            </a:r>
            <a:r>
              <a:rPr lang="en-US" altLang="en-US" sz="2000" b="1" dirty="0">
                <a:latin typeface="Calibri" charset="0"/>
              </a:rPr>
              <a:t>) – (PBS + πGC)</a:t>
            </a:r>
          </a:p>
          <a:p>
            <a:r>
              <a:rPr lang="en-US" altLang="en-US" sz="2000" b="1" dirty="0">
                <a:latin typeface="Calibri" charset="0"/>
              </a:rPr>
              <a:t>= (60) – (18 + 32) = 10 mm Hg </a:t>
            </a:r>
          </a:p>
        </p:txBody>
      </p:sp>
      <p:sp>
        <p:nvSpPr>
          <p:cNvPr id="11" name="Right Arrow 10"/>
          <p:cNvSpPr/>
          <p:nvPr/>
        </p:nvSpPr>
        <p:spPr>
          <a:xfrm>
            <a:off x="7883572" y="2846387"/>
            <a:ext cx="990600" cy="1590870"/>
          </a:xfrm>
          <a:prstGeom prst="rightArrow">
            <a:avLst/>
          </a:prstGeom>
          <a:gradFill flip="none" rotWithShape="1">
            <a:gsLst>
              <a:gs pos="0">
                <a:schemeClr val="bg1">
                  <a:alpha val="70000"/>
                </a:schemeClr>
              </a:gs>
              <a:gs pos="100000">
                <a:schemeClr val="bg1">
                  <a:alpha val="7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6"/>
          <p:cNvSpPr>
            <a:spLocks noChangeArrowheads="1"/>
          </p:cNvSpPr>
          <p:nvPr/>
        </p:nvSpPr>
        <p:spPr bwMode="auto">
          <a:xfrm>
            <a:off x="7758881" y="3322790"/>
            <a:ext cx="1143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ctr"/>
            <a:r>
              <a:rPr lang="en-US" altLang="en-US" sz="1600" b="1" dirty="0">
                <a:latin typeface="Calibri" charset="0"/>
              </a:rPr>
              <a:t>NFP = 10 mm Hg</a:t>
            </a:r>
          </a:p>
        </p:txBody>
      </p:sp>
      <p:sp>
        <p:nvSpPr>
          <p:cNvPr id="28" name="Rectangle 27"/>
          <p:cNvSpPr>
            <a:spLocks noChangeArrowheads="1"/>
          </p:cNvSpPr>
          <p:nvPr/>
        </p:nvSpPr>
        <p:spPr bwMode="auto">
          <a:xfrm>
            <a:off x="265775" y="5394976"/>
            <a:ext cx="4878360" cy="461665"/>
          </a:xfrm>
          <a:prstGeom prst="rect">
            <a:avLst/>
          </a:prstGeom>
          <a:solidFill>
            <a:srgbClr val="FFFF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ctr"/>
            <a:r>
              <a:rPr lang="hu-HU" altLang="en-US" sz="2400">
                <a:latin typeface="TimesNewRomanPSMT" charset="0"/>
              </a:rPr>
              <a:t>GFR = </a:t>
            </a:r>
            <a:r>
              <a:rPr lang="hu-HU" altLang="en-US" sz="2400" dirty="0" err="1">
                <a:latin typeface="TimesNewRomanPSMT" charset="0"/>
              </a:rPr>
              <a:t>K</a:t>
            </a:r>
            <a:r>
              <a:rPr lang="hu-HU" altLang="en-US" i="1" dirty="0" err="1">
                <a:latin typeface="TimesNewRomanPSMT" charset="0"/>
              </a:rPr>
              <a:t>f</a:t>
            </a:r>
            <a:r>
              <a:rPr lang="hu-HU" altLang="en-US" sz="2400" dirty="0">
                <a:latin typeface="SymbolMT" charset="0"/>
              </a:rPr>
              <a:t>×[</a:t>
            </a:r>
            <a:r>
              <a:rPr lang="hu-HU" altLang="en-US" sz="2400" dirty="0">
                <a:latin typeface="TimesNewRomanPSMT" charset="0"/>
              </a:rPr>
              <a:t>P</a:t>
            </a:r>
            <a:r>
              <a:rPr lang="hu-HU" altLang="en-US" dirty="0">
                <a:latin typeface="TimesNewRomanPSMT" charset="0"/>
              </a:rPr>
              <a:t>GC</a:t>
            </a:r>
            <a:r>
              <a:rPr lang="hu-HU" altLang="en-US" sz="2400" dirty="0">
                <a:latin typeface="TimesNewRomanPSMT" charset="0"/>
              </a:rPr>
              <a:t>–(P</a:t>
            </a:r>
            <a:r>
              <a:rPr lang="hu-HU" altLang="en-US" dirty="0">
                <a:latin typeface="TimesNewRomanPSMT" charset="0"/>
              </a:rPr>
              <a:t>BS</a:t>
            </a:r>
            <a:r>
              <a:rPr lang="hu-HU" altLang="en-US" sz="2400" dirty="0">
                <a:latin typeface="TimesNewRomanPSMT" charset="0"/>
              </a:rPr>
              <a:t>+</a:t>
            </a:r>
            <a:r>
              <a:rPr lang="hu-HU" altLang="en-US" sz="2400" dirty="0">
                <a:latin typeface="SymbolMT" charset="0"/>
              </a:rPr>
              <a:t>π</a:t>
            </a:r>
            <a:r>
              <a:rPr lang="hu-HU" altLang="en-US" dirty="0">
                <a:latin typeface="TimesNewRomanPSMT" charset="0"/>
              </a:rPr>
              <a:t>GC</a:t>
            </a:r>
            <a:r>
              <a:rPr lang="hu-HU" altLang="en-US" sz="2400" dirty="0">
                <a:latin typeface="SymbolMT" charset="0"/>
              </a:rPr>
              <a:t>)]</a:t>
            </a:r>
            <a:endParaRPr lang="hu-HU" altLang="en-US" sz="2400" dirty="0"/>
          </a:p>
        </p:txBody>
      </p:sp>
      <p:sp>
        <p:nvSpPr>
          <p:cNvPr id="37" name="Rectangle 2"/>
          <p:cNvSpPr txBox="1">
            <a:spLocks noChangeArrowheads="1"/>
          </p:cNvSpPr>
          <p:nvPr/>
        </p:nvSpPr>
        <p:spPr>
          <a:xfrm>
            <a:off x="1911325" y="8815"/>
            <a:ext cx="4953000" cy="609600"/>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4000" b="1" kern="1200" spc="-1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a:lstStyle>
          <a:p>
            <a:pPr eaLnBrk="1" fontAlgn="auto" hangingPunct="1">
              <a:spcAft>
                <a:spcPts val="0"/>
              </a:spcAft>
              <a:defRPr/>
            </a:pPr>
            <a:r>
              <a:rPr lang="en-US" sz="3200" dirty="0">
                <a:ea typeface="+mj-ea"/>
                <a:cs typeface="Arial"/>
              </a:rPr>
              <a:t>Determinants of GFR</a:t>
            </a:r>
          </a:p>
        </p:txBody>
      </p:sp>
      <p:sp>
        <p:nvSpPr>
          <p:cNvPr id="5" name="Rectangle 4"/>
          <p:cNvSpPr/>
          <p:nvPr/>
        </p:nvSpPr>
        <p:spPr>
          <a:xfrm>
            <a:off x="265775" y="817487"/>
            <a:ext cx="3276599" cy="1938992"/>
          </a:xfrm>
          <a:prstGeom prst="rect">
            <a:avLst/>
          </a:prstGeom>
        </p:spPr>
        <p:txBody>
          <a:bodyPr wrap="square">
            <a:spAutoFit/>
          </a:bodyPr>
          <a:lstStyle/>
          <a:p>
            <a:pPr marL="0" indent="0" eaLnBrk="1" hangingPunct="1">
              <a:buFont typeface="Arial" charset="0"/>
              <a:buNone/>
            </a:pPr>
            <a:r>
              <a:rPr lang="en-GB" altLang="en-US" sz="2000" b="1" u="sng" dirty="0">
                <a:sym typeface="Wingdings" charset="2"/>
              </a:rPr>
              <a:t>F</a:t>
            </a:r>
            <a:r>
              <a:rPr lang="en-GB" altLang="en-US" sz="2000" b="1" u="sng" dirty="0"/>
              <a:t>iltration coefficient (</a:t>
            </a:r>
            <a:r>
              <a:rPr lang="en-GB" altLang="en-US" sz="2000" b="1" u="sng" dirty="0" err="1"/>
              <a:t>K</a:t>
            </a:r>
            <a:r>
              <a:rPr lang="en-GB" altLang="en-US" sz="2000" b="1" i="1" u="sng" baseline="-25000" dirty="0" err="1"/>
              <a:t>f</a:t>
            </a:r>
            <a:r>
              <a:rPr lang="en-GB" altLang="en-US" sz="2000" b="1" u="sng" dirty="0"/>
              <a:t>)</a:t>
            </a:r>
            <a:endParaRPr lang="en-GB" altLang="en-US" sz="2000" b="1" u="sng" dirty="0">
              <a:solidFill>
                <a:srgbClr val="FF0000"/>
              </a:solidFill>
              <a:sym typeface="Wingdings" charset="2"/>
            </a:endParaRPr>
          </a:p>
          <a:p>
            <a:pPr eaLnBrk="1" hangingPunct="1"/>
            <a:r>
              <a:rPr lang="en-US" altLang="en-US" sz="2000" dirty="0"/>
              <a:t>Surface area available for filtration (mesangial cells)</a:t>
            </a:r>
          </a:p>
          <a:p>
            <a:pPr marL="285750" indent="-285750" eaLnBrk="1" hangingPunct="1">
              <a:buFontTx/>
              <a:buChar char="-"/>
            </a:pPr>
            <a:endParaRPr lang="en-US" altLang="en-US" sz="2000" dirty="0"/>
          </a:p>
          <a:p>
            <a:pPr eaLnBrk="1" hangingPunct="1"/>
            <a:r>
              <a:rPr lang="en-US" altLang="en-US" sz="2000" dirty="0"/>
              <a:t>Filtration membrane permeability </a:t>
            </a:r>
            <a:endParaRPr lang="en-GB" sz="2000" dirty="0"/>
          </a:p>
        </p:txBody>
      </p:sp>
      <p:sp>
        <p:nvSpPr>
          <p:cNvPr id="9" name="Rectangle 8"/>
          <p:cNvSpPr/>
          <p:nvPr/>
        </p:nvSpPr>
        <p:spPr>
          <a:xfrm>
            <a:off x="236512" y="3048000"/>
            <a:ext cx="4211550" cy="1015663"/>
          </a:xfrm>
          <a:prstGeom prst="rect">
            <a:avLst/>
          </a:prstGeom>
        </p:spPr>
        <p:txBody>
          <a:bodyPr wrap="square">
            <a:spAutoFit/>
          </a:bodyPr>
          <a:lstStyle/>
          <a:p>
            <a:pPr marL="171450" indent="-171450" eaLnBrk="1" hangingPunct="1"/>
            <a:r>
              <a:rPr lang="en-US" altLang="en-US" sz="2000" b="1" u="sng" dirty="0"/>
              <a:t>Net Filtration Pressure (NFP)</a:t>
            </a:r>
            <a:endParaRPr lang="en-US" altLang="en-US" sz="2000" u="sng" dirty="0"/>
          </a:p>
          <a:p>
            <a:pPr marL="171450" indent="-171450" eaLnBrk="1" hangingPunct="1"/>
            <a:r>
              <a:rPr lang="en-US" altLang="en-US" sz="2000" dirty="0"/>
              <a:t>The cumulative pressure responsible for filtrate formation.</a:t>
            </a:r>
          </a:p>
        </p:txBody>
      </p:sp>
      <p:sp>
        <p:nvSpPr>
          <p:cNvPr id="41" name="Rectangle 1"/>
          <p:cNvSpPr>
            <a:spLocks noChangeArrowheads="1"/>
          </p:cNvSpPr>
          <p:nvPr/>
        </p:nvSpPr>
        <p:spPr bwMode="auto">
          <a:xfrm>
            <a:off x="261590" y="5988381"/>
            <a:ext cx="494030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eaLnBrk="1" hangingPunct="1">
              <a:spcBef>
                <a:spcPct val="20000"/>
              </a:spcBef>
              <a:buClr>
                <a:srgbClr val="93A299"/>
              </a:buClr>
              <a:buSzPct val="85000"/>
            </a:pPr>
            <a:r>
              <a:rPr lang="en-US" altLang="en-US" dirty="0">
                <a:solidFill>
                  <a:srgbClr val="000000"/>
                </a:solidFill>
                <a:ea typeface="ＭＳ Ｐゴシック" charset="-128"/>
                <a:cs typeface="Arial" charset="0"/>
              </a:rPr>
              <a:t>Changes in GFR result from changes in glomerular blood pressure</a:t>
            </a:r>
            <a:endParaRPr lang="en-US" altLang="en-US" dirty="0">
              <a:solidFill>
                <a:srgbClr val="292934"/>
              </a:solidFill>
              <a:ea typeface="ＭＳ Ｐゴシック" charset="-128"/>
              <a:cs typeface="Arial" charset="0"/>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3278" y="4473512"/>
            <a:ext cx="354012" cy="47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760" y="4544016"/>
            <a:ext cx="354012" cy="47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343" y="3486450"/>
            <a:ext cx="354012" cy="47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2132" y="1594977"/>
            <a:ext cx="354012" cy="47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80"/>
                                        </p:tgtEl>
                                        <p:attrNameLst>
                                          <p:attrName>style.visibility</p:attrName>
                                        </p:attrNameLst>
                                      </p:cBhvr>
                                      <p:to>
                                        <p:strVal val="visible"/>
                                      </p:to>
                                    </p:set>
                                    <p:animEffect transition="in" filter="wipe(left)">
                                      <p:cBhvr>
                                        <p:cTn id="17" dur="500"/>
                                        <p:tgtEl>
                                          <p:spTgt spid="583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3197"/>
                                        </p:tgtEl>
                                        <p:attrNameLst>
                                          <p:attrName>style.visibility</p:attrName>
                                        </p:attrNameLst>
                                      </p:cBhvr>
                                      <p:to>
                                        <p:strVal val="visible"/>
                                      </p:to>
                                    </p:set>
                                    <p:animEffect transition="in" filter="wipe(right)">
                                      <p:cBhvr>
                                        <p:cTn id="22" dur="500"/>
                                        <p:tgtEl>
                                          <p:spTgt spid="931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3198"/>
                                        </p:tgtEl>
                                        <p:attrNameLst>
                                          <p:attrName>style.visibility</p:attrName>
                                        </p:attrNameLst>
                                      </p:cBhvr>
                                      <p:to>
                                        <p:strVal val="visible"/>
                                      </p:to>
                                    </p:set>
                                    <p:animEffect transition="in" filter="wipe(right)">
                                      <p:cBhvr>
                                        <p:cTn id="27" dur="500"/>
                                        <p:tgtEl>
                                          <p:spTgt spid="9319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3199"/>
                                        </p:tgtEl>
                                        <p:attrNameLst>
                                          <p:attrName>style.visibility</p:attrName>
                                        </p:attrNameLst>
                                      </p:cBhvr>
                                      <p:to>
                                        <p:strVal val="visible"/>
                                      </p:to>
                                    </p:set>
                                    <p:animEffect transition="in" filter="dissolve">
                                      <p:cBhvr>
                                        <p:cTn id="40" dur="500"/>
                                        <p:tgtEl>
                                          <p:spTgt spid="9319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dissolv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dissolve">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up)">
                                      <p:cBhvr>
                                        <p:cTn id="55" dur="500"/>
                                        <p:tgtEl>
                                          <p:spTgt spid="45"/>
                                        </p:tgtEl>
                                      </p:cBhvr>
                                    </p:animEffect>
                                  </p:childTnLst>
                                </p:cTn>
                              </p:par>
                              <p:par>
                                <p:cTn id="56" presetID="22" presetClass="entr" presetSubtype="1"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up)">
                                      <p:cBhvr>
                                        <p:cTn id="58" dur="500"/>
                                        <p:tgtEl>
                                          <p:spTgt spid="44"/>
                                        </p:tgtEl>
                                      </p:cBhvr>
                                    </p:animEffect>
                                  </p:childTnLst>
                                </p:cTn>
                              </p:par>
                              <p:par>
                                <p:cTn id="59" presetID="22" presetClass="entr" presetSubtype="1"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par>
                                <p:cTn id="62" presetID="22" presetClass="entr" presetSubtype="1"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par>
                                <p:cTn id="65" presetID="50" presetClass="path" presetSubtype="0" accel="50000" decel="50000" fill="hold" nodeType="withEffect">
                                  <p:stCondLst>
                                    <p:cond delay="0"/>
                                  </p:stCondLst>
                                  <p:childTnLst>
                                    <p:animMotion origin="layout" path="M 5.55556E-7 0.02153 L 0.11128 0.02153 C 0.16111 0.02153 0.22257 0.10672 0.22257 0.17662 L 0.22257 0.33264 " pathEditMode="relative" rAng="0" ptsTypes="AAAA">
                                      <p:cBhvr>
                                        <p:cTn id="66" dur="2000" fill="hold"/>
                                        <p:tgtEl>
                                          <p:spTgt spid="45"/>
                                        </p:tgtEl>
                                        <p:attrNameLst>
                                          <p:attrName>ppt_x</p:attrName>
                                          <p:attrName>ppt_y</p:attrName>
                                        </p:attrNameLst>
                                      </p:cBhvr>
                                      <p:rCtr x="11128" y="15556"/>
                                    </p:animMotion>
                                  </p:childTnLst>
                                </p:cTn>
                              </p:par>
                              <p:par>
                                <p:cTn id="67" presetID="42" presetClass="path" presetSubtype="0" accel="50000" decel="50000" fill="hold" nodeType="withEffect">
                                  <p:stCondLst>
                                    <p:cond delay="0"/>
                                  </p:stCondLst>
                                  <p:childTnLst>
                                    <p:animMotion origin="layout" path="M 3.61111E-6 3.33333E-6 L 0.13819 0.06551 " pathEditMode="relative" rAng="0" ptsTypes="AA">
                                      <p:cBhvr>
                                        <p:cTn id="68" dur="2000" fill="hold"/>
                                        <p:tgtEl>
                                          <p:spTgt spid="44"/>
                                        </p:tgtEl>
                                        <p:attrNameLst>
                                          <p:attrName>ppt_x</p:attrName>
                                          <p:attrName>ppt_y</p:attrName>
                                        </p:attrNameLst>
                                      </p:cBhvr>
                                      <p:rCtr x="6910" y="3264"/>
                                    </p:animMotion>
                                  </p:childTnLst>
                                </p:cTn>
                              </p:par>
                              <p:par>
                                <p:cTn id="69" presetID="42" presetClass="path" presetSubtype="0" accel="50000" decel="50000" fill="hold" nodeType="withEffect">
                                  <p:stCondLst>
                                    <p:cond delay="0"/>
                                  </p:stCondLst>
                                  <p:childTnLst>
                                    <p:animMotion origin="layout" path="M -2.5E-6 -4.81481E-6 L 0.20365 -0.12754 " pathEditMode="relative" rAng="0" ptsTypes="AA">
                                      <p:cBhvr>
                                        <p:cTn id="70" dur="2000" fill="hold"/>
                                        <p:tgtEl>
                                          <p:spTgt spid="43"/>
                                        </p:tgtEl>
                                        <p:attrNameLst>
                                          <p:attrName>ppt_x</p:attrName>
                                          <p:attrName>ppt_y</p:attrName>
                                        </p:attrNameLst>
                                      </p:cBhvr>
                                      <p:rCtr x="10174" y="-6389"/>
                                    </p:animMotion>
                                  </p:childTnLst>
                                </p:cTn>
                              </p:par>
                              <p:par>
                                <p:cTn id="71" presetID="42" presetClass="path" presetSubtype="0" accel="50000" decel="50000" fill="hold" nodeType="withEffect">
                                  <p:stCondLst>
                                    <p:cond delay="0"/>
                                  </p:stCondLst>
                                  <p:childTnLst>
                                    <p:animMotion origin="layout" path="M -2.5E-6 1.85185E-6 L 0.27691 -0.10209 " pathEditMode="relative" rAng="0" ptsTypes="AA">
                                      <p:cBhvr>
                                        <p:cTn id="72" dur="2000" fill="hold"/>
                                        <p:tgtEl>
                                          <p:spTgt spid="42"/>
                                        </p:tgtEl>
                                        <p:attrNameLst>
                                          <p:attrName>ppt_x</p:attrName>
                                          <p:attrName>ppt_y</p:attrName>
                                        </p:attrNameLst>
                                      </p:cBhvr>
                                      <p:rCtr x="13837" y="-5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0" grpId="0"/>
      <p:bldP spid="93197" grpId="0"/>
      <p:bldP spid="93198" grpId="0"/>
      <p:bldP spid="93199" grpId="0" animBg="1"/>
      <p:bldP spid="11" grpId="0" animBg="1"/>
      <p:bldP spid="31" grpId="0"/>
      <p:bldP spid="28" grpId="0" animBg="1"/>
      <p:bldP spid="5" grpId="0"/>
      <p:bldP spid="9" grpId="0"/>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0" y="152400"/>
            <a:ext cx="7696200" cy="1096962"/>
          </a:xfrm>
          <a:solidFill>
            <a:srgbClr val="FFFF00"/>
          </a:solidFill>
        </p:spPr>
        <p:txBody>
          <a:bodyPr/>
          <a:lstStyle/>
          <a:p>
            <a:r>
              <a:rPr lang="en-US" altLang="en-US" sz="3600" b="1" dirty="0">
                <a:solidFill>
                  <a:srgbClr val="FF0000"/>
                </a:solidFill>
                <a:effectLst>
                  <a:outerShdw blurRad="38100" dist="38100" dir="2700000" algn="tl">
                    <a:srgbClr val="000000">
                      <a:alpha val="43137"/>
                    </a:srgbClr>
                  </a:outerShdw>
                </a:effectLst>
              </a:rPr>
              <a:t>Net Filtration Pressure (NFP)</a:t>
            </a:r>
          </a:p>
        </p:txBody>
      </p:sp>
      <p:sp>
        <p:nvSpPr>
          <p:cNvPr id="27651" name="Rectangle 3"/>
          <p:cNvSpPr>
            <a:spLocks noGrp="1" noChangeArrowheads="1"/>
          </p:cNvSpPr>
          <p:nvPr>
            <p:ph type="body" idx="1"/>
          </p:nvPr>
        </p:nvSpPr>
        <p:spPr>
          <a:xfrm>
            <a:off x="304800" y="1295400"/>
            <a:ext cx="8534400" cy="5105400"/>
          </a:xfrm>
        </p:spPr>
        <p:txBody>
          <a:bodyPr/>
          <a:lstStyle/>
          <a:p>
            <a:r>
              <a:rPr lang="en-US" altLang="en-US" sz="2800" dirty="0">
                <a:solidFill>
                  <a:srgbClr val="000000"/>
                </a:solidFill>
              </a:rPr>
              <a:t>The pressure responsible for filtrate formation</a:t>
            </a:r>
          </a:p>
          <a:p>
            <a:endParaRPr lang="en-US" altLang="en-US" sz="2800" dirty="0">
              <a:solidFill>
                <a:srgbClr val="000000"/>
              </a:solidFill>
            </a:endParaRPr>
          </a:p>
          <a:p>
            <a:r>
              <a:rPr lang="en-US" altLang="en-US" sz="2800" dirty="0">
                <a:solidFill>
                  <a:srgbClr val="000000"/>
                </a:solidFill>
              </a:rPr>
              <a:t>NFP equals the glomerular hydrostatic pressure (</a:t>
            </a:r>
            <a:r>
              <a:rPr lang="en-US" altLang="en-US" sz="2800" dirty="0" err="1">
                <a:solidFill>
                  <a:srgbClr val="000000"/>
                </a:solidFill>
              </a:rPr>
              <a:t>HP</a:t>
            </a:r>
            <a:r>
              <a:rPr lang="en-US" altLang="en-US" sz="2800" baseline="-25000" dirty="0" err="1">
                <a:solidFill>
                  <a:srgbClr val="000000"/>
                </a:solidFill>
              </a:rPr>
              <a:t>g</a:t>
            </a:r>
            <a:r>
              <a:rPr lang="en-US" altLang="en-US" sz="2800" dirty="0">
                <a:solidFill>
                  <a:srgbClr val="000000"/>
                </a:solidFill>
              </a:rPr>
              <a:t>) minus the oncotic pressure of glomerular blood (</a:t>
            </a:r>
            <a:r>
              <a:rPr lang="en-US" altLang="en-US" sz="2800" dirty="0" err="1">
                <a:solidFill>
                  <a:srgbClr val="000000"/>
                </a:solidFill>
              </a:rPr>
              <a:t>OP</a:t>
            </a:r>
            <a:r>
              <a:rPr lang="en-US" altLang="en-US" sz="2800" baseline="-25000" dirty="0" err="1">
                <a:solidFill>
                  <a:srgbClr val="000000"/>
                </a:solidFill>
              </a:rPr>
              <a:t>g</a:t>
            </a:r>
            <a:r>
              <a:rPr lang="en-US" altLang="en-US" sz="2800" dirty="0">
                <a:solidFill>
                  <a:srgbClr val="000000"/>
                </a:solidFill>
              </a:rPr>
              <a:t>) combined with the capsular hydrostatic pressure (</a:t>
            </a:r>
            <a:r>
              <a:rPr lang="en-US" altLang="en-US" sz="2800" dirty="0" err="1">
                <a:solidFill>
                  <a:srgbClr val="000000"/>
                </a:solidFill>
              </a:rPr>
              <a:t>HP</a:t>
            </a:r>
            <a:r>
              <a:rPr lang="en-US" altLang="en-US" sz="2800" baseline="-25000" dirty="0" err="1">
                <a:solidFill>
                  <a:srgbClr val="000000"/>
                </a:solidFill>
              </a:rPr>
              <a:t>c</a:t>
            </a:r>
            <a:r>
              <a:rPr lang="en-US" altLang="en-US" sz="2800" dirty="0">
                <a:solidFill>
                  <a:srgbClr val="000000"/>
                </a:solidFill>
              </a:rPr>
              <a:t>)</a:t>
            </a:r>
            <a:endParaRPr lang="en-US" altLang="en-US" sz="2800" dirty="0"/>
          </a:p>
        </p:txBody>
      </p:sp>
      <p:sp>
        <p:nvSpPr>
          <p:cNvPr id="27652" name="Rectangle 4"/>
          <p:cNvSpPr>
            <a:spLocks noChangeArrowheads="1"/>
          </p:cNvSpPr>
          <p:nvPr/>
        </p:nvSpPr>
        <p:spPr bwMode="auto">
          <a:xfrm>
            <a:off x="1447800" y="4564251"/>
            <a:ext cx="6172200" cy="1569660"/>
          </a:xfrm>
          <a:prstGeom prst="rect">
            <a:avLst/>
          </a:prstGeom>
          <a:solidFill>
            <a:srgbClr val="CCFFCC"/>
          </a:solidFill>
          <a:ln w="952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S PGothic" charset="-128"/>
              </a:rPr>
              <a:t>NFP = </a:t>
            </a:r>
            <a:r>
              <a:rPr kumimoji="0" lang="en-US" altLang="en-US" sz="3200" b="0" i="0" u="none" strike="noStrike" kern="1200" cap="none" spc="0" normalizeH="0" baseline="0" noProof="0" dirty="0" err="1">
                <a:ln>
                  <a:noFill/>
                </a:ln>
                <a:solidFill>
                  <a:srgbClr val="000000"/>
                </a:solidFill>
                <a:effectLst/>
                <a:uLnTx/>
                <a:uFillTx/>
                <a:latin typeface="Arial" charset="0"/>
                <a:ea typeface="MS PGothic" charset="-128"/>
              </a:rPr>
              <a:t>HP</a:t>
            </a:r>
            <a:r>
              <a:rPr kumimoji="0" lang="en-US" altLang="en-US" sz="3200" b="0" i="0" u="none" strike="noStrike" kern="1200" cap="none" spc="0" normalizeH="0" baseline="-25000" noProof="0" dirty="0" err="1">
                <a:ln>
                  <a:noFill/>
                </a:ln>
                <a:solidFill>
                  <a:srgbClr val="000000"/>
                </a:solidFill>
                <a:effectLst/>
                <a:uLnTx/>
                <a:uFillTx/>
                <a:latin typeface="Arial" charset="0"/>
                <a:ea typeface="MS PGothic" charset="-128"/>
              </a:rPr>
              <a:t>g</a:t>
            </a:r>
            <a:r>
              <a:rPr kumimoji="0" lang="en-US" altLang="en-US" sz="3200" b="0" i="0" u="none" strike="noStrike" kern="1200" cap="none" spc="0" normalizeH="0" baseline="-25000" noProof="0" dirty="0">
                <a:ln>
                  <a:noFill/>
                </a:ln>
                <a:solidFill>
                  <a:srgbClr val="000000"/>
                </a:solidFill>
                <a:effectLst/>
                <a:uLnTx/>
                <a:uFillTx/>
                <a:latin typeface="Arial" charset="0"/>
                <a:ea typeface="MS PGothic" charset="-128"/>
              </a:rPr>
              <a:t> </a:t>
            </a:r>
            <a:r>
              <a:rPr kumimoji="0" lang="en-US" altLang="en-US" sz="3200" b="0" i="0" u="none" strike="noStrike" kern="1200" cap="none" spc="0" normalizeH="0" baseline="0" noProof="0" dirty="0">
                <a:ln>
                  <a:noFill/>
                </a:ln>
                <a:solidFill>
                  <a:srgbClr val="000000"/>
                </a:solidFill>
                <a:effectLst/>
                <a:uLnTx/>
                <a:uFillTx/>
                <a:latin typeface="Arial" charset="0"/>
                <a:ea typeface="MS PGothic" charset="-128"/>
              </a:rPr>
              <a:t>– (</a:t>
            </a:r>
            <a:r>
              <a:rPr kumimoji="0" lang="en-US" altLang="en-US" sz="3200" b="0" i="0" u="none" strike="noStrike" kern="1200" cap="none" spc="0" normalizeH="0" baseline="0" noProof="0" dirty="0" err="1">
                <a:ln>
                  <a:noFill/>
                </a:ln>
                <a:solidFill>
                  <a:srgbClr val="000000"/>
                </a:solidFill>
                <a:effectLst/>
                <a:uLnTx/>
                <a:uFillTx/>
                <a:latin typeface="Arial" charset="0"/>
                <a:ea typeface="MS PGothic" charset="-128"/>
              </a:rPr>
              <a:t>OP</a:t>
            </a:r>
            <a:r>
              <a:rPr kumimoji="0" lang="en-US" altLang="en-US" sz="3200" b="0" i="0" u="none" strike="noStrike" kern="1200" cap="none" spc="0" normalizeH="0" baseline="-25000" noProof="0" dirty="0" err="1">
                <a:ln>
                  <a:noFill/>
                </a:ln>
                <a:solidFill>
                  <a:srgbClr val="000000"/>
                </a:solidFill>
                <a:effectLst/>
                <a:uLnTx/>
                <a:uFillTx/>
                <a:latin typeface="Arial" charset="0"/>
                <a:ea typeface="MS PGothic" charset="-128"/>
              </a:rPr>
              <a:t>g</a:t>
            </a:r>
            <a:r>
              <a:rPr kumimoji="0" lang="en-US" altLang="en-US" sz="3200" b="0" i="0" u="none" strike="noStrike" kern="1200" cap="none" spc="0" normalizeH="0" baseline="-25000" noProof="0" dirty="0">
                <a:ln>
                  <a:noFill/>
                </a:ln>
                <a:solidFill>
                  <a:srgbClr val="000000"/>
                </a:solidFill>
                <a:effectLst/>
                <a:uLnTx/>
                <a:uFillTx/>
                <a:latin typeface="Arial" charset="0"/>
                <a:ea typeface="MS PGothic" charset="-128"/>
              </a:rPr>
              <a:t> + </a:t>
            </a:r>
            <a:r>
              <a:rPr kumimoji="0" lang="en-US" altLang="en-US" sz="3200" b="0" i="0" u="none" strike="noStrike" kern="1200" cap="none" spc="0" normalizeH="0" baseline="0" noProof="0" dirty="0" err="1">
                <a:ln>
                  <a:noFill/>
                </a:ln>
                <a:solidFill>
                  <a:srgbClr val="000000"/>
                </a:solidFill>
                <a:effectLst/>
                <a:uLnTx/>
                <a:uFillTx/>
                <a:latin typeface="Arial" charset="0"/>
                <a:ea typeface="MS PGothic" charset="-128"/>
              </a:rPr>
              <a:t>HP</a:t>
            </a:r>
            <a:r>
              <a:rPr kumimoji="0" lang="en-US" altLang="en-US" sz="3200" b="0" i="0" u="none" strike="noStrike" kern="1200" cap="none" spc="0" normalizeH="0" baseline="-25000" noProof="0" dirty="0" err="1">
                <a:ln>
                  <a:noFill/>
                </a:ln>
                <a:solidFill>
                  <a:srgbClr val="000000"/>
                </a:solidFill>
                <a:effectLst/>
                <a:uLnTx/>
                <a:uFillTx/>
                <a:latin typeface="Arial" charset="0"/>
                <a:ea typeface="MS PGothic" charset="-128"/>
              </a:rPr>
              <a:t>c</a:t>
            </a:r>
            <a:r>
              <a:rPr kumimoji="0" lang="en-US" altLang="en-US" sz="3200" b="0" i="0" u="none" strike="noStrike" kern="1200" cap="none" spc="0" normalizeH="0" baseline="0" noProof="0" dirty="0">
                <a:ln>
                  <a:noFill/>
                </a:ln>
                <a:solidFill>
                  <a:srgbClr val="000000"/>
                </a:solidFill>
                <a:effectLst/>
                <a:uLnTx/>
                <a:uFillTx/>
                <a:latin typeface="Arial" charset="0"/>
                <a:ea typeface="MS PGothic" charset="-128"/>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S PGothic" charset="-128"/>
              </a:rPr>
              <a:t>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S PGothic" charset="-128"/>
              </a:rPr>
              <a:t>NFP = P</a:t>
            </a:r>
            <a:r>
              <a:rPr kumimoji="0" lang="en-US" altLang="en-US" sz="3200" b="0" i="0" u="none" strike="noStrike" kern="1200" cap="none" spc="0" normalizeH="0" baseline="-25000" noProof="0" dirty="0">
                <a:ln>
                  <a:noFill/>
                </a:ln>
                <a:solidFill>
                  <a:srgbClr val="000000"/>
                </a:solidFill>
                <a:effectLst/>
                <a:uLnTx/>
                <a:uFillTx/>
                <a:latin typeface="Arial" charset="0"/>
                <a:ea typeface="MS PGothic" charset="-128"/>
              </a:rPr>
              <a:t>GC</a:t>
            </a:r>
            <a:r>
              <a:rPr kumimoji="0" lang="en-US" altLang="en-US" sz="3200" b="0" i="0" u="none" strike="noStrike" kern="1200" cap="none" spc="0" normalizeH="0" baseline="0" noProof="0" dirty="0">
                <a:ln>
                  <a:noFill/>
                </a:ln>
                <a:solidFill>
                  <a:srgbClr val="000000"/>
                </a:solidFill>
                <a:effectLst/>
                <a:uLnTx/>
                <a:uFillTx/>
                <a:latin typeface="Arial" charset="0"/>
                <a:ea typeface="MS PGothic" charset="-128"/>
              </a:rPr>
              <a:t> – P</a:t>
            </a:r>
            <a:r>
              <a:rPr kumimoji="0" lang="en-US" altLang="en-US" sz="3200" b="0" i="0" u="none" strike="noStrike" kern="1200" cap="none" spc="0" normalizeH="0" baseline="-25000" noProof="0" dirty="0">
                <a:ln>
                  <a:noFill/>
                </a:ln>
                <a:solidFill>
                  <a:srgbClr val="000000"/>
                </a:solidFill>
                <a:effectLst/>
                <a:uLnTx/>
                <a:uFillTx/>
                <a:latin typeface="Arial" charset="0"/>
                <a:ea typeface="MS PGothic" charset="-128"/>
              </a:rPr>
              <a:t>BS</a:t>
            </a:r>
            <a:r>
              <a:rPr kumimoji="0" lang="en-US" altLang="en-US" sz="3200" b="0" i="0" u="none" strike="noStrike" kern="1200" cap="none" spc="0" normalizeH="0" baseline="0" noProof="0" dirty="0">
                <a:ln>
                  <a:noFill/>
                </a:ln>
                <a:solidFill>
                  <a:srgbClr val="000000"/>
                </a:solidFill>
                <a:effectLst/>
                <a:uLnTx/>
                <a:uFillTx/>
                <a:latin typeface="Arial" charset="0"/>
                <a:ea typeface="MS PGothic" charset="-128"/>
              </a:rPr>
              <a:t> - O</a:t>
            </a:r>
            <a:r>
              <a:rPr kumimoji="0" lang="en-US" altLang="en-US" sz="3200" b="0" i="0" u="none" strike="noStrike" kern="1200" cap="none" spc="0" normalizeH="0" baseline="-25000" noProof="0" dirty="0">
                <a:ln>
                  <a:noFill/>
                </a:ln>
                <a:solidFill>
                  <a:srgbClr val="000000"/>
                </a:solidFill>
                <a:effectLst/>
                <a:uLnTx/>
                <a:uFillTx/>
                <a:latin typeface="Arial" charset="0"/>
                <a:ea typeface="MS PGothic" charset="-128"/>
              </a:rPr>
              <a:t>GC</a:t>
            </a:r>
          </a:p>
        </p:txBody>
      </p:sp>
    </p:spTree>
    <p:extLst>
      <p:ext uri="{BB962C8B-B14F-4D97-AF65-F5344CB8AC3E}">
        <p14:creationId xmlns:p14="http://schemas.microsoft.com/office/powerpoint/2010/main" val="168389090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vertical)">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blinds(vertical)">
                                      <p:cBhvr>
                                        <p:cTn id="12" dur="500"/>
                                        <p:tgtEl>
                                          <p:spTgt spid="27651">
                                            <p:txEl>
                                              <p:pRg st="2" end="2"/>
                                            </p:txEl>
                                          </p:spTgt>
                                        </p:tgtEl>
                                      </p:cBhvr>
                                    </p:animEffect>
                                  </p:childTnLst>
                                </p:cTn>
                              </p:par>
                              <p:par>
                                <p:cTn id="13" presetID="3" presetClass="entr" presetSubtype="5" fill="hold" grpId="0" nodeType="withEffect">
                                  <p:stCondLst>
                                    <p:cond delay="0"/>
                                  </p:stCondLst>
                                  <p:childTnLst>
                                    <p:set>
                                      <p:cBhvr>
                                        <p:cTn id="14" dur="1" fill="hold">
                                          <p:stCondLst>
                                            <p:cond delay="0"/>
                                          </p:stCondLst>
                                        </p:cTn>
                                        <p:tgtEl>
                                          <p:spTgt spid="27652"/>
                                        </p:tgtEl>
                                        <p:attrNameLst>
                                          <p:attrName>style.visibility</p:attrName>
                                        </p:attrNameLst>
                                      </p:cBhvr>
                                      <p:to>
                                        <p:strVal val="visible"/>
                                      </p:to>
                                    </p:set>
                                    <p:animEffect transition="in" filter="blinds(vertical)">
                                      <p:cBhvr>
                                        <p:cTn id="15"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76200"/>
            <a:ext cx="7696200" cy="868362"/>
          </a:xfrm>
          <a:solidFill>
            <a:srgbClr val="FFFF00"/>
          </a:solidFill>
        </p:spPr>
        <p:txBody>
          <a:bodyPr/>
          <a:lstStyle/>
          <a:p>
            <a:r>
              <a:rPr lang="en-US" altLang="en-US" sz="3600" b="1" dirty="0">
                <a:solidFill>
                  <a:srgbClr val="FF0000"/>
                </a:solidFill>
                <a:effectLst>
                  <a:outerShdw blurRad="38100" dist="38100" dir="2700000" algn="tl">
                    <a:srgbClr val="000000">
                      <a:alpha val="43137"/>
                    </a:srgbClr>
                  </a:outerShdw>
                </a:effectLst>
              </a:rPr>
              <a:t>GFR</a:t>
            </a:r>
          </a:p>
        </p:txBody>
      </p:sp>
      <p:sp>
        <p:nvSpPr>
          <p:cNvPr id="30723" name="Rectangle 3"/>
          <p:cNvSpPr>
            <a:spLocks noGrp="1" noChangeArrowheads="1"/>
          </p:cNvSpPr>
          <p:nvPr>
            <p:ph type="body" idx="1"/>
          </p:nvPr>
        </p:nvSpPr>
        <p:spPr>
          <a:xfrm>
            <a:off x="0" y="1066800"/>
            <a:ext cx="9132888" cy="5638800"/>
          </a:xfrm>
        </p:spPr>
        <p:txBody>
          <a:bodyPr/>
          <a:lstStyle/>
          <a:p>
            <a:r>
              <a:rPr lang="en-US" altLang="en-US" sz="2800" dirty="0">
                <a:solidFill>
                  <a:srgbClr val="000000"/>
                </a:solidFill>
              </a:rPr>
              <a:t>Factors governing filtration rate at the capillary bed are:</a:t>
            </a:r>
          </a:p>
          <a:p>
            <a:pPr lvl="1"/>
            <a:r>
              <a:rPr lang="en-US" altLang="en-US" sz="2400" dirty="0">
                <a:solidFill>
                  <a:srgbClr val="000000"/>
                </a:solidFill>
                <a:ea typeface="Arial" panose="020B0604020202020204" pitchFamily="34" charset="0"/>
              </a:rPr>
              <a:t>Total surface area available for filtration.</a:t>
            </a:r>
          </a:p>
          <a:p>
            <a:pPr lvl="1"/>
            <a:r>
              <a:rPr lang="en-US" altLang="en-US" sz="2400" dirty="0">
                <a:solidFill>
                  <a:srgbClr val="000000"/>
                </a:solidFill>
                <a:ea typeface="Arial" panose="020B0604020202020204" pitchFamily="34" charset="0"/>
              </a:rPr>
              <a:t>Filtration membrane permeability.</a:t>
            </a:r>
          </a:p>
          <a:p>
            <a:pPr lvl="1"/>
            <a:r>
              <a:rPr lang="en-US" altLang="en-US" sz="2400" dirty="0">
                <a:solidFill>
                  <a:srgbClr val="000000"/>
                </a:solidFill>
                <a:ea typeface="Arial" panose="020B0604020202020204" pitchFamily="34" charset="0"/>
              </a:rPr>
              <a:t>Net filtration pressure.</a:t>
            </a:r>
            <a:endParaRPr lang="en-US" altLang="en-US" sz="3200" dirty="0">
              <a:solidFill>
                <a:srgbClr val="000000"/>
              </a:solidFill>
            </a:endParaRPr>
          </a:p>
          <a:p>
            <a:r>
              <a:rPr lang="en-US" altLang="en-US" sz="2800" dirty="0">
                <a:solidFill>
                  <a:srgbClr val="000000"/>
                </a:solidFill>
              </a:rPr>
              <a:t>GFR is directly proportional to the NFP.</a:t>
            </a:r>
          </a:p>
          <a:p>
            <a:pPr>
              <a:defRPr/>
            </a:pPr>
            <a:endParaRPr lang="en-US" sz="2800" dirty="0">
              <a:solidFill>
                <a:srgbClr val="000000"/>
              </a:solidFill>
            </a:endParaRPr>
          </a:p>
          <a:p>
            <a:pPr>
              <a:defRPr/>
            </a:pPr>
            <a:r>
              <a:rPr lang="en-US" sz="2800" dirty="0">
                <a:solidFill>
                  <a:srgbClr val="000000"/>
                </a:solidFill>
              </a:rPr>
              <a:t>If the GFR is </a:t>
            </a:r>
            <a:r>
              <a:rPr lang="en-US" sz="2800" b="1" dirty="0">
                <a:solidFill>
                  <a:srgbClr val="FF0066"/>
                </a:solidFill>
                <a:effectLst>
                  <a:outerShdw blurRad="38100" dist="38100" dir="2700000" algn="tl">
                    <a:srgbClr val="C0C0C0"/>
                  </a:outerShdw>
                </a:effectLst>
              </a:rPr>
              <a:t>too high</a:t>
            </a:r>
            <a:r>
              <a:rPr lang="en-US" sz="2800" dirty="0">
                <a:solidFill>
                  <a:srgbClr val="000000"/>
                </a:solidFill>
              </a:rPr>
              <a:t>:</a:t>
            </a:r>
          </a:p>
          <a:p>
            <a:pPr lvl="1">
              <a:defRPr/>
            </a:pPr>
            <a:r>
              <a:rPr lang="en-US" sz="2400" dirty="0">
                <a:solidFill>
                  <a:srgbClr val="000000"/>
                </a:solidFill>
              </a:rPr>
              <a:t>Needed substances cannot be reabsorbed quickly enough and are lost in the urine.</a:t>
            </a:r>
            <a:endParaRPr lang="en-US" sz="2800" dirty="0">
              <a:solidFill>
                <a:srgbClr val="000000"/>
              </a:solidFill>
            </a:endParaRPr>
          </a:p>
          <a:p>
            <a:pPr>
              <a:defRPr/>
            </a:pPr>
            <a:r>
              <a:rPr lang="en-US" sz="2800" dirty="0">
                <a:solidFill>
                  <a:srgbClr val="000000"/>
                </a:solidFill>
              </a:rPr>
              <a:t>If the GFR is </a:t>
            </a:r>
            <a:r>
              <a:rPr lang="en-US" sz="2800" b="1" dirty="0">
                <a:solidFill>
                  <a:srgbClr val="FF0066"/>
                </a:solidFill>
                <a:effectLst>
                  <a:outerShdw blurRad="38100" dist="38100" dir="2700000" algn="tl">
                    <a:srgbClr val="C0C0C0"/>
                  </a:outerShdw>
                </a:effectLst>
              </a:rPr>
              <a:t>too low</a:t>
            </a:r>
            <a:r>
              <a:rPr lang="en-US" sz="2800" dirty="0">
                <a:solidFill>
                  <a:srgbClr val="000000"/>
                </a:solidFill>
              </a:rPr>
              <a:t>:</a:t>
            </a:r>
          </a:p>
          <a:p>
            <a:pPr lvl="1">
              <a:defRPr/>
            </a:pPr>
            <a:r>
              <a:rPr lang="en-US" sz="2400" dirty="0">
                <a:solidFill>
                  <a:srgbClr val="000000"/>
                </a:solidFill>
              </a:rPr>
              <a:t>Everything is reabsorbed, including wastes that are normally disposed of.</a:t>
            </a:r>
            <a:endParaRPr lang="en-US" sz="2400" dirty="0"/>
          </a:p>
          <a:p>
            <a:endParaRPr lang="en-US" altLang="en-US" sz="2800" dirty="0"/>
          </a:p>
        </p:txBody>
      </p:sp>
    </p:spTree>
    <p:extLst>
      <p:ext uri="{BB962C8B-B14F-4D97-AF65-F5344CB8AC3E}">
        <p14:creationId xmlns:p14="http://schemas.microsoft.com/office/powerpoint/2010/main" val="64441115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linds(vertical)">
                                      <p:cBhvr>
                                        <p:cTn id="7" dur="500"/>
                                        <p:tgtEl>
                                          <p:spTgt spid="30723">
                                            <p:txEl>
                                              <p:pRg st="0" end="0"/>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blinds(vertical)">
                                      <p:cBhvr>
                                        <p:cTn id="10" dur="500"/>
                                        <p:tgtEl>
                                          <p:spTgt spid="30723">
                                            <p:txEl>
                                              <p:pRg st="1" end="1"/>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Effect transition="in" filter="blinds(vertical)">
                                      <p:cBhvr>
                                        <p:cTn id="13" dur="500"/>
                                        <p:tgtEl>
                                          <p:spTgt spid="30723">
                                            <p:txEl>
                                              <p:pRg st="2" end="2"/>
                                            </p:txEl>
                                          </p:spTgt>
                                        </p:tgtEl>
                                      </p:cBhvr>
                                    </p:animEffect>
                                  </p:childTnLst>
                                </p:cTn>
                              </p:par>
                              <p:par>
                                <p:cTn id="14" presetID="3" presetClass="entr" presetSubtype="5" fill="hold" nodeType="withEffect">
                                  <p:stCondLst>
                                    <p:cond delay="0"/>
                                  </p:stCondLst>
                                  <p:childTnLst>
                                    <p:set>
                                      <p:cBhvr>
                                        <p:cTn id="15" dur="1" fill="hold">
                                          <p:stCondLst>
                                            <p:cond delay="0"/>
                                          </p:stCondLst>
                                        </p:cTn>
                                        <p:tgtEl>
                                          <p:spTgt spid="30723">
                                            <p:txEl>
                                              <p:pRg st="3" end="3"/>
                                            </p:txEl>
                                          </p:spTgt>
                                        </p:tgtEl>
                                        <p:attrNameLst>
                                          <p:attrName>style.visibility</p:attrName>
                                        </p:attrNameLst>
                                      </p:cBhvr>
                                      <p:to>
                                        <p:strVal val="visible"/>
                                      </p:to>
                                    </p:set>
                                    <p:animEffect transition="in" filter="blinds(vertical)">
                                      <p:cBhvr>
                                        <p:cTn id="16" dur="500"/>
                                        <p:tgtEl>
                                          <p:spTgt spid="3072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5" fill="hold" nodeType="click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Effect transition="in" filter="blinds(vertical)">
                                      <p:cBhvr>
                                        <p:cTn id="21" dur="500"/>
                                        <p:tgtEl>
                                          <p:spTgt spid="3072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5" fill="hold" nodeType="clickEffect">
                                  <p:stCondLst>
                                    <p:cond delay="0"/>
                                  </p:stCondLst>
                                  <p:childTnLst>
                                    <p:set>
                                      <p:cBhvr>
                                        <p:cTn id="25" dur="1" fill="hold">
                                          <p:stCondLst>
                                            <p:cond delay="0"/>
                                          </p:stCondLst>
                                        </p:cTn>
                                        <p:tgtEl>
                                          <p:spTgt spid="30723">
                                            <p:txEl>
                                              <p:pRg st="6" end="6"/>
                                            </p:txEl>
                                          </p:spTgt>
                                        </p:tgtEl>
                                        <p:attrNameLst>
                                          <p:attrName>style.visibility</p:attrName>
                                        </p:attrNameLst>
                                      </p:cBhvr>
                                      <p:to>
                                        <p:strVal val="visible"/>
                                      </p:to>
                                    </p:set>
                                    <p:animEffect transition="in" filter="blinds(vertical)">
                                      <p:cBhvr>
                                        <p:cTn id="26" dur="500"/>
                                        <p:tgtEl>
                                          <p:spTgt spid="3072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5" fill="hold" nodeType="clickEffect">
                                  <p:stCondLst>
                                    <p:cond delay="0"/>
                                  </p:stCondLst>
                                  <p:childTnLst>
                                    <p:set>
                                      <p:cBhvr>
                                        <p:cTn id="30" dur="1" fill="hold">
                                          <p:stCondLst>
                                            <p:cond delay="0"/>
                                          </p:stCondLst>
                                        </p:cTn>
                                        <p:tgtEl>
                                          <p:spTgt spid="30723">
                                            <p:txEl>
                                              <p:pRg st="7" end="7"/>
                                            </p:txEl>
                                          </p:spTgt>
                                        </p:tgtEl>
                                        <p:attrNameLst>
                                          <p:attrName>style.visibility</p:attrName>
                                        </p:attrNameLst>
                                      </p:cBhvr>
                                      <p:to>
                                        <p:strVal val="visible"/>
                                      </p:to>
                                    </p:set>
                                    <p:animEffect transition="in" filter="blinds(vertical)">
                                      <p:cBhvr>
                                        <p:cTn id="31" dur="500"/>
                                        <p:tgtEl>
                                          <p:spTgt spid="3072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5" fill="hold" nodeType="clickEffect">
                                  <p:stCondLst>
                                    <p:cond delay="0"/>
                                  </p:stCondLst>
                                  <p:childTnLst>
                                    <p:set>
                                      <p:cBhvr>
                                        <p:cTn id="35" dur="1" fill="hold">
                                          <p:stCondLst>
                                            <p:cond delay="0"/>
                                          </p:stCondLst>
                                        </p:cTn>
                                        <p:tgtEl>
                                          <p:spTgt spid="30723">
                                            <p:txEl>
                                              <p:pRg st="8" end="8"/>
                                            </p:txEl>
                                          </p:spTgt>
                                        </p:tgtEl>
                                        <p:attrNameLst>
                                          <p:attrName>style.visibility</p:attrName>
                                        </p:attrNameLst>
                                      </p:cBhvr>
                                      <p:to>
                                        <p:strVal val="visible"/>
                                      </p:to>
                                    </p:set>
                                    <p:animEffect transition="in" filter="blinds(vertical)">
                                      <p:cBhvr>
                                        <p:cTn id="36" dur="500"/>
                                        <p:tgtEl>
                                          <p:spTgt spid="3072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30723">
                                            <p:txEl>
                                              <p:pRg st="9" end="9"/>
                                            </p:txEl>
                                          </p:spTgt>
                                        </p:tgtEl>
                                        <p:attrNameLst>
                                          <p:attrName>style.visibility</p:attrName>
                                        </p:attrNameLst>
                                      </p:cBhvr>
                                      <p:to>
                                        <p:strVal val="visible"/>
                                      </p:to>
                                    </p:set>
                                    <p:animEffect transition="in" filter="blinds(vertical)">
                                      <p:cBhvr>
                                        <p:cTn id="41" dur="500"/>
                                        <p:tgtEl>
                                          <p:spTgt spid="307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38138" y="611525"/>
            <a:ext cx="8458200" cy="0"/>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54276" name="Slide Number Placeholder 6"/>
          <p:cNvSpPr txBox="1">
            <a:spLocks/>
          </p:cNvSpPr>
          <p:nvPr/>
        </p:nvSpPr>
        <p:spPr bwMode="auto">
          <a:xfrm>
            <a:off x="86868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34A1688-0B47-B54B-A582-8D247CE8E1E2}" type="slidenum">
              <a:rPr kumimoji="0" lang="en-US" altLang="en-US" sz="1400" b="0" i="0" u="none" strike="noStrike" kern="1200" cap="none" spc="0" normalizeH="0" baseline="0" noProof="0">
                <a:ln>
                  <a:noFill/>
                </a:ln>
                <a:solidFill>
                  <a:srgbClr val="292934"/>
                </a:solidFill>
                <a:effectLst/>
                <a:uLnTx/>
                <a:uFillTx/>
                <a:latin typeface="Arial" charset="0"/>
                <a:ea typeface="MS PGothic"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a:ln>
                <a:noFill/>
              </a:ln>
              <a:solidFill>
                <a:srgbClr val="292934"/>
              </a:solidFill>
              <a:effectLst/>
              <a:uLnTx/>
              <a:uFillTx/>
              <a:latin typeface="Arial" charset="0"/>
              <a:ea typeface="MS PGothic" charset="-128"/>
            </a:endParaRPr>
          </a:p>
        </p:txBody>
      </p:sp>
      <p:pic>
        <p:nvPicPr>
          <p:cNvPr id="5427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
            <a:off x="7767635" y="1088719"/>
            <a:ext cx="1262062" cy="157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258500" y="762000"/>
            <a:ext cx="8537838" cy="3202213"/>
          </a:xfrm>
          <a:prstGeom prst="rect">
            <a:avLst/>
          </a:prstGeom>
          <a:extLst>
            <a:ext uri="{909E8E84-426E-40dd-AFC4-6F175D3DCCD1}"/>
            <a:ext uri="{91240B29-F687-4f45-9708-019B960494DF}"/>
          </a:extLst>
        </p:spPr>
        <p:txBody>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93A299"/>
              </a:buClr>
              <a:buSzPct val="85000"/>
              <a:buFont typeface="Arial" charset="0"/>
              <a:buNone/>
              <a:tabLst/>
              <a:defRPr/>
            </a:pPr>
            <a:r>
              <a:rPr kumimoji="0" lang="en-US" sz="2800" b="1" i="0" u="none" strike="noStrike" kern="1200" cap="none" spc="0" normalizeH="0" baseline="0" noProof="0" dirty="0">
                <a:ln>
                  <a:noFill/>
                </a:ln>
                <a:solidFill>
                  <a:srgbClr val="292934"/>
                </a:solidFill>
                <a:effectLst>
                  <a:glow rad="101600">
                    <a:srgbClr val="FFFFFF"/>
                  </a:glow>
                </a:effectLst>
                <a:uLnTx/>
                <a:uFillTx/>
                <a:latin typeface="Arial"/>
                <a:ea typeface="MS PGothic" charset="0"/>
                <a:cs typeface="Arial"/>
              </a:rPr>
              <a:t>The rate of production of filtrate at the glomeruli from plasma</a:t>
            </a:r>
          </a:p>
          <a:p>
            <a:pPr marL="0" marR="0" lvl="0" indent="0" algn="l" defTabSz="914400" rtl="0" eaLnBrk="1" fontAlgn="base" latinLnBrk="0" hangingPunct="1">
              <a:lnSpc>
                <a:spcPct val="100000"/>
              </a:lnSpc>
              <a:spcBef>
                <a:spcPct val="20000"/>
              </a:spcBef>
              <a:spcAft>
                <a:spcPct val="0"/>
              </a:spcAft>
              <a:buClr>
                <a:srgbClr val="93A299"/>
              </a:buClr>
              <a:buSzPct val="85000"/>
              <a:buFont typeface="Arial" charset="0"/>
              <a:buNone/>
              <a:tabLst/>
              <a:defRPr/>
            </a:pPr>
            <a:endParaRPr kumimoji="0" lang="en-US" sz="1600" b="0" i="0" u="none" strike="noStrike" kern="1200" cap="none" spc="0" normalizeH="0" baseline="0" noProof="0" dirty="0">
              <a:ln>
                <a:noFill/>
              </a:ln>
              <a:solidFill>
                <a:srgbClr val="292934"/>
              </a:solidFill>
              <a:effectLst/>
              <a:uLnTx/>
              <a:uFillTx/>
              <a:latin typeface="Arial"/>
              <a:ea typeface="MS PGothic" charset="0"/>
              <a:cs typeface="Arial"/>
            </a:endParaRPr>
          </a:p>
          <a:p>
            <a:pPr marL="0" marR="0" lvl="0" indent="0" algn="l" defTabSz="914400" rtl="0" eaLnBrk="1" fontAlgn="base" latinLnBrk="0" hangingPunct="1">
              <a:lnSpc>
                <a:spcPct val="100000"/>
              </a:lnSpc>
              <a:spcBef>
                <a:spcPct val="20000"/>
              </a:spcBef>
              <a:spcAft>
                <a:spcPct val="0"/>
              </a:spcAft>
              <a:buClr>
                <a:srgbClr val="93A299"/>
              </a:buClr>
              <a:buSzPct val="85000"/>
              <a:buFont typeface="Arial" charset="0"/>
              <a:buNone/>
              <a:tabLst/>
              <a:defRPr/>
            </a:pPr>
            <a:r>
              <a:rPr kumimoji="0" lang="en-GB" sz="2800" b="0" i="0" u="none" strike="noStrike" kern="1200" cap="none" spc="0" normalizeH="0" baseline="0" noProof="0" dirty="0">
                <a:ln>
                  <a:noFill/>
                </a:ln>
                <a:solidFill>
                  <a:srgbClr val="FF0000"/>
                </a:solidFill>
                <a:effectLst/>
                <a:uLnTx/>
                <a:uFillTx/>
                <a:latin typeface="Arial"/>
                <a:ea typeface="MS PGothic" charset="0"/>
                <a:cs typeface="Arial"/>
                <a:sym typeface="Wingdings" charset="0"/>
              </a:rPr>
              <a:t></a:t>
            </a:r>
            <a:r>
              <a:rPr kumimoji="0" lang="en-US" sz="2800" b="0" i="0" u="none" strike="noStrike" kern="1200" cap="none" spc="0" normalizeH="0" baseline="0" noProof="0" dirty="0">
                <a:ln>
                  <a:noFill/>
                </a:ln>
                <a:solidFill>
                  <a:srgbClr val="292934"/>
                </a:solidFill>
                <a:effectLst/>
                <a:uLnTx/>
                <a:uFillTx/>
                <a:latin typeface="Arial"/>
                <a:ea typeface="MS PGothic" charset="0"/>
                <a:cs typeface="Arial"/>
              </a:rPr>
              <a:t> index of kidney function</a:t>
            </a:r>
          </a:p>
          <a:p>
            <a:pPr marL="0" marR="0" lvl="0" indent="0" algn="l" defTabSz="914400" rtl="0" eaLnBrk="1" fontAlgn="base" latinLnBrk="0" hangingPunct="1">
              <a:lnSpc>
                <a:spcPct val="100000"/>
              </a:lnSpc>
              <a:spcBef>
                <a:spcPct val="20000"/>
              </a:spcBef>
              <a:spcAft>
                <a:spcPct val="0"/>
              </a:spcAft>
              <a:buClr>
                <a:srgbClr val="93A299"/>
              </a:buClr>
              <a:buSzPct val="85000"/>
              <a:buFont typeface="Arial" charset="0"/>
              <a:buNone/>
              <a:tabLst/>
              <a:defRPr/>
            </a:pPr>
            <a:r>
              <a:rPr kumimoji="0" lang="en-GB" sz="2800" b="0" i="0" u="none" strike="noStrike" kern="1200" cap="none" spc="0" normalizeH="0" baseline="0" noProof="0" dirty="0">
                <a:ln>
                  <a:noFill/>
                </a:ln>
                <a:solidFill>
                  <a:srgbClr val="FF0000"/>
                </a:solidFill>
                <a:effectLst/>
                <a:uLnTx/>
                <a:uFillTx/>
                <a:latin typeface="Arial"/>
                <a:ea typeface="MS PGothic" charset="0"/>
                <a:cs typeface="Arial"/>
                <a:sym typeface="Wingdings" charset="0"/>
              </a:rPr>
              <a:t></a:t>
            </a:r>
            <a:r>
              <a:rPr kumimoji="0" lang="en-US" sz="2800" b="0" i="0" u="none" strike="noStrike" kern="1200" cap="none" spc="0" normalizeH="0" baseline="0" noProof="0" dirty="0">
                <a:ln>
                  <a:noFill/>
                </a:ln>
                <a:solidFill>
                  <a:srgbClr val="292934"/>
                </a:solidFill>
                <a:effectLst/>
                <a:uLnTx/>
                <a:uFillTx/>
                <a:latin typeface="Arial"/>
                <a:ea typeface="MS PGothic" charset="0"/>
                <a:cs typeface="Arial"/>
              </a:rPr>
              <a:t> GFR is the sum of filtration rates of all functioning nephrons</a:t>
            </a:r>
          </a:p>
          <a:p>
            <a:pPr marL="0" marR="0" lvl="0" indent="0" algn="l" defTabSz="914400" rtl="0" eaLnBrk="1" fontAlgn="base" latinLnBrk="0" hangingPunct="1">
              <a:lnSpc>
                <a:spcPct val="100000"/>
              </a:lnSpc>
              <a:spcBef>
                <a:spcPct val="20000"/>
              </a:spcBef>
              <a:spcAft>
                <a:spcPct val="0"/>
              </a:spcAft>
              <a:buClr>
                <a:srgbClr val="93A299"/>
              </a:buClr>
              <a:buSzPct val="85000"/>
              <a:buFont typeface="Arial" charset="0"/>
              <a:buNone/>
              <a:tabLst/>
              <a:defRPr/>
            </a:pPr>
            <a:r>
              <a:rPr kumimoji="0" lang="en-GB" sz="2800" b="0" i="0" u="none" strike="noStrike" kern="1200" cap="none" spc="0" normalizeH="0" baseline="0" noProof="0" dirty="0">
                <a:ln>
                  <a:noFill/>
                </a:ln>
                <a:solidFill>
                  <a:srgbClr val="FF0000"/>
                </a:solidFill>
                <a:effectLst/>
                <a:uLnTx/>
                <a:uFillTx/>
                <a:latin typeface="Arial"/>
                <a:ea typeface="MS PGothic" charset="0"/>
                <a:cs typeface="Arial"/>
                <a:sym typeface="Wingdings" charset="0"/>
              </a:rPr>
              <a:t> </a:t>
            </a:r>
            <a:r>
              <a:rPr kumimoji="0" lang="en-US" sz="2800" b="0" i="0" u="none" strike="noStrike" kern="1200" cap="none" spc="0" normalizeH="0" baseline="0" noProof="0" dirty="0">
                <a:ln>
                  <a:noFill/>
                </a:ln>
                <a:solidFill>
                  <a:srgbClr val="292934"/>
                </a:solidFill>
                <a:effectLst/>
                <a:uLnTx/>
                <a:uFillTx/>
                <a:latin typeface="Arial"/>
                <a:ea typeface="MS PGothic" charset="0"/>
                <a:cs typeface="Arial"/>
              </a:rPr>
              <a:t>level depends on age, sex and body size.</a:t>
            </a:r>
          </a:p>
          <a:p>
            <a:pPr marL="0" marR="0" lvl="0" indent="0" algn="l" defTabSz="914400" rtl="0" eaLnBrk="1" fontAlgn="base" latinLnBrk="0" hangingPunct="1">
              <a:lnSpc>
                <a:spcPct val="100000"/>
              </a:lnSpc>
              <a:spcBef>
                <a:spcPct val="20000"/>
              </a:spcBef>
              <a:spcAft>
                <a:spcPct val="0"/>
              </a:spcAft>
              <a:buClr>
                <a:srgbClr val="93A299"/>
              </a:buClr>
              <a:buSzPct val="85000"/>
              <a:buFont typeface="Arial" charset="0"/>
              <a:buNone/>
              <a:tabLst/>
              <a:defRPr/>
            </a:pPr>
            <a:endParaRPr kumimoji="0" lang="en-US" sz="2800" b="0" i="0" u="none" strike="noStrike" kern="1200" cap="none" spc="0" normalizeH="0" baseline="0" noProof="0" dirty="0">
              <a:ln>
                <a:noFill/>
              </a:ln>
              <a:solidFill>
                <a:srgbClr val="292934"/>
              </a:solidFill>
              <a:effectLst/>
              <a:uLnTx/>
              <a:uFillTx/>
              <a:latin typeface="Arial"/>
              <a:ea typeface="MS PGothic" charset="0"/>
              <a:cs typeface="Arial"/>
            </a:endParaRPr>
          </a:p>
        </p:txBody>
      </p:sp>
      <p:sp>
        <p:nvSpPr>
          <p:cNvPr id="11" name="Rectangle 2"/>
          <p:cNvSpPr txBox="1">
            <a:spLocks noChangeArrowheads="1"/>
          </p:cNvSpPr>
          <p:nvPr/>
        </p:nvSpPr>
        <p:spPr>
          <a:xfrm>
            <a:off x="381000" y="0"/>
            <a:ext cx="8229600" cy="685800"/>
          </a:xfrm>
          <a:prstGeom prst="rect">
            <a:avLst/>
          </a:prstGeom>
        </p:spPr>
        <p:txBody>
          <a:bodyPr>
            <a:noAutofit/>
          </a:bodyPr>
          <a:lstStyle>
            <a:lvl1pPr algn="ctr" rtl="0" eaLnBrk="0" fontAlgn="base" hangingPunct="0">
              <a:spcBef>
                <a:spcPct val="0"/>
              </a:spcBef>
              <a:spcAft>
                <a:spcPct val="0"/>
              </a:spcAft>
              <a:defRPr sz="4000" b="1" kern="1200" spc="-1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srgbClr val="D2533C"/>
                </a:solidFill>
                <a:effectLst/>
                <a:uLnTx/>
                <a:uFillTx/>
                <a:latin typeface="Arial"/>
                <a:ea typeface="MS PGothic" panose="020B0600070205080204" pitchFamily="34" charset="-128"/>
                <a:cs typeface="Arial"/>
              </a:rPr>
              <a:t>What is GFR?</a:t>
            </a:r>
          </a:p>
        </p:txBody>
      </p:sp>
      <p:graphicFrame>
        <p:nvGraphicFramePr>
          <p:cNvPr id="4" name="Table 3"/>
          <p:cNvGraphicFramePr>
            <a:graphicFrameLocks noGrp="1"/>
          </p:cNvGraphicFramePr>
          <p:nvPr>
            <p:extLst/>
          </p:nvPr>
        </p:nvGraphicFramePr>
        <p:xfrm>
          <a:off x="338138" y="4343400"/>
          <a:ext cx="8536881" cy="2286000"/>
        </p:xfrm>
        <a:graphic>
          <a:graphicData uri="http://schemas.openxmlformats.org/drawingml/2006/table">
            <a:tbl>
              <a:tblPr firstRow="1" bandRow="1">
                <a:tableStyleId>{5C22544A-7EE6-4342-B048-85BDC9FD1C3A}</a:tableStyleId>
              </a:tblPr>
              <a:tblGrid>
                <a:gridCol w="2328862">
                  <a:extLst>
                    <a:ext uri="{9D8B030D-6E8A-4147-A177-3AD203B41FA5}">
                      <a16:colId xmlns:a16="http://schemas.microsoft.com/office/drawing/2014/main" val="2476935495"/>
                    </a:ext>
                  </a:extLst>
                </a:gridCol>
                <a:gridCol w="1600200">
                  <a:extLst>
                    <a:ext uri="{9D8B030D-6E8A-4147-A177-3AD203B41FA5}">
                      <a16:colId xmlns:a16="http://schemas.microsoft.com/office/drawing/2014/main" val="1069669465"/>
                    </a:ext>
                  </a:extLst>
                </a:gridCol>
                <a:gridCol w="1219200">
                  <a:extLst>
                    <a:ext uri="{9D8B030D-6E8A-4147-A177-3AD203B41FA5}">
                      <a16:colId xmlns:a16="http://schemas.microsoft.com/office/drawing/2014/main" val="3364070184"/>
                    </a:ext>
                  </a:extLst>
                </a:gridCol>
                <a:gridCol w="3388619">
                  <a:extLst>
                    <a:ext uri="{9D8B030D-6E8A-4147-A177-3AD203B41FA5}">
                      <a16:colId xmlns:a16="http://schemas.microsoft.com/office/drawing/2014/main" val="3412901102"/>
                    </a:ext>
                  </a:extLst>
                </a:gridCol>
              </a:tblGrid>
              <a:tr h="370840">
                <a:tc>
                  <a:txBody>
                    <a:bodyPr/>
                    <a:lstStyle/>
                    <a:p>
                      <a:r>
                        <a:rPr lang="en-GB" sz="2000" dirty="0"/>
                        <a:t>GFR                    (</a:t>
                      </a:r>
                      <a:r>
                        <a:rPr lang="en-US" altLang="en-US" sz="2000" dirty="0"/>
                        <a:t>mL/min/1.73 m</a:t>
                      </a:r>
                      <a:r>
                        <a:rPr lang="en-US" altLang="en-US" sz="2000" baseline="30000" dirty="0"/>
                        <a:t>2</a:t>
                      </a:r>
                      <a:r>
                        <a:rPr lang="en-US" altLang="en-US" sz="2000" baseline="0" dirty="0"/>
                        <a:t>)</a:t>
                      </a:r>
                      <a:r>
                        <a:rPr lang="en-US" altLang="en-US" sz="2000" dirty="0"/>
                        <a:t>  </a:t>
                      </a:r>
                      <a:endParaRPr lang="en-GB" sz="2000" dirty="0"/>
                    </a:p>
                  </a:txBody>
                  <a:tcPr>
                    <a:solidFill>
                      <a:schemeClr val="accent1">
                        <a:lumMod val="75000"/>
                      </a:schemeClr>
                    </a:solidFill>
                  </a:tcPr>
                </a:tc>
                <a:tc>
                  <a:txBody>
                    <a:bodyPr/>
                    <a:lstStyle/>
                    <a:p>
                      <a:r>
                        <a:rPr lang="en-GB" sz="2000" dirty="0"/>
                        <a:t>Period</a:t>
                      </a:r>
                      <a:r>
                        <a:rPr lang="en-GB" sz="2000" baseline="0" dirty="0"/>
                        <a:t> of time</a:t>
                      </a:r>
                      <a:endParaRPr lang="en-GB" sz="2000" dirty="0"/>
                    </a:p>
                  </a:txBody>
                  <a:tcPr>
                    <a:solidFill>
                      <a:schemeClr val="accent1">
                        <a:lumMod val="75000"/>
                      </a:schemeClr>
                    </a:solidFill>
                  </a:tcPr>
                </a:tc>
                <a:tc>
                  <a:txBody>
                    <a:bodyPr/>
                    <a:lstStyle/>
                    <a:p>
                      <a:r>
                        <a:rPr lang="en-GB" sz="2000" dirty="0"/>
                        <a:t>Kidney damage</a:t>
                      </a:r>
                    </a:p>
                  </a:txBody>
                  <a:tcPr>
                    <a:solidFill>
                      <a:schemeClr val="accent1">
                        <a:lumMod val="75000"/>
                      </a:schemeClr>
                    </a:solidFill>
                  </a:tcPr>
                </a:tc>
                <a:tc>
                  <a:txBody>
                    <a:bodyPr/>
                    <a:lstStyle/>
                    <a:p>
                      <a:r>
                        <a:rPr lang="en-GB" sz="2000" dirty="0"/>
                        <a:t>Comment</a:t>
                      </a:r>
                    </a:p>
                  </a:txBody>
                  <a:tcPr>
                    <a:solidFill>
                      <a:schemeClr val="accent1">
                        <a:lumMod val="75000"/>
                      </a:schemeClr>
                    </a:solidFill>
                  </a:tcPr>
                </a:tc>
                <a:extLst>
                  <a:ext uri="{0D108BD9-81ED-4DB2-BD59-A6C34878D82A}">
                    <a16:rowId xmlns:a16="http://schemas.microsoft.com/office/drawing/2014/main" val="2698757820"/>
                  </a:ext>
                </a:extLst>
              </a:tr>
              <a:tr h="370840">
                <a:tc>
                  <a:txBody>
                    <a:bodyPr/>
                    <a:lstStyle/>
                    <a:p>
                      <a:r>
                        <a:rPr lang="en-US" altLang="en-US" sz="2000" b="1" dirty="0"/>
                        <a:t>&gt;90</a:t>
                      </a:r>
                      <a:endParaRPr lang="en-GB" sz="2000" dirty="0"/>
                    </a:p>
                  </a:txBody>
                  <a:tcPr/>
                </a:tc>
                <a:tc>
                  <a:txBody>
                    <a:bodyPr/>
                    <a:lstStyle/>
                    <a:p>
                      <a:endParaRPr lang="en-GB" sz="2000" dirty="0"/>
                    </a:p>
                  </a:txBody>
                  <a:tcPr/>
                </a:tc>
                <a:tc>
                  <a:txBody>
                    <a:bodyPr/>
                    <a:lstStyle/>
                    <a:p>
                      <a:r>
                        <a:rPr lang="en-GB" sz="2000" dirty="0"/>
                        <a:t>NO</a:t>
                      </a:r>
                    </a:p>
                  </a:txBody>
                  <a:tcPr/>
                </a:tc>
                <a:tc>
                  <a:txBody>
                    <a:bodyPr/>
                    <a:lstStyle/>
                    <a:p>
                      <a:r>
                        <a:rPr lang="en-GB" sz="2000" dirty="0"/>
                        <a:t>Normal</a:t>
                      </a:r>
                    </a:p>
                  </a:txBody>
                  <a:tcPr/>
                </a:tc>
                <a:extLst>
                  <a:ext uri="{0D108BD9-81ED-4DB2-BD59-A6C34878D82A}">
                    <a16:rowId xmlns:a16="http://schemas.microsoft.com/office/drawing/2014/main" val="244161685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1" dirty="0"/>
                        <a:t>60–89</a:t>
                      </a:r>
                      <a:endParaRPr lang="en-GB" sz="2000" dirty="0"/>
                    </a:p>
                  </a:txBody>
                  <a:tcPr/>
                </a:tc>
                <a:tc>
                  <a:txBody>
                    <a:bodyPr/>
                    <a:lstStyle/>
                    <a:p>
                      <a:endParaRPr lang="en-GB" sz="2000"/>
                    </a:p>
                  </a:txBody>
                  <a:tcPr/>
                </a:tc>
                <a:tc>
                  <a:txBody>
                    <a:bodyPr/>
                    <a:lstStyle/>
                    <a:p>
                      <a:r>
                        <a:rPr lang="en-GB" sz="2000" dirty="0"/>
                        <a:t>NO</a:t>
                      </a:r>
                    </a:p>
                  </a:txBody>
                  <a:tcPr/>
                </a:tc>
                <a:tc>
                  <a:txBody>
                    <a:bodyPr/>
                    <a:lstStyle/>
                    <a:p>
                      <a:r>
                        <a:rPr lang="en-GB" sz="2000" dirty="0"/>
                        <a:t>Normal (elderly or infants)</a:t>
                      </a:r>
                    </a:p>
                  </a:txBody>
                  <a:tcPr/>
                </a:tc>
                <a:extLst>
                  <a:ext uri="{0D108BD9-81ED-4DB2-BD59-A6C34878D82A}">
                    <a16:rowId xmlns:a16="http://schemas.microsoft.com/office/drawing/2014/main" val="282259981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1" dirty="0"/>
                        <a:t>60–89</a:t>
                      </a:r>
                      <a:endParaRPr lang="en-GB" sz="2000" dirty="0"/>
                    </a:p>
                  </a:txBody>
                  <a:tcPr/>
                </a:tc>
                <a:tc>
                  <a:txBody>
                    <a:bodyPr/>
                    <a:lstStyle/>
                    <a:p>
                      <a:r>
                        <a:rPr lang="en-US" altLang="en-US" sz="2000" dirty="0"/>
                        <a:t>≥ 3 months </a:t>
                      </a:r>
                      <a:endParaRPr lang="en-GB" sz="2000" dirty="0"/>
                    </a:p>
                  </a:txBody>
                  <a:tcPr/>
                </a:tc>
                <a:tc>
                  <a:txBody>
                    <a:bodyPr/>
                    <a:lstStyle/>
                    <a:p>
                      <a:r>
                        <a:rPr lang="en-GB" sz="2000" dirty="0"/>
                        <a:t>YES</a:t>
                      </a:r>
                    </a:p>
                  </a:txBody>
                  <a:tcPr/>
                </a:tc>
                <a:tc>
                  <a:txBody>
                    <a:bodyPr/>
                    <a:lstStyle/>
                    <a:p>
                      <a:r>
                        <a:rPr lang="en-US" altLang="en-US" sz="2000" dirty="0">
                          <a:solidFill>
                            <a:schemeClr val="tx1"/>
                          </a:solidFill>
                        </a:rPr>
                        <a:t>Early kidney disease</a:t>
                      </a:r>
                      <a:endParaRPr lang="en-GB" sz="2000" dirty="0">
                        <a:solidFill>
                          <a:schemeClr val="tx1"/>
                        </a:solidFill>
                      </a:endParaRPr>
                    </a:p>
                  </a:txBody>
                  <a:tcPr/>
                </a:tc>
                <a:extLst>
                  <a:ext uri="{0D108BD9-81ED-4DB2-BD59-A6C34878D82A}">
                    <a16:rowId xmlns:a16="http://schemas.microsoft.com/office/drawing/2014/main" val="1871518811"/>
                  </a:ext>
                </a:extLst>
              </a:tr>
              <a:tr h="370840">
                <a:tc>
                  <a:txBody>
                    <a:bodyPr/>
                    <a:lstStyle/>
                    <a:p>
                      <a:r>
                        <a:rPr lang="en-US" altLang="en-US" sz="2000" b="1" dirty="0"/>
                        <a:t>&lt;60</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dirty="0"/>
                        <a:t>≥ 3 months </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YES</a:t>
                      </a:r>
                    </a:p>
                  </a:txBody>
                  <a:tcPr/>
                </a:tc>
                <a:tc>
                  <a:txBody>
                    <a:bodyPr/>
                    <a:lstStyle/>
                    <a:p>
                      <a:r>
                        <a:rPr lang="en-US" altLang="en-US" sz="2000" dirty="0">
                          <a:solidFill>
                            <a:schemeClr val="tx1"/>
                          </a:solidFill>
                        </a:rPr>
                        <a:t>Chronic kidney disease</a:t>
                      </a:r>
                      <a:endParaRPr lang="en-GB" sz="2000" dirty="0">
                        <a:solidFill>
                          <a:schemeClr val="tx1"/>
                        </a:solidFill>
                      </a:endParaRPr>
                    </a:p>
                  </a:txBody>
                  <a:tcPr/>
                </a:tc>
                <a:extLst>
                  <a:ext uri="{0D108BD9-81ED-4DB2-BD59-A6C34878D82A}">
                    <a16:rowId xmlns:a16="http://schemas.microsoft.com/office/drawing/2014/main" val="3275548930"/>
                  </a:ext>
                </a:extLst>
              </a:tr>
            </a:tbl>
          </a:graphicData>
        </a:graphic>
      </p:graphicFrame>
      <p:pic>
        <p:nvPicPr>
          <p:cNvPr id="54277" name="Picture 5"/>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086600" y="3184069"/>
            <a:ext cx="213995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16140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ssolve">
                                      <p:cBhvr>
                                        <p:cTn id="7" dur="500"/>
                                        <p:tgtEl>
                                          <p:spTgt spid="10">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dissolve">
                                      <p:cBhvr>
                                        <p:cTn id="10" dur="500"/>
                                        <p:tgtEl>
                                          <p:spTgt spid="10">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dissolve">
                                      <p:cBhvr>
                                        <p:cTn id="13" dur="500"/>
                                        <p:tgtEl>
                                          <p:spTgt spid="10">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0" y="520626"/>
            <a:ext cx="9144000" cy="6337374"/>
          </a:xfrm>
          <a:prstGeom prst="rect">
            <a:avLst/>
          </a:prstGeom>
          <a:solidFill>
            <a:schemeClr val="bg1"/>
          </a:solidFill>
        </p:spPr>
      </p:pic>
      <p:sp>
        <p:nvSpPr>
          <p:cNvPr id="2" name="TextBox 1"/>
          <p:cNvSpPr txBox="1"/>
          <p:nvPr/>
        </p:nvSpPr>
        <p:spPr>
          <a:xfrm>
            <a:off x="2147315" y="1656817"/>
            <a:ext cx="981461" cy="292388"/>
          </a:xfrm>
          <a:prstGeom prst="rect">
            <a:avLst/>
          </a:prstGeom>
          <a:noFill/>
        </p:spPr>
        <p:txBody>
          <a:bodyPr wrap="square" rtlCol="0">
            <a:spAutoFit/>
          </a:bodyPr>
          <a:lstStyle/>
          <a:p>
            <a:pPr algn="ctr"/>
            <a:r>
              <a:rPr lang="en-GB" sz="1300"/>
              <a:t>↓ RPF</a:t>
            </a:r>
          </a:p>
        </p:txBody>
      </p:sp>
      <p:sp>
        <p:nvSpPr>
          <p:cNvPr id="5" name="TextBox 4"/>
          <p:cNvSpPr txBox="1"/>
          <p:nvPr/>
        </p:nvSpPr>
        <p:spPr>
          <a:xfrm>
            <a:off x="6451091" y="1656817"/>
            <a:ext cx="981461" cy="292388"/>
          </a:xfrm>
          <a:prstGeom prst="rect">
            <a:avLst/>
          </a:prstGeom>
          <a:noFill/>
        </p:spPr>
        <p:txBody>
          <a:bodyPr wrap="square" rtlCol="0">
            <a:spAutoFit/>
          </a:bodyPr>
          <a:lstStyle/>
          <a:p>
            <a:pPr algn="ctr"/>
            <a:r>
              <a:rPr lang="en-GB" sz="1300"/>
              <a:t>↓ RPF</a:t>
            </a:r>
          </a:p>
        </p:txBody>
      </p:sp>
      <p:sp>
        <p:nvSpPr>
          <p:cNvPr id="6" name="TextBox 5"/>
          <p:cNvSpPr txBox="1"/>
          <p:nvPr/>
        </p:nvSpPr>
        <p:spPr>
          <a:xfrm>
            <a:off x="6484619" y="4476217"/>
            <a:ext cx="981461" cy="292388"/>
          </a:xfrm>
          <a:prstGeom prst="rect">
            <a:avLst/>
          </a:prstGeom>
          <a:noFill/>
        </p:spPr>
        <p:txBody>
          <a:bodyPr wrap="square" rtlCol="0">
            <a:spAutoFit/>
          </a:bodyPr>
          <a:lstStyle/>
          <a:p>
            <a:pPr algn="ctr"/>
            <a:r>
              <a:rPr lang="en-GB" sz="1300"/>
              <a:t>↑ </a:t>
            </a:r>
            <a:r>
              <a:rPr lang="en-GB" sz="1300" dirty="0"/>
              <a:t>RPF</a:t>
            </a:r>
          </a:p>
        </p:txBody>
      </p:sp>
      <p:sp>
        <p:nvSpPr>
          <p:cNvPr id="7" name="TextBox 6"/>
          <p:cNvSpPr txBox="1"/>
          <p:nvPr/>
        </p:nvSpPr>
        <p:spPr>
          <a:xfrm>
            <a:off x="2147315" y="4476217"/>
            <a:ext cx="981461" cy="292388"/>
          </a:xfrm>
          <a:prstGeom prst="rect">
            <a:avLst/>
          </a:prstGeom>
          <a:noFill/>
        </p:spPr>
        <p:txBody>
          <a:bodyPr wrap="square" rtlCol="0">
            <a:spAutoFit/>
          </a:bodyPr>
          <a:lstStyle/>
          <a:p>
            <a:pPr algn="ctr"/>
            <a:r>
              <a:rPr lang="en-GB" sz="1300"/>
              <a:t>↑ </a:t>
            </a:r>
            <a:r>
              <a:rPr lang="en-GB" sz="1300" dirty="0"/>
              <a:t>RPF</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0E0E57A-393A-4440-B3A4-2E4FD2E60214}"/>
                  </a:ext>
                </a:extLst>
              </p:cNvPr>
              <p:cNvSpPr txBox="1"/>
              <p:nvPr/>
            </p:nvSpPr>
            <p:spPr>
              <a:xfrm>
                <a:off x="875538" y="3200400"/>
                <a:ext cx="1472192" cy="485774"/>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ea typeface="Cambria Math" panose="02040503050406030204" pitchFamily="18" charset="0"/>
                      </a:rPr>
                      <m:t>𝐹𝐹</m:t>
                    </m:r>
                    <m:r>
                      <a:rPr lang="en-GB" b="0"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𝐺𝐹𝑅</m:t>
                        </m:r>
                      </m:num>
                      <m:den>
                        <m:r>
                          <a:rPr lang="en-GB" b="0" i="1" smtClean="0">
                            <a:latin typeface="Cambria Math" panose="02040503050406030204" pitchFamily="18" charset="0"/>
                            <a:ea typeface="Cambria Math" panose="02040503050406030204" pitchFamily="18" charset="0"/>
                          </a:rPr>
                          <m:t>𝑅𝑃𝐹</m:t>
                        </m:r>
                      </m:den>
                    </m:f>
                  </m:oMath>
                </a14:m>
                <a:r>
                  <a:rPr lang="en-GB" dirty="0">
                    <a:latin typeface="Cambria Math" panose="02040503050406030204" pitchFamily="18" charset="0"/>
                    <a:ea typeface="Cambria Math" panose="02040503050406030204" pitchFamily="18" charset="0"/>
                  </a:rPr>
                  <a:t> ↓</a:t>
                </a:r>
              </a:p>
            </p:txBody>
          </p:sp>
        </mc:Choice>
        <mc:Fallback xmlns="">
          <p:sp>
            <p:nvSpPr>
              <p:cNvPr id="8" name="TextBox 7">
                <a:extLst>
                  <a:ext uri="{FF2B5EF4-FFF2-40B4-BE49-F238E27FC236}">
                    <a16:creationId xmlns:a16="http://schemas.microsoft.com/office/drawing/2014/main" xmlns="" xmlns:a14="http://schemas.microsoft.com/office/drawing/2010/main" id="{90E0E57A-393A-4440-B3A4-2E4FD2E60214}"/>
                  </a:ext>
                </a:extLst>
              </p:cNvPr>
              <p:cNvSpPr txBox="1">
                <a:spLocks noRot="1" noChangeAspect="1" noMove="1" noResize="1" noEditPoints="1" noAdjustHandles="1" noChangeArrowheads="1" noChangeShapeType="1" noTextEdit="1"/>
              </p:cNvSpPr>
              <p:nvPr/>
            </p:nvSpPr>
            <p:spPr>
              <a:xfrm>
                <a:off x="875538" y="3200400"/>
                <a:ext cx="1472192" cy="485774"/>
              </a:xfrm>
              <a:prstGeom prst="rect">
                <a:avLst/>
              </a:prstGeom>
              <a:blipFill>
                <a:blip r:embed="rId4" cstate="print"/>
                <a:stretch>
                  <a:fillRect b="-78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8BB7A82-E50D-4B45-BD2B-7399D4696379}"/>
                  </a:ext>
                </a:extLst>
              </p:cNvPr>
              <p:cNvSpPr txBox="1"/>
              <p:nvPr/>
            </p:nvSpPr>
            <p:spPr>
              <a:xfrm>
                <a:off x="5295138" y="3200400"/>
                <a:ext cx="1472192" cy="485774"/>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ea typeface="Cambria Math" panose="02040503050406030204" pitchFamily="18" charset="0"/>
                      </a:rPr>
                      <m:t>𝐹𝐹</m:t>
                    </m:r>
                    <m:r>
                      <a:rPr lang="en-GB" b="0"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𝐺𝐹𝑅</m:t>
                        </m:r>
                      </m:num>
                      <m:den>
                        <m:r>
                          <a:rPr lang="en-GB" b="0" i="1" smtClean="0">
                            <a:latin typeface="Cambria Math" panose="02040503050406030204" pitchFamily="18" charset="0"/>
                            <a:ea typeface="Cambria Math" panose="02040503050406030204" pitchFamily="18" charset="0"/>
                          </a:rPr>
                          <m:t>𝑅𝑃𝐹</m:t>
                        </m:r>
                      </m:den>
                    </m:f>
                  </m:oMath>
                </a14:m>
                <a:r>
                  <a:rPr lang="en-GB" dirty="0">
                    <a:latin typeface="Cambria Math" panose="02040503050406030204" pitchFamily="18" charset="0"/>
                    <a:ea typeface="Cambria Math" panose="02040503050406030204" pitchFamily="18" charset="0"/>
                  </a:rPr>
                  <a:t> ↑</a:t>
                </a:r>
              </a:p>
            </p:txBody>
          </p:sp>
        </mc:Choice>
        <mc:Fallback xmlns="">
          <p:sp>
            <p:nvSpPr>
              <p:cNvPr id="12" name="TextBox 11">
                <a:extLst>
                  <a:ext uri="{FF2B5EF4-FFF2-40B4-BE49-F238E27FC236}">
                    <a16:creationId xmlns:a16="http://schemas.microsoft.com/office/drawing/2014/main" xmlns="" xmlns:a14="http://schemas.microsoft.com/office/drawing/2010/main" id="{68BB7A82-E50D-4B45-BD2B-7399D4696379}"/>
                  </a:ext>
                </a:extLst>
              </p:cNvPr>
              <p:cNvSpPr txBox="1">
                <a:spLocks noRot="1" noChangeAspect="1" noMove="1" noResize="1" noEditPoints="1" noAdjustHandles="1" noChangeArrowheads="1" noChangeShapeType="1" noTextEdit="1"/>
              </p:cNvSpPr>
              <p:nvPr/>
            </p:nvSpPr>
            <p:spPr>
              <a:xfrm>
                <a:off x="5295138" y="3200400"/>
                <a:ext cx="1472192" cy="485774"/>
              </a:xfrm>
              <a:prstGeom prst="rect">
                <a:avLst/>
              </a:prstGeom>
              <a:blipFill>
                <a:blip r:embed="rId5" cstate="print"/>
                <a:stretch>
                  <a:fillRect b="-78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7AF3FF0-6E16-7148-9827-81295442983E}"/>
                  </a:ext>
                </a:extLst>
              </p:cNvPr>
              <p:cNvSpPr txBox="1"/>
              <p:nvPr/>
            </p:nvSpPr>
            <p:spPr>
              <a:xfrm>
                <a:off x="875538" y="6166366"/>
                <a:ext cx="1472192" cy="485774"/>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ea typeface="Cambria Math" panose="02040503050406030204" pitchFamily="18" charset="0"/>
                      </a:rPr>
                      <m:t>𝐹𝐹</m:t>
                    </m:r>
                    <m:r>
                      <a:rPr lang="en-GB" b="0"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𝐺𝐹𝑅</m:t>
                        </m:r>
                      </m:num>
                      <m:den>
                        <m:r>
                          <a:rPr lang="en-GB" b="0" i="1" smtClean="0">
                            <a:latin typeface="Cambria Math" panose="02040503050406030204" pitchFamily="18" charset="0"/>
                            <a:ea typeface="Cambria Math" panose="02040503050406030204" pitchFamily="18" charset="0"/>
                          </a:rPr>
                          <m:t>𝑅𝑃𝐹</m:t>
                        </m:r>
                      </m:den>
                    </m:f>
                  </m:oMath>
                </a14:m>
                <a:r>
                  <a:rPr lang="en-GB" dirty="0">
                    <a:latin typeface="Cambria Math" panose="02040503050406030204" pitchFamily="18" charset="0"/>
                    <a:ea typeface="Cambria Math" panose="02040503050406030204" pitchFamily="18" charset="0"/>
                  </a:rPr>
                  <a:t> ↓</a:t>
                </a:r>
              </a:p>
            </p:txBody>
          </p:sp>
        </mc:Choice>
        <mc:Fallback xmlns="">
          <p:sp>
            <p:nvSpPr>
              <p:cNvPr id="13" name="TextBox 12">
                <a:extLst>
                  <a:ext uri="{FF2B5EF4-FFF2-40B4-BE49-F238E27FC236}">
                    <a16:creationId xmlns:a16="http://schemas.microsoft.com/office/drawing/2014/main" xmlns="" xmlns:a14="http://schemas.microsoft.com/office/drawing/2010/main" id="{77AF3FF0-6E16-7148-9827-81295442983E}"/>
                  </a:ext>
                </a:extLst>
              </p:cNvPr>
              <p:cNvSpPr txBox="1">
                <a:spLocks noRot="1" noChangeAspect="1" noMove="1" noResize="1" noEditPoints="1" noAdjustHandles="1" noChangeArrowheads="1" noChangeShapeType="1" noTextEdit="1"/>
              </p:cNvSpPr>
              <p:nvPr/>
            </p:nvSpPr>
            <p:spPr>
              <a:xfrm>
                <a:off x="875538" y="6166366"/>
                <a:ext cx="1472192" cy="485774"/>
              </a:xfrm>
              <a:prstGeom prst="rect">
                <a:avLst/>
              </a:prstGeom>
              <a:blipFill>
                <a:blip r:embed="rId6" cstate="print"/>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E6F0A9-5A37-C74E-83E1-4226FC4398FC}"/>
                  </a:ext>
                </a:extLst>
              </p:cNvPr>
              <p:cNvSpPr txBox="1"/>
              <p:nvPr/>
            </p:nvSpPr>
            <p:spPr>
              <a:xfrm>
                <a:off x="5295138" y="6166366"/>
                <a:ext cx="1472192" cy="485774"/>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ea typeface="Cambria Math" panose="02040503050406030204" pitchFamily="18" charset="0"/>
                      </a:rPr>
                      <m:t>𝐹𝐹</m:t>
                    </m:r>
                    <m:r>
                      <a:rPr lang="en-GB" b="0"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𝐺𝐹𝑅</m:t>
                        </m:r>
                      </m:num>
                      <m:den>
                        <m:r>
                          <a:rPr lang="en-GB" b="0" i="1" smtClean="0">
                            <a:latin typeface="Cambria Math" panose="02040503050406030204" pitchFamily="18" charset="0"/>
                            <a:ea typeface="Cambria Math" panose="02040503050406030204" pitchFamily="18" charset="0"/>
                          </a:rPr>
                          <m:t>𝑅𝑃𝐹</m:t>
                        </m:r>
                      </m:den>
                    </m:f>
                  </m:oMath>
                </a14:m>
                <a:r>
                  <a:rPr lang="en-GB" dirty="0">
                    <a:latin typeface="Cambria Math" panose="02040503050406030204" pitchFamily="18" charset="0"/>
                    <a:ea typeface="Cambria Math" panose="02040503050406030204" pitchFamily="18" charset="0"/>
                  </a:rPr>
                  <a:t> ↔︎</a:t>
                </a:r>
              </a:p>
            </p:txBody>
          </p:sp>
        </mc:Choice>
        <mc:Fallback xmlns="">
          <p:sp>
            <p:nvSpPr>
              <p:cNvPr id="14" name="TextBox 13">
                <a:extLst>
                  <a:ext uri="{FF2B5EF4-FFF2-40B4-BE49-F238E27FC236}">
                    <a16:creationId xmlns:a16="http://schemas.microsoft.com/office/drawing/2014/main" xmlns="" xmlns:a14="http://schemas.microsoft.com/office/drawing/2010/main" id="{CFE6F0A9-5A37-C74E-83E1-4226FC4398FC}"/>
                  </a:ext>
                </a:extLst>
              </p:cNvPr>
              <p:cNvSpPr txBox="1">
                <a:spLocks noRot="1" noChangeAspect="1" noMove="1" noResize="1" noEditPoints="1" noAdjustHandles="1" noChangeArrowheads="1" noChangeShapeType="1" noTextEdit="1"/>
              </p:cNvSpPr>
              <p:nvPr/>
            </p:nvSpPr>
            <p:spPr>
              <a:xfrm>
                <a:off x="5295138" y="6166366"/>
                <a:ext cx="1472192" cy="485774"/>
              </a:xfrm>
              <a:prstGeom prst="rect">
                <a:avLst/>
              </a:prstGeom>
              <a:blipFill>
                <a:blip r:embed="rId7" cstate="print"/>
                <a:stretch>
                  <a:fillRect b="-7692"/>
                </a:stretch>
              </a:blipFill>
            </p:spPr>
            <p:txBody>
              <a:bodyPr/>
              <a:lstStyle/>
              <a:p>
                <a:r>
                  <a:rPr lang="en-GB">
                    <a:noFill/>
                  </a:rPr>
                  <a:t> </a:t>
                </a:r>
              </a:p>
            </p:txBody>
          </p:sp>
        </mc:Fallback>
      </mc:AlternateContent>
      <p:sp>
        <p:nvSpPr>
          <p:cNvPr id="3" name="Rectangle 2"/>
          <p:cNvSpPr/>
          <p:nvPr/>
        </p:nvSpPr>
        <p:spPr>
          <a:xfrm>
            <a:off x="228600" y="74350"/>
            <a:ext cx="8686800" cy="446276"/>
          </a:xfrm>
          <a:prstGeom prst="rect">
            <a:avLst/>
          </a:prstGeom>
        </p:spPr>
        <p:txBody>
          <a:bodyPr wrap="square">
            <a:spAutoFit/>
          </a:bodyPr>
          <a:lstStyle/>
          <a:p>
            <a:pPr algn="ctr"/>
            <a:r>
              <a:rPr lang="en-US" sz="2300" b="1" dirty="0">
                <a:solidFill>
                  <a:srgbClr val="C00000"/>
                </a:solidFill>
                <a:ea typeface="MS PGothic" panose="020B0600070205080204" pitchFamily="34" charset="-128"/>
                <a:cs typeface="MS PGothic" charset="0"/>
              </a:rPr>
              <a:t>Constriction/dilation of afferent/efferent arterioles &amp; GFR </a:t>
            </a:r>
            <a:endParaRPr lang="en-GB" sz="2300" b="1" dirty="0">
              <a:solidFill>
                <a:srgbClr val="C00000"/>
              </a:solidFill>
            </a:endParaRPr>
          </a:p>
        </p:txBody>
      </p:sp>
    </p:spTree>
    <p:extLst>
      <p:ext uri="{BB962C8B-B14F-4D97-AF65-F5344CB8AC3E}">
        <p14:creationId xmlns:p14="http://schemas.microsoft.com/office/powerpoint/2010/main" val="211234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body" idx="1"/>
          </p:nvPr>
        </p:nvSpPr>
        <p:spPr>
          <a:xfrm>
            <a:off x="304800" y="914400"/>
            <a:ext cx="8382000" cy="1066800"/>
          </a:xfrm>
          <a:extLst/>
        </p:spPr>
        <p:txBody>
          <a:bodyPr/>
          <a:lstStyle/>
          <a:p>
            <a:pPr marL="0" indent="0" eaLnBrk="1" hangingPunct="1">
              <a:buFont typeface="Arial" charset="0"/>
              <a:buNone/>
              <a:defRPr/>
            </a:pPr>
            <a:r>
              <a:rPr lang="en-US" altLang="en-US" sz="2800" dirty="0">
                <a:solidFill>
                  <a:srgbClr val="FF0000"/>
                </a:solidFill>
                <a:ea typeface="MS PGothic" charset="-128"/>
                <a:sym typeface="Wingdings" charset="2"/>
              </a:rPr>
              <a:t></a:t>
            </a:r>
            <a:r>
              <a:rPr lang="en-US" altLang="en-US" b="1" dirty="0">
                <a:ea typeface="MS PGothic" charset="-128"/>
              </a:rPr>
              <a:t> </a:t>
            </a:r>
            <a:r>
              <a:rPr lang="en-US" altLang="en-US" sz="2800" b="1" dirty="0">
                <a:ea typeface="MS PGothic" charset="-128"/>
              </a:rPr>
              <a:t>Intrinsic controls (renal </a:t>
            </a:r>
            <a:r>
              <a:rPr lang="en-US" altLang="en-US" sz="2800" b="1" dirty="0" err="1">
                <a:ea typeface="MS PGothic" charset="-128"/>
              </a:rPr>
              <a:t>autoregulation</a:t>
            </a:r>
            <a:r>
              <a:rPr lang="en-US" altLang="en-US" sz="2800" b="1" dirty="0">
                <a:ea typeface="MS PGothic" charset="-128"/>
              </a:rPr>
              <a:t>)</a:t>
            </a:r>
          </a:p>
          <a:p>
            <a:pPr lvl="1" eaLnBrk="1" hangingPunct="1">
              <a:defRPr/>
            </a:pPr>
            <a:r>
              <a:rPr lang="en-US" altLang="en-US" sz="2800" dirty="0">
                <a:ea typeface="MS PGothic" charset="-128"/>
              </a:rPr>
              <a:t>Act locally</a:t>
            </a:r>
            <a:r>
              <a:rPr lang="en-US" altLang="en-US" sz="2800" dirty="0">
                <a:effectLst>
                  <a:glow rad="101600">
                    <a:srgbClr val="FFFF00">
                      <a:alpha val="60000"/>
                    </a:srgbClr>
                  </a:glow>
                </a:effectLst>
                <a:ea typeface="MS PGothic" charset="-128"/>
              </a:rPr>
              <a:t> - maintain GFR, </a:t>
            </a:r>
            <a:r>
              <a:rPr lang="en-US" altLang="en-US" sz="2800" b="1" dirty="0">
                <a:solidFill>
                  <a:srgbClr val="292934"/>
                </a:solidFill>
              </a:rPr>
              <a:t>BP 80-180 mmHg</a:t>
            </a:r>
            <a:endParaRPr lang="en-US" altLang="en-US" sz="2800" dirty="0">
              <a:effectLst>
                <a:glow rad="101600">
                  <a:srgbClr val="FFFF00">
                    <a:alpha val="60000"/>
                  </a:srgbClr>
                </a:glow>
              </a:effectLst>
              <a:ea typeface="MS PGothic" charset="-128"/>
            </a:endParaRPr>
          </a:p>
          <a:p>
            <a:pPr lvl="1" eaLnBrk="1" hangingPunct="1">
              <a:defRPr/>
            </a:pPr>
            <a:endParaRPr lang="en-US" altLang="en-US" sz="2800" dirty="0">
              <a:ea typeface="MS PGothic" charset="-128"/>
            </a:endParaRPr>
          </a:p>
          <a:p>
            <a:pPr marL="0" indent="0" eaLnBrk="1" hangingPunct="1">
              <a:buFont typeface="Arial" charset="0"/>
              <a:buNone/>
              <a:defRPr/>
            </a:pPr>
            <a:endParaRPr lang="en-US" altLang="en-US" sz="2800" b="1" dirty="0">
              <a:ea typeface="MS PGothic" charset="-128"/>
            </a:endParaRPr>
          </a:p>
        </p:txBody>
      </p:sp>
      <p:sp>
        <p:nvSpPr>
          <p:cNvPr id="6" name="Rectangle 2"/>
          <p:cNvSpPr>
            <a:spLocks noGrp="1" noChangeArrowheads="1"/>
          </p:cNvSpPr>
          <p:nvPr>
            <p:ph type="title"/>
          </p:nvPr>
        </p:nvSpPr>
        <p:spPr>
          <a:xfrm>
            <a:off x="457200" y="120650"/>
            <a:ext cx="8229600" cy="533400"/>
          </a:xfrm>
        </p:spPr>
        <p:txBody>
          <a:bodyPr>
            <a:noAutofit/>
          </a:bodyPr>
          <a:lstStyle/>
          <a:p>
            <a:pPr eaLnBrk="1" fontAlgn="auto" hangingPunct="1">
              <a:spcAft>
                <a:spcPts val="0"/>
              </a:spcAft>
              <a:defRPr/>
            </a:pPr>
            <a:r>
              <a:rPr lang="en-US" sz="3800" dirty="0">
                <a:ea typeface="+mj-ea"/>
                <a:cs typeface="Arial"/>
              </a:rPr>
              <a:t>Regulation of GFR &amp; RBF</a:t>
            </a:r>
          </a:p>
        </p:txBody>
      </p:sp>
      <p:sp>
        <p:nvSpPr>
          <p:cNvPr id="72707" name="Slide Number Placeholder 6"/>
          <p:cNvSpPr txBox="1">
            <a:spLocks/>
          </p:cNvSpPr>
          <p:nvPr/>
        </p:nvSpPr>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r"/>
            <a:fld id="{DE8A7542-53DC-2B40-BE35-1F1C13B47E63}" type="slidenum">
              <a:rPr lang="en-US" altLang="en-US" sz="1600">
                <a:solidFill>
                  <a:srgbClr val="292934"/>
                </a:solidFill>
              </a:rPr>
              <a:pPr algn="r"/>
              <a:t>15</a:t>
            </a:fld>
            <a:endParaRPr lang="en-US" altLang="en-US" sz="1600">
              <a:solidFill>
                <a:srgbClr val="292934"/>
              </a:solidFill>
            </a:endParaRPr>
          </a:p>
        </p:txBody>
      </p:sp>
      <p:cxnSp>
        <p:nvCxnSpPr>
          <p:cNvPr id="5" name="Straight Connector 4"/>
          <p:cNvCxnSpPr/>
          <p:nvPr/>
        </p:nvCxnSpPr>
        <p:spPr>
          <a:xfrm>
            <a:off x="338138" y="738850"/>
            <a:ext cx="8458200" cy="0"/>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38138" y="4200299"/>
            <a:ext cx="8458200" cy="2505301"/>
          </a:xfrm>
          <a:prstGeom prst="rect">
            <a:avLst/>
          </a:prstGeom>
        </p:spPr>
        <p:txBody>
          <a:bodyPr wrap="square">
            <a:spAutoFit/>
          </a:bodyPr>
          <a:lstStyle/>
          <a:p>
            <a:pPr lvl="0" eaLnBrk="1" hangingPunct="1">
              <a:spcBef>
                <a:spcPct val="20000"/>
              </a:spcBef>
              <a:buClr>
                <a:srgbClr val="93A299"/>
              </a:buClr>
              <a:buSzPct val="85000"/>
              <a:defRPr/>
            </a:pPr>
            <a:r>
              <a:rPr lang="en-US" altLang="en-US" sz="2800" dirty="0">
                <a:solidFill>
                  <a:srgbClr val="FF0000"/>
                </a:solidFill>
                <a:sym typeface="Wingdings" charset="2"/>
              </a:rPr>
              <a:t></a:t>
            </a:r>
            <a:r>
              <a:rPr lang="en-US" altLang="en-US" sz="2800" b="1" dirty="0">
                <a:solidFill>
                  <a:srgbClr val="292934"/>
                </a:solidFill>
                <a:latin typeface="Arial"/>
                <a:cs typeface="MS PGothic" charset="0"/>
              </a:rPr>
              <a:t> Extrinsic controls (Sympathetic)</a:t>
            </a:r>
          </a:p>
          <a:p>
            <a:pPr lvl="1" indent="-182563" eaLnBrk="1" hangingPunct="1">
              <a:spcBef>
                <a:spcPct val="20000"/>
              </a:spcBef>
              <a:buClr>
                <a:srgbClr val="93A299"/>
              </a:buClr>
              <a:buSzPct val="85000"/>
              <a:buFont typeface="Arial" charset="0"/>
              <a:buChar char="•"/>
              <a:defRPr/>
            </a:pPr>
            <a:r>
              <a:rPr lang="en-US" altLang="en-US" sz="2800" dirty="0">
                <a:solidFill>
                  <a:srgbClr val="292934"/>
                </a:solidFill>
                <a:latin typeface="Arial"/>
                <a:cs typeface="MS PGothic" charset="0"/>
              </a:rPr>
              <a:t>Neuroendocrine mechanisms - </a:t>
            </a:r>
            <a:r>
              <a:rPr lang="en-US" altLang="en-US" sz="2800" dirty="0">
                <a:solidFill>
                  <a:srgbClr val="292934"/>
                </a:solidFill>
                <a:effectLst>
                  <a:glow rad="101600">
                    <a:srgbClr val="FFFF00">
                      <a:alpha val="60000"/>
                    </a:srgbClr>
                  </a:glow>
                </a:effectLst>
                <a:latin typeface="Arial"/>
                <a:cs typeface="MS PGothic" charset="0"/>
              </a:rPr>
              <a:t>maintain BP</a:t>
            </a:r>
            <a:r>
              <a:rPr lang="en-US" altLang="en-US" sz="2800" dirty="0">
                <a:solidFill>
                  <a:srgbClr val="292934"/>
                </a:solidFill>
                <a:latin typeface="Arial"/>
                <a:cs typeface="MS PGothic" charset="0"/>
              </a:rPr>
              <a:t>.</a:t>
            </a:r>
          </a:p>
          <a:p>
            <a:pPr lvl="1" indent="-182563" eaLnBrk="1" hangingPunct="1">
              <a:spcBef>
                <a:spcPct val="20000"/>
              </a:spcBef>
              <a:buClr>
                <a:srgbClr val="93A299"/>
              </a:buClr>
              <a:buSzPct val="85000"/>
              <a:buFont typeface="Arial" charset="0"/>
              <a:buChar char="•"/>
              <a:defRPr/>
            </a:pPr>
            <a:r>
              <a:rPr lang="en-US" altLang="en-US" sz="2800" dirty="0">
                <a:solidFill>
                  <a:srgbClr val="292934"/>
                </a:solidFill>
                <a:latin typeface="Arial"/>
                <a:cs typeface="MS PGothic" charset="0"/>
              </a:rPr>
              <a:t>Can negatively affect kidney function</a:t>
            </a:r>
          </a:p>
          <a:p>
            <a:pPr lvl="1" indent="-182563" eaLnBrk="1" hangingPunct="1">
              <a:spcBef>
                <a:spcPct val="20000"/>
              </a:spcBef>
              <a:buClr>
                <a:srgbClr val="93A299"/>
              </a:buClr>
              <a:buSzPct val="85000"/>
              <a:buFont typeface="Arial" charset="0"/>
              <a:buChar char="•"/>
              <a:defRPr/>
            </a:pPr>
            <a:r>
              <a:rPr lang="en-US" altLang="en-US" sz="2800" dirty="0">
                <a:solidFill>
                  <a:srgbClr val="292934"/>
                </a:solidFill>
                <a:latin typeface="Arial"/>
                <a:cs typeface="MS PGothic" charset="0"/>
              </a:rPr>
              <a:t>Take precedence over intrinsic controls if systemic </a:t>
            </a:r>
            <a:r>
              <a:rPr lang="en-US" altLang="en-US" sz="2800" b="1" dirty="0">
                <a:solidFill>
                  <a:srgbClr val="292934"/>
                </a:solidFill>
                <a:latin typeface="Arial"/>
                <a:cs typeface="MS PGothic" charset="0"/>
              </a:rPr>
              <a:t>BP &lt; 80 or &gt; 180 mmHg</a:t>
            </a:r>
          </a:p>
        </p:txBody>
      </p:sp>
      <p:grpSp>
        <p:nvGrpSpPr>
          <p:cNvPr id="3" name="Group 2"/>
          <p:cNvGrpSpPr/>
          <p:nvPr/>
        </p:nvGrpSpPr>
        <p:grpSpPr>
          <a:xfrm>
            <a:off x="1447800" y="2413167"/>
            <a:ext cx="6015168" cy="1396833"/>
            <a:chOff x="213202" y="2055899"/>
            <a:chExt cx="10085581" cy="2741932"/>
          </a:xfrm>
        </p:grpSpPr>
        <p:sp>
          <p:nvSpPr>
            <p:cNvPr id="7" name="Rectangle 3"/>
            <p:cNvSpPr txBox="1">
              <a:spLocks noChangeArrowheads="1"/>
            </p:cNvSpPr>
            <p:nvPr/>
          </p:nvSpPr>
          <p:spPr bwMode="auto">
            <a:xfrm>
              <a:off x="2571749" y="2055899"/>
              <a:ext cx="419100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eaLnBrk="1" hangingPunct="1">
                <a:buFont typeface="Arial" charset="0"/>
                <a:buNone/>
                <a:defRPr/>
              </a:pPr>
              <a:r>
                <a:rPr lang="en-US" sz="1800" b="1">
                  <a:ea typeface="ＭＳ Ｐゴシック" charset="0"/>
                  <a:cs typeface="Arial"/>
                </a:rPr>
                <a:t>Renal </a:t>
              </a:r>
              <a:r>
                <a:rPr lang="en-US" sz="1800" b="1" dirty="0" err="1">
                  <a:ea typeface="ＭＳ Ｐゴシック" charset="0"/>
                  <a:cs typeface="Arial"/>
                </a:rPr>
                <a:t>AutoR</a:t>
              </a:r>
              <a:endParaRPr lang="en-US" sz="1800" b="1" dirty="0">
                <a:ea typeface="ＭＳ Ｐゴシック" charset="0"/>
                <a:cs typeface="Arial"/>
              </a:endParaRPr>
            </a:p>
            <a:p>
              <a:pPr algn="ctr" eaLnBrk="1" hangingPunct="1">
                <a:buFontTx/>
                <a:buNone/>
                <a:defRPr/>
              </a:pPr>
              <a:r>
                <a:rPr lang="en-US" sz="1800" dirty="0">
                  <a:ea typeface="ＭＳ Ｐゴシック" charset="0"/>
                  <a:cs typeface="Arial"/>
                </a:rPr>
                <a:t>	</a:t>
              </a:r>
            </a:p>
          </p:txBody>
        </p:sp>
        <p:sp>
          <p:nvSpPr>
            <p:cNvPr id="8" name="Rectangle 2"/>
            <p:cNvSpPr txBox="1">
              <a:spLocks noChangeArrowheads="1"/>
            </p:cNvSpPr>
            <p:nvPr/>
          </p:nvSpPr>
          <p:spPr>
            <a:xfrm>
              <a:off x="213202" y="3845331"/>
              <a:ext cx="2743200" cy="685801"/>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4000" b="1" kern="1200" spc="-1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a:lstStyle>
            <a:p>
              <a:pPr algn="l" eaLnBrk="1" fontAlgn="auto" hangingPunct="1">
                <a:spcAft>
                  <a:spcPts val="0"/>
                </a:spcAft>
                <a:defRPr/>
              </a:pPr>
              <a:r>
                <a:rPr lang="en-US" sz="2000">
                  <a:solidFill>
                    <a:srgbClr val="C53E2E"/>
                  </a:solidFill>
                  <a:ea typeface="+mj-ea"/>
                  <a:cs typeface="Arial"/>
                </a:rPr>
                <a:t>Myogenic</a:t>
              </a:r>
              <a:endParaRPr lang="en-US" sz="2000" dirty="0">
                <a:solidFill>
                  <a:srgbClr val="C53E2E"/>
                </a:solidFill>
                <a:ea typeface="+mj-ea"/>
                <a:cs typeface="Arial"/>
              </a:endParaRPr>
            </a:p>
          </p:txBody>
        </p:sp>
        <p:sp>
          <p:nvSpPr>
            <p:cNvPr id="9" name="Rectangle 2"/>
            <p:cNvSpPr txBox="1">
              <a:spLocks noChangeArrowheads="1"/>
            </p:cNvSpPr>
            <p:nvPr/>
          </p:nvSpPr>
          <p:spPr>
            <a:xfrm>
              <a:off x="6990278" y="3578631"/>
              <a:ext cx="3308505" cy="1219200"/>
            </a:xfrm>
            <a:prstGeom prst="rect">
              <a:avLst/>
            </a:prstGeom>
          </p:spPr>
          <p:txBody>
            <a:bodyPr anchor="ctr"/>
            <a:lstStyle>
              <a:lvl1pPr algn="ctr" rtl="0" eaLnBrk="0" fontAlgn="base" hangingPunct="0">
                <a:spcBef>
                  <a:spcPct val="0"/>
                </a:spcBef>
                <a:spcAft>
                  <a:spcPct val="0"/>
                </a:spcAft>
                <a:defRPr sz="4000" b="1" kern="1200" spc="-1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a:lstStyle>
            <a:p>
              <a:pPr algn="l" eaLnBrk="1" fontAlgn="auto" hangingPunct="1">
                <a:spcAft>
                  <a:spcPts val="0"/>
                </a:spcAft>
                <a:defRPr/>
              </a:pPr>
              <a:r>
                <a:rPr lang="en-US" sz="2000" dirty="0" err="1">
                  <a:solidFill>
                    <a:srgbClr val="C53E2E"/>
                  </a:solidFill>
                  <a:ea typeface="+mj-ea"/>
                  <a:cs typeface="Arial"/>
                </a:rPr>
                <a:t>McDensa</a:t>
              </a:r>
              <a:r>
                <a:rPr lang="en-US" sz="2000" dirty="0">
                  <a:solidFill>
                    <a:srgbClr val="C53E2E"/>
                  </a:solidFill>
                  <a:ea typeface="+mj-ea"/>
                  <a:cs typeface="Arial"/>
                </a:rPr>
                <a:t> </a:t>
              </a:r>
              <a:r>
                <a:rPr lang="en-US" sz="2000" dirty="0">
                  <a:solidFill>
                    <a:srgbClr val="7030A0"/>
                  </a:solidFill>
                  <a:ea typeface="+mj-ea"/>
                  <a:cs typeface="Arial"/>
                </a:rPr>
                <a:t>TGF</a:t>
              </a:r>
            </a:p>
          </p:txBody>
        </p:sp>
        <p:sp>
          <p:nvSpPr>
            <p:cNvPr id="10" name="Triangle 9"/>
            <p:cNvSpPr/>
            <p:nvPr/>
          </p:nvSpPr>
          <p:spPr>
            <a:xfrm>
              <a:off x="2285999" y="2817900"/>
              <a:ext cx="4762502" cy="1487400"/>
            </a:xfrm>
            <a:prstGeom prst="triangle">
              <a:avLst>
                <a:gd name="adj" fmla="val 48909"/>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0"/>
            </a:p>
          </p:txBody>
        </p:sp>
      </p:grpSp>
    </p:spTree>
    <p:extLst>
      <p:ext uri="{BB962C8B-B14F-4D97-AF65-F5344CB8AC3E}">
        <p14:creationId xmlns:p14="http://schemas.microsoft.com/office/powerpoint/2010/main" val="405900322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646112"/>
            <a:ext cx="5564188"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2 (Border and Accent Bar) 2"/>
          <p:cNvSpPr/>
          <p:nvPr/>
        </p:nvSpPr>
        <p:spPr>
          <a:xfrm flipH="1">
            <a:off x="228600" y="747712"/>
            <a:ext cx="2590800" cy="1295222"/>
          </a:xfrm>
          <a:prstGeom prst="accentBorderCallout2">
            <a:avLst>
              <a:gd name="adj1" fmla="val 18750"/>
              <a:gd name="adj2" fmla="val -8333"/>
              <a:gd name="adj3" fmla="val 27522"/>
              <a:gd name="adj4" fmla="val -5788"/>
              <a:gd name="adj5" fmla="val 100075"/>
              <a:gd name="adj6" fmla="val -113573"/>
            </a:avLst>
          </a:prstGeom>
          <a:ln w="28575" cmpd="sng">
            <a:headEnd type="none"/>
            <a:tailEnd type="triangle"/>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600">
              <a:solidFill>
                <a:srgbClr val="292934"/>
              </a:solidFill>
              <a:cs typeface="Arial"/>
            </a:endParaRPr>
          </a:p>
        </p:txBody>
      </p:sp>
      <p:sp>
        <p:nvSpPr>
          <p:cNvPr id="4" name="Rectangle 3"/>
          <p:cNvSpPr>
            <a:spLocks noChangeArrowheads="1"/>
          </p:cNvSpPr>
          <p:nvPr/>
        </p:nvSpPr>
        <p:spPr bwMode="auto">
          <a:xfrm>
            <a:off x="304800" y="781050"/>
            <a:ext cx="2514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US" altLang="en-US" sz="1900" dirty="0">
                <a:solidFill>
                  <a:srgbClr val="292934"/>
                </a:solidFill>
              </a:rPr>
              <a:t>RBF remains ~ constant as BP changes between </a:t>
            </a:r>
            <a:r>
              <a:rPr lang="en-US" altLang="en-US" sz="1900" b="1" dirty="0">
                <a:solidFill>
                  <a:srgbClr val="FF0000"/>
                </a:solidFill>
              </a:rPr>
              <a:t>80</a:t>
            </a:r>
            <a:r>
              <a:rPr lang="en-US" altLang="en-US" sz="1900" dirty="0">
                <a:solidFill>
                  <a:srgbClr val="292934"/>
                </a:solidFill>
              </a:rPr>
              <a:t> and </a:t>
            </a:r>
            <a:r>
              <a:rPr lang="en-US" altLang="en-US" sz="1900" b="1" dirty="0">
                <a:solidFill>
                  <a:srgbClr val="FF0000"/>
                </a:solidFill>
              </a:rPr>
              <a:t>180</a:t>
            </a:r>
            <a:r>
              <a:rPr lang="en-US" altLang="en-US" sz="1900" dirty="0">
                <a:solidFill>
                  <a:srgbClr val="292934"/>
                </a:solidFill>
              </a:rPr>
              <a:t> mmHg.</a:t>
            </a:r>
          </a:p>
        </p:txBody>
      </p:sp>
      <p:sp>
        <p:nvSpPr>
          <p:cNvPr id="5" name="Line Callout 2 (Border and Accent Bar) 4"/>
          <p:cNvSpPr/>
          <p:nvPr/>
        </p:nvSpPr>
        <p:spPr>
          <a:xfrm flipH="1">
            <a:off x="228600" y="2855912"/>
            <a:ext cx="2590800" cy="1600200"/>
          </a:xfrm>
          <a:prstGeom prst="accentBorderCallout2">
            <a:avLst>
              <a:gd name="adj1" fmla="val 83631"/>
              <a:gd name="adj2" fmla="val -7432"/>
              <a:gd name="adj3" fmla="val 82441"/>
              <a:gd name="adj4" fmla="val -4054"/>
              <a:gd name="adj5" fmla="val 45895"/>
              <a:gd name="adj6" fmla="val -111818"/>
            </a:avLst>
          </a:prstGeom>
          <a:ln w="28575" cmpd="sng">
            <a:headEnd type="none"/>
            <a:tailEnd type="triangle"/>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600">
              <a:solidFill>
                <a:srgbClr val="292934"/>
              </a:solidFill>
              <a:cs typeface="Arial"/>
            </a:endParaRPr>
          </a:p>
        </p:txBody>
      </p:sp>
      <p:sp>
        <p:nvSpPr>
          <p:cNvPr id="6" name="Rectangle 14"/>
          <p:cNvSpPr>
            <a:spLocks noChangeArrowheads="1"/>
          </p:cNvSpPr>
          <p:nvPr/>
        </p:nvSpPr>
        <p:spPr bwMode="auto">
          <a:xfrm>
            <a:off x="228600" y="2901950"/>
            <a:ext cx="25908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US" altLang="en-US" sz="1900" b="1" dirty="0">
                <a:solidFill>
                  <a:srgbClr val="292934"/>
                </a:solidFill>
              </a:rPr>
              <a:t>Autoregulation,</a:t>
            </a:r>
            <a:r>
              <a:rPr lang="en-US" altLang="en-US" sz="1900" dirty="0">
                <a:solidFill>
                  <a:srgbClr val="292934"/>
                </a:solidFill>
              </a:rPr>
              <a:t> is achieved by changes in resistance, mainly through the </a:t>
            </a:r>
            <a:r>
              <a:rPr lang="en-US" altLang="en-US" sz="1900" b="1" u="sng" dirty="0">
                <a:solidFill>
                  <a:srgbClr val="FF0000"/>
                </a:solidFill>
              </a:rPr>
              <a:t>a</a:t>
            </a:r>
            <a:r>
              <a:rPr lang="en-US" altLang="en-US" sz="1900" dirty="0">
                <a:solidFill>
                  <a:srgbClr val="292934"/>
                </a:solidFill>
              </a:rPr>
              <a:t>fferent arterioles.</a:t>
            </a:r>
          </a:p>
        </p:txBody>
      </p:sp>
      <p:sp>
        <p:nvSpPr>
          <p:cNvPr id="74763" name="Rectangle 1"/>
          <p:cNvSpPr>
            <a:spLocks noChangeArrowheads="1"/>
          </p:cNvSpPr>
          <p:nvPr/>
        </p:nvSpPr>
        <p:spPr bwMode="auto">
          <a:xfrm>
            <a:off x="211138" y="5737225"/>
            <a:ext cx="8780462" cy="892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eaLnBrk="1" hangingPunct="1">
              <a:buFont typeface="Arial" charset="0"/>
              <a:buNone/>
            </a:pPr>
            <a:r>
              <a:rPr lang="en-GB" altLang="en-US" sz="2600">
                <a:ea typeface="ＭＳ Ｐゴシック" charset="-128"/>
                <a:cs typeface="Arial" charset="0"/>
              </a:rPr>
              <a:t>- Autoregulation is </a:t>
            </a:r>
            <a:r>
              <a:rPr lang="en-GB" altLang="en-US" sz="2600" b="1" u="sng">
                <a:ea typeface="ＭＳ Ｐゴシック" charset="-128"/>
                <a:cs typeface="Arial" charset="0"/>
              </a:rPr>
              <a:t>independent</a:t>
            </a:r>
            <a:r>
              <a:rPr lang="en-GB" altLang="en-US" sz="2600">
                <a:ea typeface="ＭＳ Ｐゴシック" charset="-128"/>
                <a:cs typeface="Arial" charset="0"/>
              </a:rPr>
              <a:t> of nerves or hormones</a:t>
            </a:r>
          </a:p>
          <a:p>
            <a:pPr eaLnBrk="1" hangingPunct="1">
              <a:buFont typeface="Arial" charset="0"/>
              <a:buNone/>
            </a:pPr>
            <a:r>
              <a:rPr lang="en-GB" altLang="en-US" sz="2600">
                <a:ea typeface="ＭＳ Ｐゴシック" charset="-128"/>
                <a:cs typeface="Arial" charset="0"/>
              </a:rPr>
              <a:t>- occurs in denervated and in isolated perfused kidneys.</a:t>
            </a:r>
          </a:p>
        </p:txBody>
      </p:sp>
      <p:sp>
        <p:nvSpPr>
          <p:cNvPr id="74764" name="Rectangle 6"/>
          <p:cNvSpPr>
            <a:spLocks noChangeArrowheads="1"/>
          </p:cNvSpPr>
          <p:nvPr/>
        </p:nvSpPr>
        <p:spPr bwMode="auto">
          <a:xfrm>
            <a:off x="228600" y="4813664"/>
            <a:ext cx="8763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r>
              <a:rPr lang="en-GB" altLang="en-US" sz="2400" dirty="0">
                <a:ea typeface="Wingdings" charset="2"/>
                <a:cs typeface="Arial" charset="0"/>
                <a:sym typeface="Symbol" charset="2"/>
              </a:rPr>
              <a:t>&lt; </a:t>
            </a:r>
            <a:r>
              <a:rPr lang="en-GB" altLang="en-US" sz="2400" b="1" dirty="0">
                <a:ea typeface="Wingdings" charset="2"/>
                <a:cs typeface="Arial" charset="0"/>
                <a:sym typeface="Symbol" charset="2"/>
              </a:rPr>
              <a:t>80 mmHg</a:t>
            </a:r>
            <a:r>
              <a:rPr lang="en-GB" altLang="en-US" sz="2400" dirty="0">
                <a:ea typeface="Wingdings" charset="2"/>
                <a:cs typeface="Arial" charset="0"/>
                <a:sym typeface="Symbol" charset="2"/>
              </a:rPr>
              <a:t>, filtration </a:t>
            </a:r>
            <a:r>
              <a:rPr lang="en-GB" altLang="en-US" sz="2400" dirty="0">
                <a:latin typeface="Wingdings" charset="2"/>
                <a:ea typeface="Wingdings" charset="2"/>
                <a:cs typeface="Arial" charset="0"/>
                <a:sym typeface="Wingdings" charset="2"/>
              </a:rPr>
              <a:t></a:t>
            </a:r>
            <a:r>
              <a:rPr lang="en-GB" altLang="en-US" sz="2400" dirty="0">
                <a:ea typeface="Wingdings" charset="2"/>
                <a:cs typeface="Arial" charset="0"/>
                <a:sym typeface="Symbol" charset="2"/>
              </a:rPr>
              <a:t>, and ceases altogether when MAP = </a:t>
            </a:r>
            <a:r>
              <a:rPr lang="en-GB" altLang="en-US" sz="2400" b="1" dirty="0">
                <a:ea typeface="Wingdings" charset="2"/>
                <a:cs typeface="Arial" charset="0"/>
                <a:sym typeface="Symbol" charset="2"/>
              </a:rPr>
              <a:t>50 mmHg</a:t>
            </a:r>
            <a:r>
              <a:rPr lang="en-GB" altLang="en-US" sz="2400" dirty="0">
                <a:ea typeface="Wingdings" charset="2"/>
                <a:cs typeface="Arial" charset="0"/>
                <a:sym typeface="Symbol" charset="2"/>
              </a:rPr>
              <a:t>. </a:t>
            </a:r>
            <a:endParaRPr lang="en-GB" altLang="en-US" sz="2400" dirty="0">
              <a:ea typeface="Wingdings" charset="2"/>
              <a:cs typeface="Arial" charset="0"/>
            </a:endParaRPr>
          </a:p>
        </p:txBody>
      </p:sp>
      <p:sp>
        <p:nvSpPr>
          <p:cNvPr id="10" name="Rectangle 2"/>
          <p:cNvSpPr txBox="1">
            <a:spLocks noChangeArrowheads="1"/>
          </p:cNvSpPr>
          <p:nvPr/>
        </p:nvSpPr>
        <p:spPr>
          <a:xfrm>
            <a:off x="1981200" y="-15302"/>
            <a:ext cx="5257800" cy="533400"/>
          </a:xfrm>
          <a:prstGeom prst="rect">
            <a:avLst/>
          </a:prstGeom>
        </p:spPr>
        <p:txBody>
          <a:bodyPr/>
          <a:lstStyle>
            <a:lvl1pPr algn="ctr" rtl="0" eaLnBrk="0" fontAlgn="base" hangingPunct="0">
              <a:spcBef>
                <a:spcPct val="0"/>
              </a:spcBef>
              <a:spcAft>
                <a:spcPct val="0"/>
              </a:spcAft>
              <a:defRPr sz="4000" b="1" kern="1200" spc="-1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a:lstStyle>
          <a:p>
            <a:pPr eaLnBrk="1" fontAlgn="auto" hangingPunct="1">
              <a:spcAft>
                <a:spcPts val="0"/>
              </a:spcAft>
              <a:defRPr/>
            </a:pPr>
            <a:r>
              <a:rPr lang="en-US" sz="3200" dirty="0">
                <a:ea typeface="+mj-ea"/>
                <a:cs typeface="Arial"/>
              </a:rPr>
              <a:t>Intrinsic </a:t>
            </a:r>
            <a:r>
              <a:rPr lang="en-US" sz="3200" dirty="0" err="1">
                <a:ea typeface="+mj-ea"/>
                <a:cs typeface="Arial"/>
              </a:rPr>
              <a:t>Autoregulation</a:t>
            </a:r>
            <a:endParaRPr lang="en-US" sz="3200" dirty="0">
              <a:ea typeface="+mj-ea"/>
              <a:cs typeface="Arial"/>
            </a:endParaRPr>
          </a:p>
        </p:txBody>
      </p:sp>
    </p:spTree>
    <p:extLst>
      <p:ext uri="{BB962C8B-B14F-4D97-AF65-F5344CB8AC3E}">
        <p14:creationId xmlns:p14="http://schemas.microsoft.com/office/powerpoint/2010/main" val="330874238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64"/>
                                        </p:tgtEl>
                                        <p:attrNameLst>
                                          <p:attrName>style.visibility</p:attrName>
                                        </p:attrNameLst>
                                      </p:cBhvr>
                                      <p:to>
                                        <p:strVal val="visible"/>
                                      </p:to>
                                    </p:set>
                                    <p:animEffect transition="in" filter="dissolve">
                                      <p:cBhvr>
                                        <p:cTn id="7" dur="500"/>
                                        <p:tgtEl>
                                          <p:spTgt spid="747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63"/>
                                        </p:tgtEl>
                                        <p:attrNameLst>
                                          <p:attrName>style.visibility</p:attrName>
                                        </p:attrNameLst>
                                      </p:cBhvr>
                                      <p:to>
                                        <p:strVal val="visible"/>
                                      </p:to>
                                    </p:set>
                                    <p:animEffect transition="in" filter="dissolve">
                                      <p:cBhvr>
                                        <p:cTn id="12" dur="500"/>
                                        <p:tgtEl>
                                          <p:spTgt spid="74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3" grpId="0" animBg="1"/>
      <p:bldP spid="747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a:extLst>
              <a:ext uri="{FF2B5EF4-FFF2-40B4-BE49-F238E27FC236}">
                <a16:creationId xmlns:a16="http://schemas.microsoft.com/office/drawing/2014/main" id="{9461E6B8-B931-401B-843F-ADF75ECDBED3}"/>
              </a:ext>
            </a:extLst>
          </p:cNvPr>
          <p:cNvSpPr txBox="1">
            <a:spLocks noChangeArrowheads="1"/>
          </p:cNvSpPr>
          <p:nvPr/>
        </p:nvSpPr>
        <p:spPr bwMode="auto">
          <a:xfrm>
            <a:off x="323850" y="260350"/>
            <a:ext cx="7992566" cy="584775"/>
          </a:xfrm>
          <a:prstGeom prst="rect">
            <a:avLst/>
          </a:prstGeom>
          <a:solidFill>
            <a:srgbClr val="99CCFF"/>
          </a:solidFill>
          <a:ln w="9525">
            <a:noFill/>
            <a:miter lim="800000"/>
            <a:headEnd/>
            <a:tailEnd/>
          </a:ln>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Arial" charset="0"/>
                <a:ea typeface="+mn-ea"/>
                <a:cs typeface="Arial" charset="0"/>
              </a:rPr>
              <a:t>Regulation of the diameter of arterioles</a:t>
            </a:r>
          </a:p>
        </p:txBody>
      </p:sp>
      <p:sp>
        <p:nvSpPr>
          <p:cNvPr id="78851" name="Rectangle 3">
            <a:extLst>
              <a:ext uri="{FF2B5EF4-FFF2-40B4-BE49-F238E27FC236}">
                <a16:creationId xmlns:a16="http://schemas.microsoft.com/office/drawing/2014/main" id="{89448AE9-323D-4976-956A-D71EBE735285}"/>
              </a:ext>
            </a:extLst>
          </p:cNvPr>
          <p:cNvSpPr>
            <a:spLocks noChangeArrowheads="1"/>
          </p:cNvSpPr>
          <p:nvPr/>
        </p:nvSpPr>
        <p:spPr bwMode="auto">
          <a:xfrm>
            <a:off x="250825" y="1412875"/>
            <a:ext cx="7705725" cy="9540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Symbol" pitchFamily="18" charset="2"/>
                <a:ea typeface="+mn-ea"/>
                <a:cs typeface="Arial"/>
              </a:rPr>
              <a:t>I</a:t>
            </a:r>
            <a:r>
              <a:rPr kumimoji="0" lang="en-US" sz="2800" b="1" i="0" u="none" strike="noStrike" kern="1200" cap="none" spc="0" normalizeH="0" baseline="0" noProof="0" dirty="0">
                <a:ln>
                  <a:noFill/>
                </a:ln>
                <a:solidFill>
                  <a:srgbClr val="0000FF"/>
                </a:solidFill>
                <a:effectLst/>
                <a:uLnTx/>
                <a:uFillTx/>
                <a:latin typeface="Arial"/>
                <a:ea typeface="+mn-ea"/>
                <a:cs typeface="Arial"/>
              </a:rPr>
              <a:t>- Local vascular regulatory mechanisms</a:t>
            </a:r>
            <a:r>
              <a:rPr kumimoji="0" lang="en-US" sz="2800" b="1" i="0" u="none" strike="noStrike" kern="1200" cap="none" spc="0" normalizeH="0" baseline="0" noProof="0" dirty="0">
                <a:ln>
                  <a:noFill/>
                </a:ln>
                <a:solidFill>
                  <a:srgbClr val="FF3300"/>
                </a:solidFill>
                <a:effectLst/>
                <a:uLnTx/>
                <a:uFillTx/>
                <a:latin typeface="Arial"/>
                <a:ea typeface="+mn-ea"/>
                <a:cs typeface="Aria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3300"/>
                </a:solidFill>
                <a:effectLst/>
                <a:uLnTx/>
                <a:uFillTx/>
                <a:latin typeface="Arial"/>
                <a:ea typeface="+mn-ea"/>
                <a:cs typeface="Arial"/>
              </a:rPr>
              <a:t>          (Autoregulation).</a:t>
            </a:r>
          </a:p>
        </p:txBody>
      </p:sp>
      <p:sp>
        <p:nvSpPr>
          <p:cNvPr id="9221" name="AutoShape 5">
            <a:extLst>
              <a:ext uri="{FF2B5EF4-FFF2-40B4-BE49-F238E27FC236}">
                <a16:creationId xmlns:a16="http://schemas.microsoft.com/office/drawing/2014/main" id="{087B1267-4BFA-46DD-8A77-FB09926565F3}"/>
              </a:ext>
            </a:extLst>
          </p:cNvPr>
          <p:cNvSpPr>
            <a:spLocks noChangeArrowheads="1"/>
          </p:cNvSpPr>
          <p:nvPr/>
        </p:nvSpPr>
        <p:spPr bwMode="auto">
          <a:xfrm rot="5400000">
            <a:off x="4117976" y="1146175"/>
            <a:ext cx="914400" cy="4759325"/>
          </a:xfrm>
          <a:prstGeom prst="can">
            <a:avLst>
              <a:gd name="adj" fmla="val 32795"/>
            </a:avLst>
          </a:prstGeom>
          <a:gradFill rotWithShape="1">
            <a:gsLst>
              <a:gs pos="0">
                <a:srgbClr val="762F00"/>
              </a:gs>
              <a:gs pos="50000">
                <a:srgbClr val="FF6600"/>
              </a:gs>
              <a:gs pos="100000">
                <a:srgbClr val="762F00"/>
              </a:gs>
            </a:gsLst>
            <a:lin ang="0" scaled="1"/>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2" name="Line 6">
            <a:extLst>
              <a:ext uri="{FF2B5EF4-FFF2-40B4-BE49-F238E27FC236}">
                <a16:creationId xmlns:a16="http://schemas.microsoft.com/office/drawing/2014/main" id="{9A8D62E7-A2F7-4573-B042-FCCDBE7411D6}"/>
              </a:ext>
            </a:extLst>
          </p:cNvPr>
          <p:cNvSpPr>
            <a:spLocks noChangeShapeType="1"/>
          </p:cNvSpPr>
          <p:nvPr/>
        </p:nvSpPr>
        <p:spPr bwMode="auto">
          <a:xfrm>
            <a:off x="1403350" y="3573463"/>
            <a:ext cx="8651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3" name="Text Box 7">
            <a:extLst>
              <a:ext uri="{FF2B5EF4-FFF2-40B4-BE49-F238E27FC236}">
                <a16:creationId xmlns:a16="http://schemas.microsoft.com/office/drawing/2014/main" id="{E3BC8ED5-7ABA-46D7-A70E-1FC0F0D94D79}"/>
              </a:ext>
            </a:extLst>
          </p:cNvPr>
          <p:cNvSpPr txBox="1">
            <a:spLocks noChangeArrowheads="1"/>
          </p:cNvSpPr>
          <p:nvPr/>
        </p:nvSpPr>
        <p:spPr bwMode="auto">
          <a:xfrm>
            <a:off x="215900" y="2997200"/>
            <a:ext cx="1835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Pressure</a:t>
            </a:r>
          </a:p>
        </p:txBody>
      </p:sp>
      <p:sp>
        <p:nvSpPr>
          <p:cNvPr id="9224" name="Freeform 8">
            <a:extLst>
              <a:ext uri="{FF2B5EF4-FFF2-40B4-BE49-F238E27FC236}">
                <a16:creationId xmlns:a16="http://schemas.microsoft.com/office/drawing/2014/main" id="{D51199FE-A5DA-4615-94C7-ED237BBFE2DC}"/>
              </a:ext>
            </a:extLst>
          </p:cNvPr>
          <p:cNvSpPr>
            <a:spLocks/>
          </p:cNvSpPr>
          <p:nvPr/>
        </p:nvSpPr>
        <p:spPr bwMode="auto">
          <a:xfrm>
            <a:off x="6731000" y="3524250"/>
            <a:ext cx="1296988" cy="336550"/>
          </a:xfrm>
          <a:custGeom>
            <a:avLst/>
            <a:gdLst>
              <a:gd name="T0" fmla="*/ 0 w 817"/>
              <a:gd name="T1" fmla="*/ 2147483646 h 212"/>
              <a:gd name="T2" fmla="*/ 2147483646 w 817"/>
              <a:gd name="T3" fmla="*/ 2147483646 h 212"/>
              <a:gd name="T4" fmla="*/ 2147483646 w 817"/>
              <a:gd name="T5" fmla="*/ 2147483646 h 212"/>
              <a:gd name="T6" fmla="*/ 0 60000 65536"/>
              <a:gd name="T7" fmla="*/ 0 60000 65536"/>
              <a:gd name="T8" fmla="*/ 0 60000 65536"/>
              <a:gd name="T9" fmla="*/ 0 w 817"/>
              <a:gd name="T10" fmla="*/ 0 h 212"/>
              <a:gd name="T11" fmla="*/ 817 w 817"/>
              <a:gd name="T12" fmla="*/ 212 h 212"/>
            </a:gdLst>
            <a:ahLst/>
            <a:cxnLst>
              <a:cxn ang="T6">
                <a:pos x="T0" y="T1"/>
              </a:cxn>
              <a:cxn ang="T7">
                <a:pos x="T2" y="T3"/>
              </a:cxn>
              <a:cxn ang="T8">
                <a:pos x="T4" y="T5"/>
              </a:cxn>
            </a:cxnLst>
            <a:rect l="T9" t="T10" r="T11" b="T12"/>
            <a:pathLst>
              <a:path w="817" h="212">
                <a:moveTo>
                  <a:pt x="0" y="30"/>
                </a:moveTo>
                <a:cubicBezTo>
                  <a:pt x="159" y="15"/>
                  <a:pt x="318" y="0"/>
                  <a:pt x="454" y="30"/>
                </a:cubicBezTo>
                <a:cubicBezTo>
                  <a:pt x="590" y="60"/>
                  <a:pt x="757" y="182"/>
                  <a:pt x="817" y="212"/>
                </a:cubicBezTo>
              </a:path>
            </a:pathLst>
          </a:custGeom>
          <a:noFill/>
          <a:ln w="47625">
            <a:solidFill>
              <a:schemeClr val="tx1"/>
            </a:solidFill>
            <a:round/>
            <a:headEnd/>
            <a:tailEnd type="arrow" w="lg" len="lg"/>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5" name="Text Box 9">
            <a:extLst>
              <a:ext uri="{FF2B5EF4-FFF2-40B4-BE49-F238E27FC236}">
                <a16:creationId xmlns:a16="http://schemas.microsoft.com/office/drawing/2014/main" id="{76F26E84-1C36-4BFF-8BE3-80B2563E0C41}"/>
              </a:ext>
            </a:extLst>
          </p:cNvPr>
          <p:cNvSpPr txBox="1">
            <a:spLocks noChangeArrowheads="1"/>
          </p:cNvSpPr>
          <p:nvPr/>
        </p:nvSpPr>
        <p:spPr bwMode="auto">
          <a:xfrm>
            <a:off x="7596188" y="2924175"/>
            <a:ext cx="1079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Flow </a:t>
            </a:r>
          </a:p>
        </p:txBody>
      </p:sp>
      <p:sp>
        <p:nvSpPr>
          <p:cNvPr id="9226" name="Text Box 10">
            <a:extLst>
              <a:ext uri="{FF2B5EF4-FFF2-40B4-BE49-F238E27FC236}">
                <a16:creationId xmlns:a16="http://schemas.microsoft.com/office/drawing/2014/main" id="{A7B8ADCD-B38F-4CAB-8F9B-A4A0EE308987}"/>
              </a:ext>
            </a:extLst>
          </p:cNvPr>
          <p:cNvSpPr txBox="1">
            <a:spLocks noChangeArrowheads="1"/>
          </p:cNvSpPr>
          <p:nvPr/>
        </p:nvSpPr>
        <p:spPr bwMode="auto">
          <a:xfrm>
            <a:off x="4140200" y="3213100"/>
            <a:ext cx="792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fade">
                                      <p:cBhvr>
                                        <p:cTn id="7" dur="1000"/>
                                        <p:tgtEl>
                                          <p:spTgt spid="788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wipe(left)">
                                      <p:cBhvr>
                                        <p:cTn id="12" dur="500"/>
                                        <p:tgtEl>
                                          <p:spTgt spid="92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9223"/>
                                        </p:tgtEl>
                                        <p:attrNameLst>
                                          <p:attrName>style.visibility</p:attrName>
                                        </p:attrNameLst>
                                      </p:cBhvr>
                                      <p:to>
                                        <p:strVal val="visible"/>
                                      </p:to>
                                    </p:set>
                                    <p:anim calcmode="lin" valueType="num">
                                      <p:cBhvr>
                                        <p:cTn id="17" dur="1000" fill="hold"/>
                                        <p:tgtEl>
                                          <p:spTgt spid="9223"/>
                                        </p:tgtEl>
                                        <p:attrNameLst>
                                          <p:attrName>ppt_w</p:attrName>
                                        </p:attrNameLst>
                                      </p:cBhvr>
                                      <p:tavLst>
                                        <p:tav tm="0">
                                          <p:val>
                                            <p:strVal val="#ppt_w*0.05"/>
                                          </p:val>
                                        </p:tav>
                                        <p:tav tm="100000">
                                          <p:val>
                                            <p:strVal val="#ppt_w"/>
                                          </p:val>
                                        </p:tav>
                                      </p:tavLst>
                                    </p:anim>
                                    <p:anim calcmode="lin" valueType="num">
                                      <p:cBhvr>
                                        <p:cTn id="18" dur="1000" fill="hold"/>
                                        <p:tgtEl>
                                          <p:spTgt spid="9223"/>
                                        </p:tgtEl>
                                        <p:attrNameLst>
                                          <p:attrName>ppt_h</p:attrName>
                                        </p:attrNameLst>
                                      </p:cBhvr>
                                      <p:tavLst>
                                        <p:tav tm="0">
                                          <p:val>
                                            <p:strVal val="#ppt_h"/>
                                          </p:val>
                                        </p:tav>
                                        <p:tav tm="100000">
                                          <p:val>
                                            <p:strVal val="#ppt_h"/>
                                          </p:val>
                                        </p:tav>
                                      </p:tavLst>
                                    </p:anim>
                                    <p:anim calcmode="lin" valueType="num">
                                      <p:cBhvr>
                                        <p:cTn id="19" dur="1000" fill="hold"/>
                                        <p:tgtEl>
                                          <p:spTgt spid="9223"/>
                                        </p:tgtEl>
                                        <p:attrNameLst>
                                          <p:attrName>ppt_x</p:attrName>
                                        </p:attrNameLst>
                                      </p:cBhvr>
                                      <p:tavLst>
                                        <p:tav tm="0">
                                          <p:val>
                                            <p:strVal val="#ppt_x-.2"/>
                                          </p:val>
                                        </p:tav>
                                        <p:tav tm="100000">
                                          <p:val>
                                            <p:strVal val="#ppt_x"/>
                                          </p:val>
                                        </p:tav>
                                      </p:tavLst>
                                    </p:anim>
                                    <p:anim calcmode="lin" valueType="num">
                                      <p:cBhvr>
                                        <p:cTn id="20" dur="1000" fill="hold"/>
                                        <p:tgtEl>
                                          <p:spTgt spid="9223"/>
                                        </p:tgtEl>
                                        <p:attrNameLst>
                                          <p:attrName>ppt_y</p:attrName>
                                        </p:attrNameLst>
                                      </p:cBhvr>
                                      <p:tavLst>
                                        <p:tav tm="0">
                                          <p:val>
                                            <p:strVal val="#ppt_y"/>
                                          </p:val>
                                        </p:tav>
                                        <p:tav tm="100000">
                                          <p:val>
                                            <p:strVal val="#ppt_y"/>
                                          </p:val>
                                        </p:tav>
                                      </p:tavLst>
                                    </p:anim>
                                    <p:animEffect transition="in" filter="fade">
                                      <p:cBhvr>
                                        <p:cTn id="21" dur="1000"/>
                                        <p:tgtEl>
                                          <p:spTgt spid="922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9222"/>
                                        </p:tgtEl>
                                        <p:attrNameLst>
                                          <p:attrName>style.visibility</p:attrName>
                                        </p:attrNameLst>
                                      </p:cBhvr>
                                      <p:to>
                                        <p:strVal val="visible"/>
                                      </p:to>
                                    </p:set>
                                    <p:animEffect transition="in" filter="wipe(left)">
                                      <p:cBhvr>
                                        <p:cTn id="26" dur="500"/>
                                        <p:tgtEl>
                                          <p:spTgt spid="92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9225"/>
                                        </p:tgtEl>
                                        <p:attrNameLst>
                                          <p:attrName>style.visibility</p:attrName>
                                        </p:attrNameLst>
                                      </p:cBhvr>
                                      <p:to>
                                        <p:strVal val="visible"/>
                                      </p:to>
                                    </p:set>
                                    <p:anim calcmode="lin" valueType="num">
                                      <p:cBhvr>
                                        <p:cTn id="31" dur="500" fill="hold"/>
                                        <p:tgtEl>
                                          <p:spTgt spid="9225"/>
                                        </p:tgtEl>
                                        <p:attrNameLst>
                                          <p:attrName>ppt_w</p:attrName>
                                        </p:attrNameLst>
                                      </p:cBhvr>
                                      <p:tavLst>
                                        <p:tav tm="0">
                                          <p:val>
                                            <p:fltVal val="0"/>
                                          </p:val>
                                        </p:tav>
                                        <p:tav tm="100000">
                                          <p:val>
                                            <p:strVal val="#ppt_w"/>
                                          </p:val>
                                        </p:tav>
                                      </p:tavLst>
                                    </p:anim>
                                    <p:anim calcmode="lin" valueType="num">
                                      <p:cBhvr>
                                        <p:cTn id="32" dur="500" fill="hold"/>
                                        <p:tgtEl>
                                          <p:spTgt spid="9225"/>
                                        </p:tgtEl>
                                        <p:attrNameLst>
                                          <p:attrName>ppt_h</p:attrName>
                                        </p:attrNameLst>
                                      </p:cBhvr>
                                      <p:tavLst>
                                        <p:tav tm="0">
                                          <p:val>
                                            <p:fltVal val="0"/>
                                          </p:val>
                                        </p:tav>
                                        <p:tav tm="100000">
                                          <p:val>
                                            <p:strVal val="#ppt_h"/>
                                          </p:val>
                                        </p:tav>
                                      </p:tavLst>
                                    </p:anim>
                                    <p:animEffect transition="in" filter="fade">
                                      <p:cBhvr>
                                        <p:cTn id="33" dur="500"/>
                                        <p:tgtEl>
                                          <p:spTgt spid="922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9224"/>
                                        </p:tgtEl>
                                        <p:attrNameLst>
                                          <p:attrName>style.visibility</p:attrName>
                                        </p:attrNameLst>
                                      </p:cBhvr>
                                      <p:to>
                                        <p:strVal val="visible"/>
                                      </p:to>
                                    </p:set>
                                    <p:animEffect transition="in" filter="wipe(left)">
                                      <p:cBhvr>
                                        <p:cTn id="38" dur="500"/>
                                        <p:tgtEl>
                                          <p:spTgt spid="922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9226"/>
                                        </p:tgtEl>
                                        <p:attrNameLst>
                                          <p:attrName>style.visibility</p:attrName>
                                        </p:attrNameLst>
                                      </p:cBhvr>
                                      <p:to>
                                        <p:strVal val="visible"/>
                                      </p:to>
                                    </p:set>
                                    <p:anim calcmode="lin" valueType="num">
                                      <p:cBhvr>
                                        <p:cTn id="43" dur="500" fill="hold"/>
                                        <p:tgtEl>
                                          <p:spTgt spid="9226"/>
                                        </p:tgtEl>
                                        <p:attrNameLst>
                                          <p:attrName>ppt_w</p:attrName>
                                        </p:attrNameLst>
                                      </p:cBhvr>
                                      <p:tavLst>
                                        <p:tav tm="0">
                                          <p:val>
                                            <p:fltVal val="0"/>
                                          </p:val>
                                        </p:tav>
                                        <p:tav tm="100000">
                                          <p:val>
                                            <p:strVal val="#ppt_w"/>
                                          </p:val>
                                        </p:tav>
                                      </p:tavLst>
                                    </p:anim>
                                    <p:anim calcmode="lin" valueType="num">
                                      <p:cBhvr>
                                        <p:cTn id="44" dur="500" fill="hold"/>
                                        <p:tgtEl>
                                          <p:spTgt spid="9226"/>
                                        </p:tgtEl>
                                        <p:attrNameLst>
                                          <p:attrName>ppt_h</p:attrName>
                                        </p:attrNameLst>
                                      </p:cBhvr>
                                      <p:tavLst>
                                        <p:tav tm="0">
                                          <p:val>
                                            <p:fltVal val="0"/>
                                          </p:val>
                                        </p:tav>
                                        <p:tav tm="100000">
                                          <p:val>
                                            <p:strVal val="#ppt_h"/>
                                          </p:val>
                                        </p:tav>
                                      </p:tavLst>
                                    </p:anim>
                                    <p:animEffect transition="in" filter="fade">
                                      <p:cBhvr>
                                        <p:cTn id="45"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P spid="9221" grpId="0" animBg="1"/>
      <p:bldP spid="9223" grpId="0"/>
      <p:bldP spid="9225" grpId="0"/>
      <p:bldP spid="92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602F1-DCAF-4E53-B446-112602C0DF13}"/>
              </a:ext>
            </a:extLst>
          </p:cNvPr>
          <p:cNvSpPr>
            <a:spLocks noGrp="1"/>
          </p:cNvSpPr>
          <p:nvPr>
            <p:ph idx="1"/>
          </p:nvPr>
        </p:nvSpPr>
        <p:spPr>
          <a:xfrm>
            <a:off x="0" y="857250"/>
            <a:ext cx="9144000" cy="5143500"/>
          </a:xfrm>
        </p:spPr>
        <p:style>
          <a:lnRef idx="2">
            <a:schemeClr val="accent6"/>
          </a:lnRef>
          <a:fillRef idx="1">
            <a:schemeClr val="lt1"/>
          </a:fillRef>
          <a:effectRef idx="0">
            <a:schemeClr val="accent6"/>
          </a:effectRef>
          <a:fontRef idx="minor">
            <a:schemeClr val="dk1"/>
          </a:fontRef>
        </p:style>
        <p:txBody>
          <a:bodyPr/>
          <a:lstStyle/>
          <a:p>
            <a:pPr marL="0" indent="0">
              <a:buNone/>
            </a:pPr>
            <a:endParaRPr lang="en-US" dirty="0"/>
          </a:p>
        </p:txBody>
      </p:sp>
      <p:sp>
        <p:nvSpPr>
          <p:cNvPr id="4" name="Rectangle 3">
            <a:extLst>
              <a:ext uri="{FF2B5EF4-FFF2-40B4-BE49-F238E27FC236}">
                <a16:creationId xmlns:a16="http://schemas.microsoft.com/office/drawing/2014/main" id="{67FD41CF-C28A-48A8-9734-7FC9D5015DAC}"/>
              </a:ext>
            </a:extLst>
          </p:cNvPr>
          <p:cNvSpPr/>
          <p:nvPr/>
        </p:nvSpPr>
        <p:spPr>
          <a:xfrm>
            <a:off x="417443" y="1791359"/>
            <a:ext cx="2067339" cy="746502"/>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Initial change</a:t>
            </a:r>
          </a:p>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(Stimulus)</a:t>
            </a:r>
          </a:p>
        </p:txBody>
      </p:sp>
      <p:sp>
        <p:nvSpPr>
          <p:cNvPr id="5" name="Rectangle 4">
            <a:extLst>
              <a:ext uri="{FF2B5EF4-FFF2-40B4-BE49-F238E27FC236}">
                <a16:creationId xmlns:a16="http://schemas.microsoft.com/office/drawing/2014/main" id="{9A0C7D41-905D-4ED7-B3FE-802D49DED373}"/>
              </a:ext>
            </a:extLst>
          </p:cNvPr>
          <p:cNvSpPr/>
          <p:nvPr/>
        </p:nvSpPr>
        <p:spPr>
          <a:xfrm>
            <a:off x="6843092" y="1844000"/>
            <a:ext cx="2067339" cy="626165"/>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Result</a:t>
            </a:r>
          </a:p>
        </p:txBody>
      </p:sp>
      <p:sp>
        <p:nvSpPr>
          <p:cNvPr id="6" name="Rectangle 5">
            <a:extLst>
              <a:ext uri="{FF2B5EF4-FFF2-40B4-BE49-F238E27FC236}">
                <a16:creationId xmlns:a16="http://schemas.microsoft.com/office/drawing/2014/main" id="{515D2710-AA4C-4A0C-AE7D-E002138975AA}"/>
              </a:ext>
            </a:extLst>
          </p:cNvPr>
          <p:cNvSpPr/>
          <p:nvPr/>
        </p:nvSpPr>
        <p:spPr>
          <a:xfrm>
            <a:off x="3267223" y="1637150"/>
            <a:ext cx="2752577" cy="1182250"/>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Mechanism</a:t>
            </a:r>
          </a:p>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(Physiological response)</a:t>
            </a:r>
          </a:p>
        </p:txBody>
      </p:sp>
      <p:sp>
        <p:nvSpPr>
          <p:cNvPr id="7" name="Rectangle 6">
            <a:extLst>
              <a:ext uri="{FF2B5EF4-FFF2-40B4-BE49-F238E27FC236}">
                <a16:creationId xmlns:a16="http://schemas.microsoft.com/office/drawing/2014/main" id="{7C0BCCB4-B8B5-431A-A5D0-512E213BA9B5}"/>
              </a:ext>
            </a:extLst>
          </p:cNvPr>
          <p:cNvSpPr/>
          <p:nvPr/>
        </p:nvSpPr>
        <p:spPr>
          <a:xfrm>
            <a:off x="417443" y="3115917"/>
            <a:ext cx="2338448" cy="2330918"/>
          </a:xfrm>
          <a:prstGeom prst="rect">
            <a:avLst/>
          </a:prstGeom>
          <a:solidFill>
            <a:schemeClr val="bg1">
              <a:lumMod val="95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ABP</a:t>
            </a:r>
          </a:p>
          <a:p>
            <a:pPr algn="ctr" defTabSz="685800" eaLnBrk="1" fontAlgn="auto" hangingPunct="1">
              <a:spcBef>
                <a:spcPts val="0"/>
              </a:spcBef>
              <a:spcAft>
                <a:spcPts val="0"/>
              </a:spcAft>
            </a:pPr>
            <a:endParaRPr lang="en-US" sz="2400" b="1" dirty="0">
              <a:solidFill>
                <a:srgbClr val="70AD47">
                  <a:lumMod val="50000"/>
                </a:srgbClr>
              </a:solidFill>
              <a:latin typeface="Calibri" panose="020F0502020204030204"/>
            </a:endParaRPr>
          </a:p>
          <a:p>
            <a:pPr algn="ctr" defTabSz="685800" eaLnBrk="1" fontAlgn="auto" hangingPunct="1">
              <a:spcBef>
                <a:spcPts val="0"/>
              </a:spcBef>
              <a:spcAft>
                <a:spcPts val="0"/>
              </a:spcAft>
            </a:pPr>
            <a:endParaRPr lang="en-US" sz="2400" b="1" dirty="0">
              <a:solidFill>
                <a:srgbClr val="70AD47">
                  <a:lumMod val="50000"/>
                </a:srgbClr>
              </a:solidFill>
              <a:latin typeface="Calibri" panose="020F0502020204030204"/>
            </a:endParaRPr>
          </a:p>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RBF</a:t>
            </a:r>
          </a:p>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(Back to normal)</a:t>
            </a:r>
          </a:p>
          <a:p>
            <a:pPr algn="ctr" defTabSz="685800" eaLnBrk="1" fontAlgn="auto" hangingPunct="1">
              <a:spcBef>
                <a:spcPts val="0"/>
              </a:spcBef>
              <a:spcAft>
                <a:spcPts val="0"/>
              </a:spcAft>
            </a:pPr>
            <a:endParaRPr lang="en-US" sz="2400" b="1" dirty="0">
              <a:solidFill>
                <a:srgbClr val="70AD47">
                  <a:lumMod val="50000"/>
                </a:srgbClr>
              </a:solidFill>
              <a:latin typeface="Calibri" panose="020F0502020204030204"/>
            </a:endParaRPr>
          </a:p>
        </p:txBody>
      </p:sp>
      <p:sp>
        <p:nvSpPr>
          <p:cNvPr id="8" name="Rectangle 7">
            <a:extLst>
              <a:ext uri="{FF2B5EF4-FFF2-40B4-BE49-F238E27FC236}">
                <a16:creationId xmlns:a16="http://schemas.microsoft.com/office/drawing/2014/main" id="{1DE06DE4-5F33-4D13-90F3-96D4C94F930C}"/>
              </a:ext>
            </a:extLst>
          </p:cNvPr>
          <p:cNvSpPr/>
          <p:nvPr/>
        </p:nvSpPr>
        <p:spPr>
          <a:xfrm>
            <a:off x="6659217" y="3115917"/>
            <a:ext cx="2251214" cy="2330918"/>
          </a:xfrm>
          <a:prstGeom prst="rect">
            <a:avLst/>
          </a:prstGeom>
          <a:solidFill>
            <a:schemeClr val="bg1">
              <a:lumMod val="95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ABP</a:t>
            </a:r>
          </a:p>
          <a:p>
            <a:pPr algn="ctr" defTabSz="685800" eaLnBrk="1" fontAlgn="auto" hangingPunct="1">
              <a:spcBef>
                <a:spcPts val="0"/>
              </a:spcBef>
              <a:spcAft>
                <a:spcPts val="0"/>
              </a:spcAft>
            </a:pPr>
            <a:endParaRPr lang="en-US" sz="2400" b="1" dirty="0">
              <a:solidFill>
                <a:srgbClr val="70AD47">
                  <a:lumMod val="50000"/>
                </a:srgbClr>
              </a:solidFill>
              <a:latin typeface="Calibri" panose="020F0502020204030204"/>
            </a:endParaRPr>
          </a:p>
          <a:p>
            <a:pPr algn="ctr" defTabSz="685800" eaLnBrk="1" fontAlgn="auto" hangingPunct="1">
              <a:spcBef>
                <a:spcPts val="0"/>
              </a:spcBef>
              <a:spcAft>
                <a:spcPts val="0"/>
              </a:spcAft>
            </a:pPr>
            <a:endParaRPr lang="en-US" sz="2400" b="1" dirty="0">
              <a:solidFill>
                <a:srgbClr val="70AD47">
                  <a:lumMod val="50000"/>
                </a:srgbClr>
              </a:solidFill>
              <a:latin typeface="Calibri" panose="020F0502020204030204"/>
            </a:endParaRPr>
          </a:p>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RBF</a:t>
            </a:r>
          </a:p>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(Back to normal)</a:t>
            </a:r>
          </a:p>
          <a:p>
            <a:pPr algn="ctr" defTabSz="685800" eaLnBrk="1" fontAlgn="auto" hangingPunct="1">
              <a:spcBef>
                <a:spcPts val="0"/>
              </a:spcBef>
              <a:spcAft>
                <a:spcPts val="0"/>
              </a:spcAft>
            </a:pPr>
            <a:endParaRPr lang="en-US" sz="2400" b="1" dirty="0">
              <a:solidFill>
                <a:srgbClr val="70AD47">
                  <a:lumMod val="50000"/>
                </a:srgbClr>
              </a:solidFill>
              <a:latin typeface="Calibri" panose="020F0502020204030204"/>
            </a:endParaRPr>
          </a:p>
        </p:txBody>
      </p:sp>
      <p:sp>
        <p:nvSpPr>
          <p:cNvPr id="9" name="Arrow: Up 8">
            <a:extLst>
              <a:ext uri="{FF2B5EF4-FFF2-40B4-BE49-F238E27FC236}">
                <a16:creationId xmlns:a16="http://schemas.microsoft.com/office/drawing/2014/main" id="{D003274C-B5DC-4645-B889-42A38F23BC95}"/>
              </a:ext>
            </a:extLst>
          </p:cNvPr>
          <p:cNvSpPr/>
          <p:nvPr/>
        </p:nvSpPr>
        <p:spPr>
          <a:xfrm>
            <a:off x="675249" y="3294478"/>
            <a:ext cx="411480" cy="474785"/>
          </a:xfrm>
          <a:prstGeom prst="up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endParaRPr lang="en-US" sz="1350">
              <a:solidFill>
                <a:prstClr val="black"/>
              </a:solidFill>
              <a:latin typeface="Calibri" panose="020F0502020204030204"/>
            </a:endParaRPr>
          </a:p>
        </p:txBody>
      </p:sp>
      <p:sp>
        <p:nvSpPr>
          <p:cNvPr id="10" name="Arrow: Up 9">
            <a:extLst>
              <a:ext uri="{FF2B5EF4-FFF2-40B4-BE49-F238E27FC236}">
                <a16:creationId xmlns:a16="http://schemas.microsoft.com/office/drawing/2014/main" id="{A4F599EE-20DD-4881-9993-9B014D85A77A}"/>
              </a:ext>
            </a:extLst>
          </p:cNvPr>
          <p:cNvSpPr/>
          <p:nvPr/>
        </p:nvSpPr>
        <p:spPr>
          <a:xfrm>
            <a:off x="675249" y="4215433"/>
            <a:ext cx="411480" cy="474785"/>
          </a:xfrm>
          <a:prstGeom prst="up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endParaRPr lang="en-US" sz="1350">
              <a:solidFill>
                <a:prstClr val="black"/>
              </a:solidFill>
              <a:latin typeface="Calibri" panose="020F0502020204030204"/>
            </a:endParaRPr>
          </a:p>
        </p:txBody>
      </p:sp>
      <p:sp>
        <p:nvSpPr>
          <p:cNvPr id="11" name="Arrow: Up 10">
            <a:extLst>
              <a:ext uri="{FF2B5EF4-FFF2-40B4-BE49-F238E27FC236}">
                <a16:creationId xmlns:a16="http://schemas.microsoft.com/office/drawing/2014/main" id="{C0954AB8-274E-4758-A0E0-C5381F5E8DF1}"/>
              </a:ext>
            </a:extLst>
          </p:cNvPr>
          <p:cNvSpPr/>
          <p:nvPr/>
        </p:nvSpPr>
        <p:spPr>
          <a:xfrm>
            <a:off x="7077807" y="3294478"/>
            <a:ext cx="411480" cy="474785"/>
          </a:xfrm>
          <a:prstGeom prst="up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endParaRPr lang="en-US" sz="1350">
              <a:solidFill>
                <a:prstClr val="black"/>
              </a:solidFill>
              <a:latin typeface="Calibri" panose="020F0502020204030204"/>
            </a:endParaRPr>
          </a:p>
        </p:txBody>
      </p:sp>
      <p:sp>
        <p:nvSpPr>
          <p:cNvPr id="12" name="Arrow: Down 11">
            <a:extLst>
              <a:ext uri="{FF2B5EF4-FFF2-40B4-BE49-F238E27FC236}">
                <a16:creationId xmlns:a16="http://schemas.microsoft.com/office/drawing/2014/main" id="{D610898F-FBE6-4133-8819-3236590E3638}"/>
              </a:ext>
            </a:extLst>
          </p:cNvPr>
          <p:cNvSpPr/>
          <p:nvPr/>
        </p:nvSpPr>
        <p:spPr>
          <a:xfrm>
            <a:off x="7077807" y="4191484"/>
            <a:ext cx="369277" cy="474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82E414B1-5F35-4239-A583-B2A0907EEEC5}"/>
              </a:ext>
            </a:extLst>
          </p:cNvPr>
          <p:cNvSpPr/>
          <p:nvPr/>
        </p:nvSpPr>
        <p:spPr>
          <a:xfrm>
            <a:off x="3538330" y="3049975"/>
            <a:ext cx="2338448" cy="2330918"/>
          </a:xfrm>
          <a:prstGeom prst="rect">
            <a:avLst/>
          </a:prstGeom>
          <a:solidFill>
            <a:schemeClr val="accent2">
              <a:lumMod val="60000"/>
              <a:lumOff val="4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2400" b="1" dirty="0">
                <a:solidFill>
                  <a:srgbClr val="FF0000"/>
                </a:solidFill>
                <a:latin typeface="Calibri" panose="020F0502020204030204"/>
              </a:rPr>
              <a:t>1 - Myogenic</a:t>
            </a:r>
          </a:p>
          <a:p>
            <a:pPr algn="ctr" defTabSz="685800" eaLnBrk="1" fontAlgn="auto" hangingPunct="1">
              <a:spcBef>
                <a:spcPts val="0"/>
              </a:spcBef>
              <a:spcAft>
                <a:spcPts val="0"/>
              </a:spcAft>
            </a:pPr>
            <a:r>
              <a:rPr lang="en-US" sz="2400" b="1" dirty="0">
                <a:solidFill>
                  <a:srgbClr val="FF0000"/>
                </a:solidFill>
                <a:latin typeface="Calibri" panose="020F0502020204030204"/>
              </a:rPr>
              <a:t>2 – TG Feedback</a:t>
            </a:r>
          </a:p>
          <a:p>
            <a:pPr algn="ctr" defTabSz="685800" eaLnBrk="1" fontAlgn="auto" hangingPunct="1">
              <a:spcBef>
                <a:spcPts val="0"/>
              </a:spcBef>
              <a:spcAft>
                <a:spcPts val="0"/>
              </a:spcAft>
            </a:pPr>
            <a:endParaRPr lang="en-US" sz="2400" b="1" dirty="0">
              <a:solidFill>
                <a:srgbClr val="70AD47">
                  <a:lumMod val="50000"/>
                </a:srgbClr>
              </a:solidFill>
              <a:latin typeface="Calibri" panose="020F0502020204030204"/>
            </a:endParaRPr>
          </a:p>
        </p:txBody>
      </p:sp>
      <p:sp>
        <p:nvSpPr>
          <p:cNvPr id="14" name="Rectangle 13">
            <a:extLst>
              <a:ext uri="{FF2B5EF4-FFF2-40B4-BE49-F238E27FC236}">
                <a16:creationId xmlns:a16="http://schemas.microsoft.com/office/drawing/2014/main" id="{4D53F0E8-2FBD-4710-A198-88A31D89DBAD}"/>
              </a:ext>
            </a:extLst>
          </p:cNvPr>
          <p:cNvSpPr/>
          <p:nvPr/>
        </p:nvSpPr>
        <p:spPr>
          <a:xfrm>
            <a:off x="0" y="1844"/>
            <a:ext cx="9144000" cy="118225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4950" b="1" dirty="0">
                <a:solidFill>
                  <a:prstClr val="black"/>
                </a:solidFill>
                <a:latin typeface="Calibri" panose="020F0502020204030204"/>
              </a:rPr>
              <a:t>Intrinsic autoregulation of RBF</a:t>
            </a:r>
          </a:p>
        </p:txBody>
      </p:sp>
    </p:spTree>
    <p:extLst>
      <p:ext uri="{BB962C8B-B14F-4D97-AF65-F5344CB8AC3E}">
        <p14:creationId xmlns:p14="http://schemas.microsoft.com/office/powerpoint/2010/main" val="127048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FD41CF-C28A-48A8-9734-7FC9D5015DAC}"/>
              </a:ext>
            </a:extLst>
          </p:cNvPr>
          <p:cNvSpPr/>
          <p:nvPr/>
        </p:nvSpPr>
        <p:spPr>
          <a:xfrm>
            <a:off x="417443" y="1592746"/>
            <a:ext cx="2067339" cy="969868"/>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Initial change</a:t>
            </a:r>
          </a:p>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(Stimulus)</a:t>
            </a:r>
          </a:p>
        </p:txBody>
      </p:sp>
      <p:sp>
        <p:nvSpPr>
          <p:cNvPr id="5" name="Rectangle 4">
            <a:extLst>
              <a:ext uri="{FF2B5EF4-FFF2-40B4-BE49-F238E27FC236}">
                <a16:creationId xmlns:a16="http://schemas.microsoft.com/office/drawing/2014/main" id="{9A0C7D41-905D-4ED7-B3FE-802D49DED373}"/>
              </a:ext>
            </a:extLst>
          </p:cNvPr>
          <p:cNvSpPr/>
          <p:nvPr/>
        </p:nvSpPr>
        <p:spPr>
          <a:xfrm>
            <a:off x="6843092" y="1592746"/>
            <a:ext cx="2067339" cy="626165"/>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Result</a:t>
            </a:r>
          </a:p>
        </p:txBody>
      </p:sp>
      <p:sp>
        <p:nvSpPr>
          <p:cNvPr id="6" name="Rectangle 5">
            <a:extLst>
              <a:ext uri="{FF2B5EF4-FFF2-40B4-BE49-F238E27FC236}">
                <a16:creationId xmlns:a16="http://schemas.microsoft.com/office/drawing/2014/main" id="{515D2710-AA4C-4A0C-AE7D-E002138975AA}"/>
              </a:ext>
            </a:extLst>
          </p:cNvPr>
          <p:cNvSpPr/>
          <p:nvPr/>
        </p:nvSpPr>
        <p:spPr>
          <a:xfrm>
            <a:off x="3200400" y="1477108"/>
            <a:ext cx="2895599" cy="1239920"/>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Mechanism</a:t>
            </a:r>
          </a:p>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(Physiological response)</a:t>
            </a:r>
          </a:p>
        </p:txBody>
      </p:sp>
      <p:sp>
        <p:nvSpPr>
          <p:cNvPr id="7" name="Rectangle 6">
            <a:extLst>
              <a:ext uri="{FF2B5EF4-FFF2-40B4-BE49-F238E27FC236}">
                <a16:creationId xmlns:a16="http://schemas.microsoft.com/office/drawing/2014/main" id="{7C0BCCB4-B8B5-431A-A5D0-512E213BA9B5}"/>
              </a:ext>
            </a:extLst>
          </p:cNvPr>
          <p:cNvSpPr/>
          <p:nvPr/>
        </p:nvSpPr>
        <p:spPr>
          <a:xfrm>
            <a:off x="417443" y="3115917"/>
            <a:ext cx="2338448" cy="2330918"/>
          </a:xfrm>
          <a:prstGeom prst="rect">
            <a:avLst/>
          </a:prstGeom>
          <a:solidFill>
            <a:schemeClr val="bg1">
              <a:lumMod val="95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ABP</a:t>
            </a:r>
          </a:p>
          <a:p>
            <a:pPr algn="ctr" defTabSz="685800" eaLnBrk="1" fontAlgn="auto" hangingPunct="1">
              <a:spcBef>
                <a:spcPts val="0"/>
              </a:spcBef>
              <a:spcAft>
                <a:spcPts val="0"/>
              </a:spcAft>
            </a:pPr>
            <a:endParaRPr lang="en-US" sz="2400" b="1" dirty="0">
              <a:solidFill>
                <a:srgbClr val="70AD47">
                  <a:lumMod val="50000"/>
                </a:srgbClr>
              </a:solidFill>
              <a:latin typeface="Calibri" panose="020F0502020204030204"/>
            </a:endParaRPr>
          </a:p>
          <a:p>
            <a:pPr algn="ctr" defTabSz="685800" eaLnBrk="1" fontAlgn="auto" hangingPunct="1">
              <a:spcBef>
                <a:spcPts val="0"/>
              </a:spcBef>
              <a:spcAft>
                <a:spcPts val="0"/>
              </a:spcAft>
            </a:pPr>
            <a:endParaRPr lang="en-US" sz="2400" b="1" dirty="0">
              <a:solidFill>
                <a:srgbClr val="70AD47">
                  <a:lumMod val="50000"/>
                </a:srgbClr>
              </a:solidFill>
              <a:latin typeface="Calibri" panose="020F0502020204030204"/>
            </a:endParaRPr>
          </a:p>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RBF</a:t>
            </a:r>
          </a:p>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(Back to Normal)</a:t>
            </a:r>
          </a:p>
          <a:p>
            <a:pPr algn="ctr" defTabSz="685800" eaLnBrk="1" fontAlgn="auto" hangingPunct="1">
              <a:spcBef>
                <a:spcPts val="0"/>
              </a:spcBef>
              <a:spcAft>
                <a:spcPts val="0"/>
              </a:spcAft>
            </a:pPr>
            <a:endParaRPr lang="en-US" sz="2400" b="1" dirty="0">
              <a:solidFill>
                <a:srgbClr val="70AD47">
                  <a:lumMod val="50000"/>
                </a:srgbClr>
              </a:solidFill>
              <a:latin typeface="Calibri" panose="020F0502020204030204"/>
            </a:endParaRPr>
          </a:p>
        </p:txBody>
      </p:sp>
      <p:sp>
        <p:nvSpPr>
          <p:cNvPr id="8" name="Rectangle 7">
            <a:extLst>
              <a:ext uri="{FF2B5EF4-FFF2-40B4-BE49-F238E27FC236}">
                <a16:creationId xmlns:a16="http://schemas.microsoft.com/office/drawing/2014/main" id="{1DE06DE4-5F33-4D13-90F3-96D4C94F930C}"/>
              </a:ext>
            </a:extLst>
          </p:cNvPr>
          <p:cNvSpPr/>
          <p:nvPr/>
        </p:nvSpPr>
        <p:spPr>
          <a:xfrm>
            <a:off x="6571983" y="3115917"/>
            <a:ext cx="2338448" cy="2330918"/>
          </a:xfrm>
          <a:prstGeom prst="rect">
            <a:avLst/>
          </a:prstGeom>
          <a:solidFill>
            <a:schemeClr val="bg1">
              <a:lumMod val="95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ABP</a:t>
            </a:r>
          </a:p>
          <a:p>
            <a:pPr algn="ctr" defTabSz="685800" eaLnBrk="1" fontAlgn="auto" hangingPunct="1">
              <a:spcBef>
                <a:spcPts val="0"/>
              </a:spcBef>
              <a:spcAft>
                <a:spcPts val="0"/>
              </a:spcAft>
            </a:pPr>
            <a:endParaRPr lang="en-US" sz="2400" b="1" dirty="0">
              <a:solidFill>
                <a:srgbClr val="70AD47">
                  <a:lumMod val="50000"/>
                </a:srgbClr>
              </a:solidFill>
              <a:latin typeface="Calibri" panose="020F0502020204030204"/>
            </a:endParaRPr>
          </a:p>
          <a:p>
            <a:pPr algn="ctr" defTabSz="685800" eaLnBrk="1" fontAlgn="auto" hangingPunct="1">
              <a:spcBef>
                <a:spcPts val="0"/>
              </a:spcBef>
              <a:spcAft>
                <a:spcPts val="0"/>
              </a:spcAft>
            </a:pPr>
            <a:endParaRPr lang="en-US" sz="2400" b="1" dirty="0">
              <a:solidFill>
                <a:srgbClr val="70AD47">
                  <a:lumMod val="50000"/>
                </a:srgbClr>
              </a:solidFill>
              <a:latin typeface="Calibri" panose="020F0502020204030204"/>
            </a:endParaRPr>
          </a:p>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RBF</a:t>
            </a:r>
          </a:p>
          <a:p>
            <a:pPr algn="ctr" defTabSz="685800" eaLnBrk="1" fontAlgn="auto" hangingPunct="1">
              <a:spcBef>
                <a:spcPts val="0"/>
              </a:spcBef>
              <a:spcAft>
                <a:spcPts val="0"/>
              </a:spcAft>
            </a:pPr>
            <a:r>
              <a:rPr lang="en-US" sz="2400" b="1" dirty="0">
                <a:solidFill>
                  <a:srgbClr val="70AD47">
                    <a:lumMod val="50000"/>
                  </a:srgbClr>
                </a:solidFill>
                <a:latin typeface="Calibri" panose="020F0502020204030204"/>
              </a:rPr>
              <a:t>(Back to normal)</a:t>
            </a:r>
          </a:p>
          <a:p>
            <a:pPr algn="ctr" defTabSz="685800" eaLnBrk="1" fontAlgn="auto" hangingPunct="1">
              <a:spcBef>
                <a:spcPts val="0"/>
              </a:spcBef>
              <a:spcAft>
                <a:spcPts val="0"/>
              </a:spcAft>
            </a:pPr>
            <a:endParaRPr lang="en-US" sz="2400" b="1" dirty="0">
              <a:solidFill>
                <a:srgbClr val="70AD47">
                  <a:lumMod val="50000"/>
                </a:srgbClr>
              </a:solidFill>
              <a:latin typeface="Calibri" panose="020F0502020204030204"/>
            </a:endParaRPr>
          </a:p>
        </p:txBody>
      </p:sp>
      <p:sp>
        <p:nvSpPr>
          <p:cNvPr id="9" name="Arrow: Up 8">
            <a:extLst>
              <a:ext uri="{FF2B5EF4-FFF2-40B4-BE49-F238E27FC236}">
                <a16:creationId xmlns:a16="http://schemas.microsoft.com/office/drawing/2014/main" id="{D003274C-B5DC-4645-B889-42A38F23BC95}"/>
              </a:ext>
            </a:extLst>
          </p:cNvPr>
          <p:cNvSpPr/>
          <p:nvPr/>
        </p:nvSpPr>
        <p:spPr>
          <a:xfrm rot="10800000">
            <a:off x="675249" y="3294478"/>
            <a:ext cx="411480" cy="474785"/>
          </a:xfrm>
          <a:prstGeom prst="up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endParaRPr lang="en-US" sz="1350">
              <a:solidFill>
                <a:prstClr val="black"/>
              </a:solidFill>
              <a:latin typeface="Calibri" panose="020F0502020204030204"/>
            </a:endParaRPr>
          </a:p>
        </p:txBody>
      </p:sp>
      <p:sp>
        <p:nvSpPr>
          <p:cNvPr id="10" name="Arrow: Up 9">
            <a:extLst>
              <a:ext uri="{FF2B5EF4-FFF2-40B4-BE49-F238E27FC236}">
                <a16:creationId xmlns:a16="http://schemas.microsoft.com/office/drawing/2014/main" id="{A4F599EE-20DD-4881-9993-9B014D85A77A}"/>
              </a:ext>
            </a:extLst>
          </p:cNvPr>
          <p:cNvSpPr/>
          <p:nvPr/>
        </p:nvSpPr>
        <p:spPr>
          <a:xfrm rot="10800000">
            <a:off x="675249" y="4240186"/>
            <a:ext cx="411480" cy="474785"/>
          </a:xfrm>
          <a:prstGeom prst="up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endParaRPr lang="en-US" sz="1350">
              <a:solidFill>
                <a:prstClr val="black"/>
              </a:solidFill>
              <a:latin typeface="Calibri" panose="020F0502020204030204"/>
            </a:endParaRPr>
          </a:p>
        </p:txBody>
      </p:sp>
      <p:sp>
        <p:nvSpPr>
          <p:cNvPr id="11" name="Arrow: Up 10">
            <a:extLst>
              <a:ext uri="{FF2B5EF4-FFF2-40B4-BE49-F238E27FC236}">
                <a16:creationId xmlns:a16="http://schemas.microsoft.com/office/drawing/2014/main" id="{C0954AB8-274E-4758-A0E0-C5381F5E8DF1}"/>
              </a:ext>
            </a:extLst>
          </p:cNvPr>
          <p:cNvSpPr/>
          <p:nvPr/>
        </p:nvSpPr>
        <p:spPr>
          <a:xfrm rot="10800000">
            <a:off x="7077807" y="3294478"/>
            <a:ext cx="411480" cy="474785"/>
          </a:xfrm>
          <a:prstGeom prst="upArrow">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endParaRPr lang="en-US" sz="1350">
              <a:solidFill>
                <a:prstClr val="black"/>
              </a:solidFill>
              <a:latin typeface="Calibri" panose="020F0502020204030204"/>
            </a:endParaRPr>
          </a:p>
        </p:txBody>
      </p:sp>
      <p:sp>
        <p:nvSpPr>
          <p:cNvPr id="12" name="Arrow: Down 11">
            <a:extLst>
              <a:ext uri="{FF2B5EF4-FFF2-40B4-BE49-F238E27FC236}">
                <a16:creationId xmlns:a16="http://schemas.microsoft.com/office/drawing/2014/main" id="{D610898F-FBE6-4133-8819-3236590E3638}"/>
              </a:ext>
            </a:extLst>
          </p:cNvPr>
          <p:cNvSpPr/>
          <p:nvPr/>
        </p:nvSpPr>
        <p:spPr>
          <a:xfrm rot="10800000">
            <a:off x="7077807" y="4218651"/>
            <a:ext cx="369277" cy="474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82E414B1-5F35-4239-A583-B2A0907EEEC5}"/>
              </a:ext>
            </a:extLst>
          </p:cNvPr>
          <p:cNvSpPr/>
          <p:nvPr/>
        </p:nvSpPr>
        <p:spPr>
          <a:xfrm>
            <a:off x="3538330" y="3049975"/>
            <a:ext cx="2338448" cy="2330918"/>
          </a:xfrm>
          <a:prstGeom prst="rect">
            <a:avLst/>
          </a:prstGeom>
          <a:solidFill>
            <a:schemeClr val="accent2">
              <a:lumMod val="60000"/>
              <a:lumOff val="4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2400" b="1" dirty="0">
                <a:solidFill>
                  <a:srgbClr val="FF0000"/>
                </a:solidFill>
                <a:latin typeface="Calibri" panose="020F0502020204030204"/>
              </a:rPr>
              <a:t>1 - Myogenic</a:t>
            </a:r>
          </a:p>
          <a:p>
            <a:pPr algn="ctr" defTabSz="685800" eaLnBrk="1" fontAlgn="auto" hangingPunct="1">
              <a:spcBef>
                <a:spcPts val="0"/>
              </a:spcBef>
              <a:spcAft>
                <a:spcPts val="0"/>
              </a:spcAft>
            </a:pPr>
            <a:r>
              <a:rPr lang="en-US" sz="2400" b="1" dirty="0">
                <a:solidFill>
                  <a:srgbClr val="FF0000"/>
                </a:solidFill>
                <a:latin typeface="Calibri" panose="020F0502020204030204"/>
              </a:rPr>
              <a:t>2 – TG Feedback</a:t>
            </a:r>
          </a:p>
          <a:p>
            <a:pPr algn="ctr" defTabSz="685800" eaLnBrk="1" fontAlgn="auto" hangingPunct="1">
              <a:spcBef>
                <a:spcPts val="0"/>
              </a:spcBef>
              <a:spcAft>
                <a:spcPts val="0"/>
              </a:spcAft>
            </a:pPr>
            <a:endParaRPr lang="en-US" sz="2400" b="1" dirty="0">
              <a:solidFill>
                <a:srgbClr val="70AD47">
                  <a:lumMod val="50000"/>
                </a:srgbClr>
              </a:solidFill>
              <a:latin typeface="Calibri" panose="020F0502020204030204"/>
            </a:endParaRPr>
          </a:p>
        </p:txBody>
      </p:sp>
      <p:sp>
        <p:nvSpPr>
          <p:cNvPr id="14" name="Content Placeholder 13">
            <a:extLst>
              <a:ext uri="{FF2B5EF4-FFF2-40B4-BE49-F238E27FC236}">
                <a16:creationId xmlns:a16="http://schemas.microsoft.com/office/drawing/2014/main" id="{99CD30B8-59F9-40BC-88FA-4CAC1551CA67}"/>
              </a:ext>
            </a:extLst>
          </p:cNvPr>
          <p:cNvSpPr>
            <a:spLocks noGrp="1"/>
          </p:cNvSpPr>
          <p:nvPr>
            <p:ph idx="1"/>
          </p:nvPr>
        </p:nvSpPr>
        <p:spPr>
          <a:xfrm>
            <a:off x="0" y="-2458"/>
            <a:ext cx="9144000" cy="112428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4950" b="1" dirty="0">
                <a:solidFill>
                  <a:schemeClr val="tx1"/>
                </a:solidFill>
              </a:rPr>
              <a:t>Intrinsic autoregulation of RBF</a:t>
            </a:r>
          </a:p>
        </p:txBody>
      </p:sp>
    </p:spTree>
    <p:extLst>
      <p:ext uri="{BB962C8B-B14F-4D97-AF65-F5344CB8AC3E}">
        <p14:creationId xmlns:p14="http://schemas.microsoft.com/office/powerpoint/2010/main" val="153075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74350">
              <a:srgbClr val="3B15C5">
                <a:alpha val="0"/>
              </a:srgbClr>
            </a:gs>
            <a:gs pos="0">
              <a:schemeClr val="accent2">
                <a:lumMod val="40000"/>
                <a:lumOff val="60000"/>
              </a:schemeClr>
            </a:gs>
            <a:gs pos="20332">
              <a:srgbClr val="00B050"/>
            </a:gs>
            <a:gs pos="46000">
              <a:schemeClr val="accent2">
                <a:lumMod val="95000"/>
                <a:lumOff val="5000"/>
              </a:schemeClr>
            </a:gs>
            <a:gs pos="100000">
              <a:schemeClr val="accent2">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4" name="Content Placeholder 3" descr="sob7anak.png"/>
          <p:cNvPicPr>
            <a:picLocks noGrp="1" noChangeAspect="1"/>
          </p:cNvPicPr>
          <p:nvPr>
            <p:ph idx="1"/>
          </p:nvPr>
        </p:nvPicPr>
        <p:blipFill>
          <a:blip r:embed="rId3" cstate="print"/>
          <a:stretch>
            <a:fillRect/>
          </a:stretch>
        </p:blipFill>
        <p:spPr>
          <a:xfrm>
            <a:off x="0" y="2060848"/>
            <a:ext cx="9144000" cy="2664296"/>
          </a:xfrm>
          <a:gradFill>
            <a:gsLst>
              <a:gs pos="74350">
                <a:srgbClr val="002060"/>
              </a:gs>
              <a:gs pos="0">
                <a:schemeClr val="accent2">
                  <a:lumMod val="40000"/>
                  <a:lumOff val="60000"/>
                </a:schemeClr>
              </a:gs>
              <a:gs pos="20332">
                <a:srgbClr val="00B050"/>
              </a:gs>
              <a:gs pos="46000">
                <a:schemeClr val="accent2">
                  <a:lumMod val="95000"/>
                  <a:lumOff val="5000"/>
                </a:schemeClr>
              </a:gs>
              <a:gs pos="100000">
                <a:schemeClr val="accent2">
                  <a:lumMod val="60000"/>
                </a:schemeClr>
              </a:gs>
            </a:gsLst>
            <a:path path="circle">
              <a:fillToRect l="50000" t="130000" r="50000" b="-30000"/>
            </a:path>
          </a:grad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70CEF-186F-4872-9ED0-42E80241A1BA}"/>
              </a:ext>
            </a:extLst>
          </p:cNvPr>
          <p:cNvSpPr/>
          <p:nvPr/>
        </p:nvSpPr>
        <p:spPr>
          <a:xfrm>
            <a:off x="258418" y="3272459"/>
            <a:ext cx="1113182" cy="904461"/>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3000" b="1" dirty="0">
                <a:solidFill>
                  <a:prstClr val="black"/>
                </a:solidFill>
                <a:latin typeface="Calibri" panose="020F0502020204030204"/>
              </a:rPr>
              <a:t>  ABP</a:t>
            </a:r>
          </a:p>
        </p:txBody>
      </p:sp>
      <p:sp>
        <p:nvSpPr>
          <p:cNvPr id="3" name="Arrow: Up 2">
            <a:extLst>
              <a:ext uri="{FF2B5EF4-FFF2-40B4-BE49-F238E27FC236}">
                <a16:creationId xmlns:a16="http://schemas.microsoft.com/office/drawing/2014/main" id="{A486DA7F-2450-489A-AE12-B8BD0B1F0CB8}"/>
              </a:ext>
            </a:extLst>
          </p:cNvPr>
          <p:cNvSpPr/>
          <p:nvPr/>
        </p:nvSpPr>
        <p:spPr>
          <a:xfrm>
            <a:off x="258418" y="3429000"/>
            <a:ext cx="258417" cy="539198"/>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 name="Rectangle 3">
            <a:extLst>
              <a:ext uri="{FF2B5EF4-FFF2-40B4-BE49-F238E27FC236}">
                <a16:creationId xmlns:a16="http://schemas.microsoft.com/office/drawing/2014/main" id="{49653656-3415-4D3C-AF1A-B4171D473163}"/>
              </a:ext>
            </a:extLst>
          </p:cNvPr>
          <p:cNvSpPr/>
          <p:nvPr/>
        </p:nvSpPr>
        <p:spPr>
          <a:xfrm>
            <a:off x="1694623" y="3272459"/>
            <a:ext cx="1113182" cy="904461"/>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3000" b="1" dirty="0">
                <a:solidFill>
                  <a:prstClr val="black"/>
                </a:solidFill>
                <a:latin typeface="Calibri" panose="020F0502020204030204"/>
              </a:rPr>
              <a:t>  Flow</a:t>
            </a:r>
          </a:p>
        </p:txBody>
      </p:sp>
      <p:sp>
        <p:nvSpPr>
          <p:cNvPr id="5" name="Arrow: Up 4">
            <a:extLst>
              <a:ext uri="{FF2B5EF4-FFF2-40B4-BE49-F238E27FC236}">
                <a16:creationId xmlns:a16="http://schemas.microsoft.com/office/drawing/2014/main" id="{4C55C823-74CB-49B8-981D-E1EB09C532E2}"/>
              </a:ext>
            </a:extLst>
          </p:cNvPr>
          <p:cNvSpPr/>
          <p:nvPr/>
        </p:nvSpPr>
        <p:spPr>
          <a:xfrm>
            <a:off x="1669774" y="3455090"/>
            <a:ext cx="258417" cy="539198"/>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6EFEA0B0-3040-4F28-ABF8-39B6D0B9AF8E}"/>
              </a:ext>
            </a:extLst>
          </p:cNvPr>
          <p:cNvSpPr/>
          <p:nvPr/>
        </p:nvSpPr>
        <p:spPr>
          <a:xfrm>
            <a:off x="3389244" y="2134427"/>
            <a:ext cx="3846443" cy="904461"/>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3000" b="1" dirty="0">
                <a:solidFill>
                  <a:prstClr val="black"/>
                </a:solidFill>
                <a:latin typeface="Calibri" panose="020F0502020204030204"/>
              </a:rPr>
              <a:t>  Calcium influx (Myogenic)</a:t>
            </a:r>
          </a:p>
        </p:txBody>
      </p:sp>
      <p:sp>
        <p:nvSpPr>
          <p:cNvPr id="7" name="Rectangle 6">
            <a:extLst>
              <a:ext uri="{FF2B5EF4-FFF2-40B4-BE49-F238E27FC236}">
                <a16:creationId xmlns:a16="http://schemas.microsoft.com/office/drawing/2014/main" id="{7500BBB9-12DB-441C-8503-3614A18EEC7C}"/>
              </a:ext>
            </a:extLst>
          </p:cNvPr>
          <p:cNvSpPr/>
          <p:nvPr/>
        </p:nvSpPr>
        <p:spPr>
          <a:xfrm>
            <a:off x="3389244" y="3744567"/>
            <a:ext cx="3846443" cy="1530626"/>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3000" b="1" dirty="0">
                <a:solidFill>
                  <a:prstClr val="black"/>
                </a:solidFill>
                <a:latin typeface="Calibri" panose="020F0502020204030204"/>
              </a:rPr>
              <a:t>  Release of VC substance (TG feedback)</a:t>
            </a:r>
          </a:p>
        </p:txBody>
      </p:sp>
      <p:sp>
        <p:nvSpPr>
          <p:cNvPr id="8" name="Arrow: Right 7">
            <a:extLst>
              <a:ext uri="{FF2B5EF4-FFF2-40B4-BE49-F238E27FC236}">
                <a16:creationId xmlns:a16="http://schemas.microsoft.com/office/drawing/2014/main" id="{EFC78231-9534-4426-91B1-8377799EB355}"/>
              </a:ext>
            </a:extLst>
          </p:cNvPr>
          <p:cNvSpPr/>
          <p:nvPr/>
        </p:nvSpPr>
        <p:spPr>
          <a:xfrm rot="19888216">
            <a:off x="2683806" y="3053980"/>
            <a:ext cx="1122794" cy="32809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 name="Arrow: Right 8">
            <a:extLst>
              <a:ext uri="{FF2B5EF4-FFF2-40B4-BE49-F238E27FC236}">
                <a16:creationId xmlns:a16="http://schemas.microsoft.com/office/drawing/2014/main" id="{66C857EB-9B6A-41E7-8468-CE01687B0581}"/>
              </a:ext>
            </a:extLst>
          </p:cNvPr>
          <p:cNvSpPr/>
          <p:nvPr/>
        </p:nvSpPr>
        <p:spPr>
          <a:xfrm rot="1970911">
            <a:off x="2683806" y="3655066"/>
            <a:ext cx="1122794" cy="32809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9649113F-52DD-4DA4-9770-05E4D7419D97}"/>
              </a:ext>
            </a:extLst>
          </p:cNvPr>
          <p:cNvSpPr/>
          <p:nvPr/>
        </p:nvSpPr>
        <p:spPr>
          <a:xfrm>
            <a:off x="7449378" y="2974305"/>
            <a:ext cx="1654356" cy="1381519"/>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2100" b="1" dirty="0">
                <a:solidFill>
                  <a:prstClr val="black"/>
                </a:solidFill>
                <a:latin typeface="Calibri" panose="020F0502020204030204"/>
              </a:rPr>
              <a:t>  VC</a:t>
            </a:r>
          </a:p>
          <a:p>
            <a:pPr algn="ctr" defTabSz="685800" eaLnBrk="1" fontAlgn="auto" hangingPunct="1">
              <a:spcBef>
                <a:spcPts val="0"/>
              </a:spcBef>
              <a:spcAft>
                <a:spcPts val="0"/>
              </a:spcAft>
            </a:pPr>
            <a:r>
              <a:rPr lang="en-US" sz="2100" b="1" dirty="0">
                <a:solidFill>
                  <a:prstClr val="black"/>
                </a:solidFill>
                <a:latin typeface="Calibri" panose="020F0502020204030204"/>
              </a:rPr>
              <a:t>Flow</a:t>
            </a:r>
          </a:p>
          <a:p>
            <a:pPr algn="ctr" defTabSz="685800" eaLnBrk="1" fontAlgn="auto" hangingPunct="1">
              <a:spcBef>
                <a:spcPts val="0"/>
              </a:spcBef>
              <a:spcAft>
                <a:spcPts val="0"/>
              </a:spcAft>
            </a:pPr>
            <a:r>
              <a:rPr lang="en-US" sz="2100" b="1" dirty="0">
                <a:solidFill>
                  <a:prstClr val="black"/>
                </a:solidFill>
                <a:latin typeface="Calibri" panose="020F0502020204030204"/>
              </a:rPr>
              <a:t>(back to normal)</a:t>
            </a:r>
          </a:p>
        </p:txBody>
      </p:sp>
      <p:sp>
        <p:nvSpPr>
          <p:cNvPr id="11" name="Arrow: Down 10">
            <a:extLst>
              <a:ext uri="{FF2B5EF4-FFF2-40B4-BE49-F238E27FC236}">
                <a16:creationId xmlns:a16="http://schemas.microsoft.com/office/drawing/2014/main" id="{839895CB-C922-4BFF-A808-66480B294334}"/>
              </a:ext>
            </a:extLst>
          </p:cNvPr>
          <p:cNvSpPr/>
          <p:nvPr/>
        </p:nvSpPr>
        <p:spPr>
          <a:xfrm>
            <a:off x="7539853" y="3301358"/>
            <a:ext cx="277273" cy="44320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F1F9F63F-B197-494C-9CFB-F596CD416C4E}"/>
              </a:ext>
            </a:extLst>
          </p:cNvPr>
          <p:cNvSpPr/>
          <p:nvPr/>
        </p:nvSpPr>
        <p:spPr>
          <a:xfrm>
            <a:off x="4825449" y="892072"/>
            <a:ext cx="1113182" cy="904461"/>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pPr>
            <a:r>
              <a:rPr lang="en-US" sz="3000" b="1" dirty="0">
                <a:solidFill>
                  <a:prstClr val="black"/>
                </a:solidFill>
                <a:latin typeface="Calibri" panose="020F0502020204030204"/>
              </a:rPr>
              <a:t>  </a:t>
            </a:r>
            <a:r>
              <a:rPr lang="en-US" sz="3000" b="1" dirty="0">
                <a:solidFill>
                  <a:srgbClr val="00B050"/>
                </a:solidFill>
                <a:latin typeface="Calibri" panose="020F0502020204030204"/>
              </a:rPr>
              <a:t>VC</a:t>
            </a:r>
          </a:p>
        </p:txBody>
      </p:sp>
      <p:sp>
        <p:nvSpPr>
          <p:cNvPr id="13" name="Arrow: Curved Up 12">
            <a:extLst>
              <a:ext uri="{FF2B5EF4-FFF2-40B4-BE49-F238E27FC236}">
                <a16:creationId xmlns:a16="http://schemas.microsoft.com/office/drawing/2014/main" id="{255D89E5-06B6-453D-B73D-48A9B1FE299C}"/>
              </a:ext>
            </a:extLst>
          </p:cNvPr>
          <p:cNvSpPr/>
          <p:nvPr/>
        </p:nvSpPr>
        <p:spPr>
          <a:xfrm>
            <a:off x="1908313" y="4509880"/>
            <a:ext cx="6778487" cy="196712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0AFE56F7-0F5C-4C36-9B00-963DB6F76677}"/>
              </a:ext>
            </a:extLst>
          </p:cNvPr>
          <p:cNvSpPr/>
          <p:nvPr/>
        </p:nvSpPr>
        <p:spPr>
          <a:xfrm>
            <a:off x="3389244" y="5429249"/>
            <a:ext cx="3544956" cy="536679"/>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 Negative feedback</a:t>
            </a:r>
          </a:p>
        </p:txBody>
      </p:sp>
    </p:spTree>
    <p:extLst>
      <p:ext uri="{BB962C8B-B14F-4D97-AF65-F5344CB8AC3E}">
        <p14:creationId xmlns:p14="http://schemas.microsoft.com/office/powerpoint/2010/main" val="205250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Slide Number Placeholder 6"/>
          <p:cNvSpPr txBox="1">
            <a:spLocks/>
          </p:cNvSpPr>
          <p:nvPr/>
        </p:nvSpPr>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r"/>
            <a:fld id="{5A9653EE-79E2-3848-874B-B6A18DFC5F2F}" type="slidenum">
              <a:rPr lang="en-US" altLang="en-US" sz="1200">
                <a:solidFill>
                  <a:srgbClr val="292934"/>
                </a:solidFill>
              </a:rPr>
              <a:pPr algn="r"/>
              <a:t>21</a:t>
            </a:fld>
            <a:endParaRPr lang="en-US" altLang="en-US" sz="1200" dirty="0">
              <a:solidFill>
                <a:srgbClr val="292934"/>
              </a:solidFill>
            </a:endParaRPr>
          </a:p>
        </p:txBody>
      </p:sp>
      <p:pic>
        <p:nvPicPr>
          <p:cNvPr id="9" name="Picture 8"/>
          <p:cNvPicPr>
            <a:picLocks noChangeAspect="1"/>
          </p:cNvPicPr>
          <p:nvPr/>
        </p:nvPicPr>
        <p:blipFill>
          <a:blip r:embed="rId3" cstate="print"/>
          <a:stretch>
            <a:fillRect/>
          </a:stretch>
        </p:blipFill>
        <p:spPr>
          <a:xfrm>
            <a:off x="838200" y="152400"/>
            <a:ext cx="3352800" cy="6624221"/>
          </a:xfrm>
          <a:prstGeom prst="rect">
            <a:avLst/>
          </a:prstGeom>
          <a:solidFill>
            <a:schemeClr val="bg1"/>
          </a:solidFill>
        </p:spPr>
      </p:pic>
      <p:pic>
        <p:nvPicPr>
          <p:cNvPr id="10" name="Picture 9"/>
          <p:cNvPicPr>
            <a:picLocks noChangeAspect="1"/>
          </p:cNvPicPr>
          <p:nvPr/>
        </p:nvPicPr>
        <p:blipFill>
          <a:blip r:embed="rId4" cstate="print"/>
          <a:stretch>
            <a:fillRect/>
          </a:stretch>
        </p:blipFill>
        <p:spPr>
          <a:xfrm>
            <a:off x="4953000" y="152401"/>
            <a:ext cx="3499282" cy="6624222"/>
          </a:xfrm>
          <a:prstGeom prst="rect">
            <a:avLst/>
          </a:prstGeom>
          <a:solidFill>
            <a:schemeClr val="bg1"/>
          </a:solidFill>
        </p:spPr>
      </p:pic>
    </p:spTree>
    <p:extLst>
      <p:ext uri="{BB962C8B-B14F-4D97-AF65-F5344CB8AC3E}">
        <p14:creationId xmlns:p14="http://schemas.microsoft.com/office/powerpoint/2010/main" val="295704964"/>
      </p:ext>
    </p:extLst>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6965" y="68987"/>
            <a:ext cx="3648381" cy="1219200"/>
          </a:xfrm>
        </p:spPr>
        <p:txBody>
          <a:bodyPr>
            <a:noAutofit/>
          </a:bodyPr>
          <a:lstStyle/>
          <a:p>
            <a:pPr algn="l" eaLnBrk="1" fontAlgn="auto" hangingPunct="1">
              <a:spcAft>
                <a:spcPts val="0"/>
              </a:spcAft>
              <a:defRPr/>
            </a:pPr>
            <a:r>
              <a:rPr lang="en-US" sz="3200" dirty="0" err="1">
                <a:ea typeface="+mj-ea"/>
                <a:cs typeface="Arial"/>
              </a:rPr>
              <a:t>Tubulo</a:t>
            </a:r>
            <a:r>
              <a:rPr lang="en-US" sz="3200" dirty="0">
                <a:ea typeface="+mj-ea"/>
                <a:cs typeface="Arial"/>
              </a:rPr>
              <a:t>-glomerular feedback</a:t>
            </a:r>
          </a:p>
        </p:txBody>
      </p:sp>
      <p:sp>
        <p:nvSpPr>
          <p:cNvPr id="99330" name="Rectangle 3"/>
          <p:cNvSpPr>
            <a:spLocks noGrp="1" noChangeArrowheads="1"/>
          </p:cNvSpPr>
          <p:nvPr>
            <p:ph idx="1"/>
          </p:nvPr>
        </p:nvSpPr>
        <p:spPr>
          <a:xfrm>
            <a:off x="5997521" y="5643209"/>
            <a:ext cx="3064536" cy="550863"/>
          </a:xfrm>
        </p:spPr>
        <p:txBody>
          <a:bodyPr/>
          <a:lstStyle/>
          <a:p>
            <a:pPr marL="0" indent="0" eaLnBrk="1" hangingPunct="1">
              <a:buFont typeface="Arial" charset="0"/>
              <a:buNone/>
            </a:pPr>
            <a:r>
              <a:rPr lang="en-US" altLang="en-US" sz="2000" b="1" dirty="0">
                <a:ea typeface="ＭＳ Ｐゴシック" charset="-128"/>
                <a:cs typeface="ＭＳ Ｐゴシック" charset="-128"/>
              </a:rPr>
              <a:t>[</a:t>
            </a:r>
            <a:r>
              <a:rPr lang="en-US" altLang="en-US" sz="2000" b="1" dirty="0" err="1">
                <a:ea typeface="ＭＳ Ｐゴシック" charset="-128"/>
                <a:cs typeface="ＭＳ Ｐゴシック" charset="-128"/>
              </a:rPr>
              <a:t>NaCl</a:t>
            </a:r>
            <a:r>
              <a:rPr lang="en-US" altLang="en-US" sz="2000" b="1" dirty="0">
                <a:ea typeface="ＭＳ Ｐゴシック" charset="-128"/>
                <a:cs typeface="ＭＳ Ｐゴシック" charset="-128"/>
              </a:rPr>
              <a:t>] </a:t>
            </a:r>
            <a:r>
              <a:rPr lang="en-US" altLang="en-US" sz="2000" dirty="0">
                <a:ea typeface="ＭＳ Ｐゴシック" charset="-128"/>
                <a:cs typeface="ＭＳ Ｐゴシック" charset="-128"/>
              </a:rPr>
              <a:t>dependent mech.</a:t>
            </a:r>
          </a:p>
        </p:txBody>
      </p:sp>
      <p:sp>
        <p:nvSpPr>
          <p:cNvPr id="99331" name="Slide Number Placeholder 6"/>
          <p:cNvSpPr txBox="1">
            <a:spLocks/>
          </p:cNvSpPr>
          <p:nvPr/>
        </p:nvSpPr>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r"/>
            <a:fld id="{52FCD491-4381-B541-8A7D-DA8A05DAD9D6}" type="slidenum">
              <a:rPr lang="en-US" altLang="en-US" sz="1400">
                <a:solidFill>
                  <a:srgbClr val="292934"/>
                </a:solidFill>
              </a:rPr>
              <a:pPr algn="r"/>
              <a:t>22</a:t>
            </a:fld>
            <a:endParaRPr lang="en-US" altLang="en-US" sz="1400">
              <a:solidFill>
                <a:srgbClr val="292934"/>
              </a:solidFill>
            </a:endParaRPr>
          </a:p>
        </p:txBody>
      </p:sp>
      <p:sp>
        <p:nvSpPr>
          <p:cNvPr id="99332" name="Rectangle 2"/>
          <p:cNvSpPr>
            <a:spLocks noChangeArrowheads="1"/>
          </p:cNvSpPr>
          <p:nvPr/>
        </p:nvSpPr>
        <p:spPr bwMode="auto">
          <a:xfrm>
            <a:off x="5918660" y="4578766"/>
            <a:ext cx="29370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ctr" eaLnBrk="1" hangingPunct="1">
              <a:spcBef>
                <a:spcPct val="20000"/>
              </a:spcBef>
              <a:buClr>
                <a:srgbClr val="93A299"/>
              </a:buClr>
              <a:buSzPct val="85000"/>
            </a:pPr>
            <a:r>
              <a:rPr lang="en-US" altLang="en-US" sz="2000">
                <a:solidFill>
                  <a:srgbClr val="292934"/>
                </a:solidFill>
                <a:ea typeface="ＭＳ Ｐゴシック" charset="-128"/>
                <a:cs typeface="ＭＳ Ｐゴシック" charset="-128"/>
              </a:rPr>
              <a:t>Mediators </a:t>
            </a:r>
            <a:r>
              <a:rPr lang="en-US" altLang="en-US" sz="2000" b="1">
                <a:solidFill>
                  <a:srgbClr val="292934"/>
                </a:solidFill>
                <a:ea typeface="ＭＳ Ｐゴシック" charset="-128"/>
                <a:cs typeface="ＭＳ Ｐゴシック" charset="-128"/>
              </a:rPr>
              <a:t>Adenosine</a:t>
            </a:r>
            <a:r>
              <a:rPr lang="en-US" altLang="en-US" sz="2000">
                <a:solidFill>
                  <a:srgbClr val="292934"/>
                </a:solidFill>
                <a:ea typeface="ＭＳ Ｐゴシック" charset="-128"/>
                <a:cs typeface="ＭＳ Ｐゴシック" charset="-128"/>
              </a:rPr>
              <a:t> and </a:t>
            </a:r>
            <a:r>
              <a:rPr lang="en-US" altLang="en-US" sz="2000" b="1">
                <a:solidFill>
                  <a:srgbClr val="292934"/>
                </a:solidFill>
                <a:ea typeface="ＭＳ Ｐゴシック" charset="-128"/>
                <a:cs typeface="ＭＳ Ｐゴシック" charset="-128"/>
              </a:rPr>
              <a:t>Renin</a:t>
            </a:r>
          </a:p>
        </p:txBody>
      </p:sp>
      <p:grpSp>
        <p:nvGrpSpPr>
          <p:cNvPr id="11" name="Group 10"/>
          <p:cNvGrpSpPr>
            <a:grpSpLocks/>
          </p:cNvGrpSpPr>
          <p:nvPr/>
        </p:nvGrpSpPr>
        <p:grpSpPr bwMode="auto">
          <a:xfrm>
            <a:off x="117674" y="2600900"/>
            <a:ext cx="5670561" cy="4150999"/>
            <a:chOff x="304799" y="457200"/>
            <a:chExt cx="8623301" cy="5556074"/>
          </a:xfrm>
          <a:solidFill>
            <a:schemeClr val="bg1"/>
          </a:solidFill>
        </p:grpSpPr>
        <p:sp>
          <p:nvSpPr>
            <p:cNvPr id="12" name="Rectangle 11"/>
            <p:cNvSpPr/>
            <p:nvPr/>
          </p:nvSpPr>
          <p:spPr>
            <a:xfrm>
              <a:off x="304799" y="1007381"/>
              <a:ext cx="1460500" cy="50058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3" name="Rectangle 12"/>
            <p:cNvSpPr/>
            <p:nvPr/>
          </p:nvSpPr>
          <p:spPr>
            <a:xfrm>
              <a:off x="7391401" y="1007381"/>
              <a:ext cx="1536699" cy="49958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0000"/>
                </a:solidFill>
              </a:endParaRPr>
            </a:p>
          </p:txBody>
        </p:sp>
        <p:pic>
          <p:nvPicPr>
            <p:cNvPr id="14" name="Picture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0237"/>
            <a:stretch/>
          </p:blipFill>
          <p:spPr bwMode="auto">
            <a:xfrm>
              <a:off x="304799" y="457200"/>
              <a:ext cx="8621244" cy="5546042"/>
            </a:xfrm>
            <a:prstGeom prst="rect">
              <a:avLst/>
            </a:prstGeom>
            <a:grpFill/>
            <a:ln>
              <a:noFill/>
            </a:ln>
            <a:extLst>
              <a:ext uri="{909E8E84-426E-40dd-AFC4-6F175D3DCCD1}"/>
              <a:ext uri="{91240B29-F687-4f45-9708-019B960494DF}"/>
            </a:extLst>
          </p:spPr>
        </p:pic>
        <p:pic>
          <p:nvPicPr>
            <p:cNvPr id="15" name="Picture 8" descr="sal25693_23_11"/>
            <p:cNvPicPr>
              <a:picLocks noChangeAspect="1" noChangeArrowheads="1"/>
            </p:cNvPicPr>
            <p:nvPr/>
          </p:nvPicPr>
          <p:blipFill>
            <a:blip r:embed="rId4" cstate="print">
              <a:extLst>
                <a:ext uri="{28A0092B-C50C-407E-A947-70E740481C1C}">
                  <a14:useLocalDpi xmlns:a14="http://schemas.microsoft.com/office/drawing/2010/main" val="0"/>
                </a:ext>
              </a:extLst>
            </a:blip>
            <a:srcRect l="9042" t="67065" r="68529" b="5031"/>
            <a:stretch>
              <a:fillRect/>
            </a:stretch>
          </p:blipFill>
          <p:spPr bwMode="auto">
            <a:xfrm>
              <a:off x="7503451" y="4807350"/>
              <a:ext cx="1195447" cy="1205924"/>
            </a:xfrm>
            <a:prstGeom prst="rect">
              <a:avLst/>
            </a:prstGeom>
            <a:grpFill/>
            <a:ln>
              <a:noFill/>
            </a:ln>
            <a:extLst>
              <a:ext uri="{909E8E84-426E-40dd-AFC4-6F175D3DCCD1}"/>
              <a:ext uri="{91240B29-F687-4f45-9708-019B960494DF}"/>
            </a:extLst>
          </p:spPr>
        </p:pic>
      </p:grpSp>
      <p:sp>
        <p:nvSpPr>
          <p:cNvPr id="17" name="TextBox 16"/>
          <p:cNvSpPr txBox="1"/>
          <p:nvPr/>
        </p:nvSpPr>
        <p:spPr>
          <a:xfrm>
            <a:off x="59506" y="3964471"/>
            <a:ext cx="1309797" cy="369332"/>
          </a:xfrm>
          <a:prstGeom prst="rect">
            <a:avLst/>
          </a:prstGeom>
          <a:noFill/>
        </p:spPr>
        <p:txBody>
          <a:bodyPr wrap="square" rtlCol="0">
            <a:spAutoFit/>
          </a:bodyPr>
          <a:lstStyle/>
          <a:p>
            <a:r>
              <a:rPr lang="en-GB">
                <a:solidFill>
                  <a:srgbClr val="292934"/>
                </a:solidFill>
                <a:effectLst>
                  <a:glow rad="152400">
                    <a:srgbClr val="FFFF00"/>
                  </a:glow>
                </a:effectLst>
                <a:latin typeface="Arial"/>
                <a:ea typeface="Wingdings"/>
                <a:cs typeface="Arial"/>
                <a:sym typeface="Wingdings"/>
              </a:rPr>
              <a:t></a:t>
            </a:r>
            <a:r>
              <a:rPr lang="en-GB" b="1">
                <a:solidFill>
                  <a:srgbClr val="292934"/>
                </a:solidFill>
                <a:effectLst>
                  <a:glow rad="152400">
                    <a:srgbClr val="FFFF00"/>
                  </a:glow>
                </a:effectLst>
              </a:rPr>
              <a:t> FLOW</a:t>
            </a:r>
          </a:p>
        </p:txBody>
      </p:sp>
      <p:sp>
        <p:nvSpPr>
          <p:cNvPr id="6" name="Rectangle 5"/>
          <p:cNvSpPr/>
          <p:nvPr/>
        </p:nvSpPr>
        <p:spPr>
          <a:xfrm>
            <a:off x="4930721" y="2600900"/>
            <a:ext cx="856161" cy="411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930721" y="4876800"/>
            <a:ext cx="757682" cy="430887"/>
          </a:xfrm>
          <a:prstGeom prst="rect">
            <a:avLst/>
          </a:prstGeom>
          <a:solidFill>
            <a:schemeClr val="tx2">
              <a:lumMod val="20000"/>
              <a:lumOff val="80000"/>
            </a:schemeClr>
          </a:solidFill>
          <a:ln>
            <a:solidFill>
              <a:schemeClr val="tx2">
                <a:lumMod val="20000"/>
                <a:lumOff val="80000"/>
              </a:schemeClr>
            </a:solidFill>
          </a:ln>
        </p:spPr>
        <p:txBody>
          <a:bodyPr wrap="square" rtlCol="0">
            <a:spAutoFit/>
          </a:bodyPr>
          <a:lstStyle/>
          <a:p>
            <a:r>
              <a:rPr lang="en-GB" sz="1100"/>
              <a:t>Afferent arterioles</a:t>
            </a:r>
          </a:p>
        </p:txBody>
      </p:sp>
      <p:sp>
        <p:nvSpPr>
          <p:cNvPr id="23" name="Rectangle 22"/>
          <p:cNvSpPr/>
          <p:nvPr/>
        </p:nvSpPr>
        <p:spPr>
          <a:xfrm>
            <a:off x="4854898" y="3733799"/>
            <a:ext cx="856161" cy="719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824326" y="4124980"/>
            <a:ext cx="962556" cy="523220"/>
          </a:xfrm>
          <a:prstGeom prst="rect">
            <a:avLst/>
          </a:prstGeom>
          <a:noFill/>
        </p:spPr>
        <p:txBody>
          <a:bodyPr wrap="square" rtlCol="0">
            <a:spAutoFit/>
          </a:bodyPr>
          <a:lstStyle/>
          <a:p>
            <a:pPr algn="ctr"/>
            <a:r>
              <a:rPr lang="en-GB" altLang="en-US" sz="1400">
                <a:latin typeface="Wingdings" charset="2"/>
                <a:ea typeface="Wingdings" charset="2"/>
                <a:cs typeface="Arial" charset="0"/>
                <a:sym typeface="Wingdings" charset="2"/>
              </a:rPr>
              <a:t></a:t>
            </a:r>
            <a:r>
              <a:rPr lang="en-GB" sz="1400" b="1"/>
              <a:t> Renin </a:t>
            </a:r>
            <a:r>
              <a:rPr lang="en-GB" sz="1400" b="1" dirty="0"/>
              <a:t>release</a:t>
            </a:r>
          </a:p>
        </p:txBody>
      </p:sp>
      <p:sp>
        <p:nvSpPr>
          <p:cNvPr id="8" name="Up Arrow 7"/>
          <p:cNvSpPr/>
          <p:nvPr/>
        </p:nvSpPr>
        <p:spPr>
          <a:xfrm>
            <a:off x="215540" y="5638800"/>
            <a:ext cx="382336" cy="882156"/>
          </a:xfrm>
          <a:prstGeom prst="up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9333" name="Group 1"/>
          <p:cNvGrpSpPr>
            <a:grpSpLocks/>
          </p:cNvGrpSpPr>
          <p:nvPr/>
        </p:nvGrpSpPr>
        <p:grpSpPr bwMode="auto">
          <a:xfrm>
            <a:off x="4419600" y="141703"/>
            <a:ext cx="4648200" cy="4006356"/>
            <a:chOff x="4343400" y="2687799"/>
            <a:chExt cx="4800600" cy="4162264"/>
          </a:xfrm>
        </p:grpSpPr>
        <p:pic>
          <p:nvPicPr>
            <p:cNvPr id="99335"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8376"/>
            <a:stretch>
              <a:fillRect/>
            </a:stretch>
          </p:blipFill>
          <p:spPr bwMode="auto">
            <a:xfrm>
              <a:off x="4343400" y="2687799"/>
              <a:ext cx="4800600" cy="416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182172" y="3428875"/>
              <a:ext cx="574738" cy="5167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grpSp>
      <p:sp>
        <p:nvSpPr>
          <p:cNvPr id="4" name="Arc 3"/>
          <p:cNvSpPr/>
          <p:nvPr/>
        </p:nvSpPr>
        <p:spPr>
          <a:xfrm rot="16200000">
            <a:off x="3343549" y="1617635"/>
            <a:ext cx="3174344" cy="2133600"/>
          </a:xfrm>
          <a:prstGeom prst="arc">
            <a:avLst>
              <a:gd name="adj1" fmla="val 16583814"/>
              <a:gd name="adj2" fmla="val 854193"/>
            </a:avLst>
          </a:prstGeom>
          <a:ln w="57150">
            <a:solidFill>
              <a:schemeClr val="tx1">
                <a:alpha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Rectangle 2"/>
          <p:cNvSpPr txBox="1">
            <a:spLocks noChangeArrowheads="1"/>
          </p:cNvSpPr>
          <p:nvPr/>
        </p:nvSpPr>
        <p:spPr>
          <a:xfrm>
            <a:off x="161078" y="1192985"/>
            <a:ext cx="2886921" cy="621102"/>
          </a:xfrm>
          <a:prstGeom prst="rect">
            <a:avLst/>
          </a:prstGeom>
        </p:spPr>
        <p:txBody>
          <a:bodyPr anchor="ctr"/>
          <a:lstStyle>
            <a:lvl1pPr algn="ctr" rtl="0" eaLnBrk="0" fontAlgn="base" hangingPunct="0">
              <a:spcBef>
                <a:spcPct val="0"/>
              </a:spcBef>
              <a:spcAft>
                <a:spcPct val="0"/>
              </a:spcAft>
              <a:defRPr sz="4000" b="1" kern="1200" spc="-1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a:lstStyle>
          <a:p>
            <a:pPr algn="l" eaLnBrk="1" fontAlgn="auto" hangingPunct="1">
              <a:spcAft>
                <a:spcPts val="0"/>
              </a:spcAft>
              <a:defRPr/>
            </a:pPr>
            <a:r>
              <a:rPr lang="en-US" sz="2800" dirty="0" err="1">
                <a:solidFill>
                  <a:schemeClr val="tx1"/>
                </a:solidFill>
                <a:ea typeface="+mj-ea"/>
                <a:cs typeface="Arial"/>
              </a:rPr>
              <a:t>McDensa</a:t>
            </a:r>
            <a:r>
              <a:rPr lang="en-US" sz="2800" dirty="0">
                <a:solidFill>
                  <a:schemeClr val="tx1"/>
                </a:solidFill>
                <a:ea typeface="+mj-ea"/>
                <a:cs typeface="Arial"/>
              </a:rPr>
              <a:t> TGF</a:t>
            </a:r>
          </a:p>
        </p:txBody>
      </p:sp>
      <p:cxnSp>
        <p:nvCxnSpPr>
          <p:cNvPr id="3" name="Straight Arrow Connector 2"/>
          <p:cNvCxnSpPr/>
          <p:nvPr/>
        </p:nvCxnSpPr>
        <p:spPr>
          <a:xfrm>
            <a:off x="4419600" y="4333803"/>
            <a:ext cx="5111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419600" y="5869316"/>
            <a:ext cx="5111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20310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P spid="24" grpId="0"/>
      <p:bldP spid="8"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822325"/>
            <a:ext cx="4572000"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p:cNvSpPr>
            <a:spLocks noGrp="1" noChangeArrowheads="1"/>
          </p:cNvSpPr>
          <p:nvPr>
            <p:ph type="title"/>
          </p:nvPr>
        </p:nvSpPr>
        <p:spPr>
          <a:xfrm>
            <a:off x="304800" y="838200"/>
            <a:ext cx="4267200" cy="1020763"/>
          </a:xfrm>
        </p:spPr>
        <p:txBody>
          <a:bodyPr>
            <a:noAutofit/>
          </a:bodyPr>
          <a:lstStyle/>
          <a:p>
            <a:pPr algn="l" eaLnBrk="1" fontAlgn="auto" hangingPunct="1">
              <a:spcAft>
                <a:spcPts val="0"/>
              </a:spcAft>
              <a:defRPr/>
            </a:pPr>
            <a:r>
              <a:rPr lang="en-US" sz="3200" dirty="0">
                <a:ea typeface="+mj-ea"/>
                <a:cs typeface="Arial"/>
              </a:rPr>
              <a:t>Sympathetic Regulation of GFR</a:t>
            </a:r>
          </a:p>
        </p:txBody>
      </p:sp>
      <p:sp>
        <p:nvSpPr>
          <p:cNvPr id="40963" name="Rectangle 3"/>
          <p:cNvSpPr>
            <a:spLocks noGrp="1" noChangeArrowheads="1"/>
          </p:cNvSpPr>
          <p:nvPr>
            <p:ph idx="1"/>
          </p:nvPr>
        </p:nvSpPr>
        <p:spPr>
          <a:xfrm>
            <a:off x="304800" y="2133600"/>
            <a:ext cx="3962400" cy="4419600"/>
          </a:xfrm>
        </p:spPr>
        <p:txBody>
          <a:bodyPr/>
          <a:lstStyle/>
          <a:p>
            <a:pPr marL="0" indent="0" eaLnBrk="1" hangingPunct="1">
              <a:buFont typeface="Arial" charset="0"/>
              <a:buNone/>
              <a:defRPr/>
            </a:pPr>
            <a:r>
              <a:rPr lang="en-US" dirty="0">
                <a:solidFill>
                  <a:srgbClr val="FF0000"/>
                </a:solidFill>
                <a:cs typeface="Arial"/>
                <a:sym typeface="Wingdings" charset="0"/>
              </a:rPr>
              <a:t></a:t>
            </a:r>
            <a:r>
              <a:rPr lang="en-US" b="1" dirty="0">
                <a:ea typeface="ＭＳ Ｐゴシック" charset="0"/>
                <a:cs typeface="Arial"/>
              </a:rPr>
              <a:t> Stimulates vasoconstriction of afferent arterioles.</a:t>
            </a:r>
          </a:p>
          <a:p>
            <a:pPr marL="274637" lvl="1" indent="0" eaLnBrk="1" hangingPunct="1">
              <a:buFont typeface="Arial" charset="0"/>
              <a:buNone/>
              <a:defRPr/>
            </a:pPr>
            <a:r>
              <a:rPr lang="en-US" sz="2400" dirty="0">
                <a:ea typeface="ＭＳ Ｐゴシック" charset="0"/>
                <a:cs typeface="Arial"/>
              </a:rPr>
              <a:t>-Preserves blood volume to muscles and heart.</a:t>
            </a:r>
          </a:p>
          <a:p>
            <a:pPr eaLnBrk="1" hangingPunct="1">
              <a:buFontTx/>
              <a:buNone/>
              <a:defRPr/>
            </a:pPr>
            <a:endParaRPr lang="en-US" sz="2800" dirty="0">
              <a:ea typeface="ＭＳ Ｐゴシック" charset="0"/>
              <a:cs typeface="Arial"/>
            </a:endParaRPr>
          </a:p>
          <a:p>
            <a:pPr marL="0" indent="0" eaLnBrk="1" hangingPunct="1">
              <a:buFont typeface="Arial" charset="0"/>
              <a:buNone/>
              <a:defRPr/>
            </a:pPr>
            <a:r>
              <a:rPr lang="en-US" sz="2800" dirty="0">
                <a:solidFill>
                  <a:srgbClr val="FF0066"/>
                </a:solidFill>
                <a:ea typeface="ＭＳ Ｐゴシック" charset="0"/>
                <a:cs typeface="Arial"/>
              </a:rPr>
              <a:t>Cardiovascular shock</a:t>
            </a:r>
            <a:r>
              <a:rPr lang="en-US" sz="2800" dirty="0">
                <a:ea typeface="ＭＳ Ｐゴシック" charset="0"/>
                <a:cs typeface="Arial"/>
              </a:rPr>
              <a:t>:</a:t>
            </a:r>
          </a:p>
          <a:p>
            <a:pPr lvl="1" eaLnBrk="1" hangingPunct="1">
              <a:defRPr/>
            </a:pPr>
            <a:r>
              <a:rPr lang="en-US" sz="2400" dirty="0">
                <a:ea typeface="Wingdings"/>
                <a:cs typeface="Arial"/>
                <a:sym typeface="Wingdings"/>
              </a:rPr>
              <a:t></a:t>
            </a:r>
            <a:r>
              <a:rPr lang="en-US" sz="2400" dirty="0">
                <a:ea typeface="ＭＳ Ｐゴシック" charset="0"/>
                <a:cs typeface="Arial"/>
              </a:rPr>
              <a:t> glomerular capillary hydrostatic pressure.</a:t>
            </a:r>
          </a:p>
          <a:p>
            <a:pPr lvl="1" eaLnBrk="1" hangingPunct="1">
              <a:defRPr/>
            </a:pPr>
            <a:r>
              <a:rPr lang="en-US" sz="2400" dirty="0">
                <a:ea typeface="Wingdings"/>
                <a:cs typeface="Arial"/>
                <a:sym typeface="Wingdings"/>
              </a:rPr>
              <a:t></a:t>
            </a:r>
            <a:r>
              <a:rPr lang="en-US" sz="2400" dirty="0">
                <a:ea typeface="ＭＳ Ｐゴシック" charset="0"/>
                <a:cs typeface="Arial"/>
              </a:rPr>
              <a:t> urine output.</a:t>
            </a:r>
          </a:p>
        </p:txBody>
      </p:sp>
      <p:sp>
        <p:nvSpPr>
          <p:cNvPr id="84996" name="Rectangle 1"/>
          <p:cNvSpPr>
            <a:spLocks noChangeArrowheads="1"/>
          </p:cNvSpPr>
          <p:nvPr/>
        </p:nvSpPr>
        <p:spPr bwMode="auto">
          <a:xfrm>
            <a:off x="2362200" y="39688"/>
            <a:ext cx="4084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eaLnBrk="1" hangingPunct="1">
              <a:spcBef>
                <a:spcPct val="20000"/>
              </a:spcBef>
              <a:buClr>
                <a:srgbClr val="93A299"/>
              </a:buClr>
              <a:buSzPct val="85000"/>
            </a:pPr>
            <a:r>
              <a:rPr lang="en-US" altLang="en-US" sz="3600" b="1">
                <a:solidFill>
                  <a:srgbClr val="C53E2E"/>
                </a:solidFill>
              </a:rPr>
              <a:t>Extrinsic controls</a:t>
            </a:r>
          </a:p>
        </p:txBody>
      </p:sp>
      <p:sp>
        <p:nvSpPr>
          <p:cNvPr id="84997" name="Slide Number Placeholder 6"/>
          <p:cNvSpPr txBox="1">
            <a:spLocks/>
          </p:cNvSpPr>
          <p:nvPr/>
        </p:nvSpPr>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algn="r"/>
            <a:fld id="{19B45557-E1DF-C948-8FD8-BCD455DA5080}" type="slidenum">
              <a:rPr lang="en-US" altLang="en-US" sz="1400">
                <a:solidFill>
                  <a:srgbClr val="292934"/>
                </a:solidFill>
              </a:rPr>
              <a:pPr algn="r"/>
              <a:t>23</a:t>
            </a:fld>
            <a:endParaRPr lang="en-US" altLang="en-US" sz="1400">
              <a:solidFill>
                <a:srgbClr val="292934"/>
              </a:solidFill>
            </a:endParaRPr>
          </a:p>
        </p:txBody>
      </p:sp>
      <p:cxnSp>
        <p:nvCxnSpPr>
          <p:cNvPr id="9" name="Straight Connector 8"/>
          <p:cNvCxnSpPr/>
          <p:nvPr/>
        </p:nvCxnSpPr>
        <p:spPr>
          <a:xfrm>
            <a:off x="338138" y="762000"/>
            <a:ext cx="8458200" cy="0"/>
          </a:xfrm>
          <a:prstGeom prst="line">
            <a:avLst/>
          </a:prstGeom>
          <a:ln w="381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398145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40963">
                                            <p:txEl>
                                              <p:pRg st="3" end="3"/>
                                            </p:txEl>
                                          </p:spTgt>
                                        </p:tgtEl>
                                        <p:attrNameLst>
                                          <p:attrName>style.visibility</p:attrName>
                                        </p:attrNameLst>
                                      </p:cBhvr>
                                      <p:to>
                                        <p:strVal val="visible"/>
                                      </p:to>
                                    </p:set>
                                    <p:animEffect transition="in" filter="blinds(vertical)">
                                      <p:cBhvr>
                                        <p:cTn id="7" dur="500"/>
                                        <p:tgtEl>
                                          <p:spTgt spid="4096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40963">
                                            <p:txEl>
                                              <p:pRg st="4" end="4"/>
                                            </p:txEl>
                                          </p:spTgt>
                                        </p:tgtEl>
                                        <p:attrNameLst>
                                          <p:attrName>style.visibility</p:attrName>
                                        </p:attrNameLst>
                                      </p:cBhvr>
                                      <p:to>
                                        <p:strVal val="visible"/>
                                      </p:to>
                                    </p:set>
                                    <p:animEffect transition="in" filter="blinds(vertical)">
                                      <p:cBhvr>
                                        <p:cTn id="12" dur="500"/>
                                        <p:tgtEl>
                                          <p:spTgt spid="4096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40963">
                                            <p:txEl>
                                              <p:pRg st="5" end="5"/>
                                            </p:txEl>
                                          </p:spTgt>
                                        </p:tgtEl>
                                        <p:attrNameLst>
                                          <p:attrName>style.visibility</p:attrName>
                                        </p:attrNameLst>
                                      </p:cBhvr>
                                      <p:to>
                                        <p:strVal val="visible"/>
                                      </p:to>
                                    </p:set>
                                    <p:animEffect transition="in" filter="blinds(vertical)">
                                      <p:cBhvr>
                                        <p:cTn id="17"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8449313"/>
              </p:ext>
            </p:extLst>
          </p:nvPr>
        </p:nvGraphicFramePr>
        <p:xfrm>
          <a:off x="381000" y="720090"/>
          <a:ext cx="8382000" cy="583311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590550">
                <a:tc>
                  <a:txBody>
                    <a:bodyPr/>
                    <a:lstStyle/>
                    <a:p>
                      <a:r>
                        <a:rPr lang="en-GB" sz="2400">
                          <a:latin typeface="Arial" charset="0"/>
                          <a:ea typeface="Arial" charset="0"/>
                          <a:cs typeface="Arial" charset="0"/>
                        </a:rPr>
                        <a:t>Hormone or autacoid</a:t>
                      </a:r>
                      <a:endParaRPr lang="en-GB" sz="2400" dirty="0">
                        <a:latin typeface="Arial" charset="0"/>
                        <a:ea typeface="Arial" charset="0"/>
                        <a:cs typeface="Arial" charset="0"/>
                      </a:endParaRPr>
                    </a:p>
                  </a:txBody>
                  <a:tcPr/>
                </a:tc>
                <a:tc>
                  <a:txBody>
                    <a:bodyPr/>
                    <a:lstStyle/>
                    <a:p>
                      <a:r>
                        <a:rPr lang="en-GB" sz="2400" dirty="0">
                          <a:latin typeface="Arial" charset="0"/>
                          <a:ea typeface="Arial" charset="0"/>
                          <a:cs typeface="Arial" charset="0"/>
                        </a:rPr>
                        <a:t>Effect on GFR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latin typeface="Arial" charset="0"/>
                          <a:ea typeface="Arial" charset="0"/>
                          <a:cs typeface="Arial" charset="0"/>
                        </a:rPr>
                        <a:t>Effect on RBF</a:t>
                      </a:r>
                    </a:p>
                  </a:txBody>
                  <a:tcPr/>
                </a:tc>
                <a:extLst>
                  <a:ext uri="{0D108BD9-81ED-4DB2-BD59-A6C34878D82A}">
                    <a16:rowId xmlns:a16="http://schemas.microsoft.com/office/drawing/2014/main" val="10000"/>
                  </a:ext>
                </a:extLst>
              </a:tr>
              <a:tr h="590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7434"/>
                          </a:solidFill>
                          <a:latin typeface="+mn-lt"/>
                          <a:ea typeface="Wingdings"/>
                          <a:cs typeface="Arial"/>
                          <a:sym typeface="Wingdings"/>
                        </a:rPr>
                        <a:t></a:t>
                      </a:r>
                      <a:r>
                        <a:rPr lang="en-US" altLang="x-none" sz="2400" b="1" dirty="0">
                          <a:latin typeface="Arial" charset="0"/>
                          <a:ea typeface="Arial" charset="0"/>
                          <a:cs typeface="Arial" charset="0"/>
                        </a:rPr>
                        <a:t> Sympathetic activity/</a:t>
                      </a:r>
                      <a:r>
                        <a:rPr lang="en-US" altLang="x-none" sz="2400" b="1" dirty="0" err="1">
                          <a:latin typeface="Arial" charset="0"/>
                          <a:ea typeface="Arial" charset="0"/>
                          <a:cs typeface="Arial" charset="0"/>
                        </a:rPr>
                        <a:t>Catecholamines</a:t>
                      </a:r>
                      <a:endParaRPr lang="en-US" altLang="x-none" sz="2400" b="1"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x-none" sz="1800" b="1"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i="0" dirty="0">
                          <a:solidFill>
                            <a:srgbClr val="007434"/>
                          </a:solidFill>
                          <a:latin typeface="Helvetica Light" charset="0"/>
                          <a:ea typeface="Helvetica Light" charset="0"/>
                          <a:cs typeface="Helvetica Light" charset="0"/>
                          <a:sym typeface="Wingdings"/>
                        </a:rPr>
                        <a:t></a:t>
                      </a:r>
                      <a:r>
                        <a:rPr lang="en-US" altLang="en-US" sz="1600" b="0" i="0" dirty="0">
                          <a:latin typeface="Helvetica Light" charset="0"/>
                          <a:ea typeface="Helvetica Light" charset="0"/>
                          <a:cs typeface="Helvetica Light" charset="0"/>
                        </a:rPr>
                        <a:t> </a:t>
                      </a:r>
                      <a:r>
                        <a:rPr lang="en-US" altLang="x-none" sz="1600" b="0" i="0" dirty="0">
                          <a:latin typeface="Helvetica Light" charset="0"/>
                          <a:ea typeface="Helvetica Light" charset="0"/>
                          <a:cs typeface="Helvetica Light" charset="0"/>
                        </a:rPr>
                        <a:t>R</a:t>
                      </a:r>
                      <a:r>
                        <a:rPr lang="en-US" altLang="x-none" sz="1600" b="0" i="0" baseline="-14000" dirty="0">
                          <a:latin typeface="Helvetica Light" charset="0"/>
                          <a:ea typeface="Helvetica Light" charset="0"/>
                          <a:cs typeface="Helvetica Light" charset="0"/>
                        </a:rPr>
                        <a:t>A</a:t>
                      </a:r>
                      <a:r>
                        <a:rPr lang="en-US" altLang="x-none" sz="1600" b="0" i="0" dirty="0">
                          <a:latin typeface="Helvetica Light" charset="0"/>
                          <a:ea typeface="Helvetica Light" charset="0"/>
                          <a:cs typeface="Helvetica Light" charset="0"/>
                        </a:rPr>
                        <a:t> +  </a:t>
                      </a:r>
                      <a:r>
                        <a:rPr lang="en-GB" sz="1600" b="0" i="0" dirty="0">
                          <a:solidFill>
                            <a:srgbClr val="007434"/>
                          </a:solidFill>
                          <a:latin typeface="Helvetica Light" charset="0"/>
                          <a:ea typeface="Helvetica Light" charset="0"/>
                          <a:cs typeface="Helvetica Light" charset="0"/>
                          <a:sym typeface="Wingdings"/>
                        </a:rPr>
                        <a:t></a:t>
                      </a:r>
                      <a:r>
                        <a:rPr lang="en-US" altLang="x-none" sz="1600" b="0" i="0" dirty="0">
                          <a:latin typeface="Helvetica Light" charset="0"/>
                          <a:ea typeface="Helvetica Light" charset="0"/>
                          <a:cs typeface="Helvetica Light" charset="0"/>
                        </a:rPr>
                        <a:t> R</a:t>
                      </a:r>
                      <a:r>
                        <a:rPr lang="en-US" altLang="x-none" sz="1600" b="0" i="0" baseline="-14000" dirty="0">
                          <a:latin typeface="Helvetica Light" charset="0"/>
                          <a:ea typeface="Helvetica Light" charset="0"/>
                          <a:cs typeface="Helvetica Light" charset="0"/>
                        </a:rPr>
                        <a:t>E</a:t>
                      </a:r>
                      <a:r>
                        <a:rPr lang="en-US" altLang="x-none" sz="1600" b="0" i="0" dirty="0">
                          <a:latin typeface="Helvetica Light" charset="0"/>
                          <a:ea typeface="Helvetica Light" charset="0"/>
                          <a:cs typeface="Helvetica Light" charset="0"/>
                        </a:rPr>
                        <a:t> =  </a:t>
                      </a:r>
                      <a:r>
                        <a:rPr lang="en-GB" sz="1600" b="0" i="0" dirty="0">
                          <a:solidFill>
                            <a:srgbClr val="FF0000"/>
                          </a:solidFill>
                          <a:latin typeface="Helvetica Light" charset="0"/>
                          <a:ea typeface="Helvetica Light" charset="0"/>
                          <a:cs typeface="Helvetica Light" charset="0"/>
                          <a:sym typeface="Wingdings"/>
                        </a:rPr>
                        <a:t></a:t>
                      </a:r>
                      <a:r>
                        <a:rPr lang="en-US" altLang="x-none" sz="1600" b="0" i="0" dirty="0">
                          <a:latin typeface="Helvetica Light" charset="0"/>
                          <a:ea typeface="Helvetica Light" charset="0"/>
                          <a:cs typeface="Helvetica Light" charset="0"/>
                        </a:rPr>
                        <a:t> GFR + </a:t>
                      </a:r>
                      <a:r>
                        <a:rPr lang="en-GB" sz="1600" b="0" i="0" dirty="0">
                          <a:solidFill>
                            <a:srgbClr val="FF0000"/>
                          </a:solidFill>
                          <a:latin typeface="Helvetica Light" charset="0"/>
                          <a:ea typeface="Helvetica Light" charset="0"/>
                          <a:cs typeface="Helvetica Light" charset="0"/>
                          <a:sym typeface="Wingdings"/>
                        </a:rPr>
                        <a:t></a:t>
                      </a:r>
                      <a:r>
                        <a:rPr lang="en-US" altLang="x-none" sz="1600" b="0" i="0" dirty="0">
                          <a:latin typeface="Helvetica Light" charset="0"/>
                          <a:ea typeface="Helvetica Light" charset="0"/>
                          <a:cs typeface="Helvetica Light" charset="0"/>
                        </a:rPr>
                        <a:t> RBF</a:t>
                      </a:r>
                    </a:p>
                  </a:txBody>
                  <a:tcPr/>
                </a:tc>
                <a:tc>
                  <a:txBody>
                    <a:bodyPr/>
                    <a:lstStyle/>
                    <a:p>
                      <a:r>
                        <a:rPr lang="en-GB" sz="2400" dirty="0">
                          <a:solidFill>
                            <a:srgbClr val="FF0000"/>
                          </a:solidFill>
                          <a:latin typeface="+mn-lt"/>
                          <a:ea typeface="Wingdings"/>
                          <a:cs typeface="Arial"/>
                          <a:sym typeface="Wingdings"/>
                        </a:rPr>
                        <a:t></a:t>
                      </a:r>
                      <a:endParaRPr lang="en-GB" sz="2400" dirty="0">
                        <a:solidFill>
                          <a:srgbClr val="FF0000"/>
                        </a:solidFill>
                        <a:latin typeface="Arial" charset="0"/>
                        <a:ea typeface="Arial" charset="0"/>
                        <a:cs typeface="Arial" charset="0"/>
                      </a:endParaRPr>
                    </a:p>
                  </a:txBody>
                  <a:tcPr/>
                </a:tc>
                <a:tc>
                  <a:txBody>
                    <a:bodyPr/>
                    <a:lstStyle/>
                    <a:p>
                      <a:r>
                        <a:rPr lang="en-GB" sz="2400" dirty="0">
                          <a:solidFill>
                            <a:srgbClr val="FF0000"/>
                          </a:solidFill>
                          <a:latin typeface="+mn-lt"/>
                          <a:ea typeface="Wingdings"/>
                          <a:cs typeface="Arial"/>
                          <a:sym typeface="Wingdings"/>
                        </a:rPr>
                        <a:t></a:t>
                      </a:r>
                      <a:endParaRPr lang="en-GB" sz="2400" dirty="0">
                        <a:solidFill>
                          <a:srgbClr val="FF0000"/>
                        </a:solidFill>
                        <a:latin typeface="Arial" charset="0"/>
                        <a:ea typeface="Arial" charset="0"/>
                        <a:cs typeface="Arial" charset="0"/>
                      </a:endParaRPr>
                    </a:p>
                  </a:txBody>
                  <a:tcPr/>
                </a:tc>
                <a:extLst>
                  <a:ext uri="{0D108BD9-81ED-4DB2-BD59-A6C34878D82A}">
                    <a16:rowId xmlns:a16="http://schemas.microsoft.com/office/drawing/2014/main" val="10001"/>
                  </a:ext>
                </a:extLst>
              </a:tr>
              <a:tr h="590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7434"/>
                          </a:solidFill>
                          <a:latin typeface="+mn-lt"/>
                          <a:ea typeface="Wingdings"/>
                          <a:cs typeface="Arial"/>
                          <a:sym typeface="Wingdings"/>
                        </a:rPr>
                        <a:t></a:t>
                      </a:r>
                      <a:r>
                        <a:rPr lang="en-US" altLang="en-US" sz="2400" dirty="0">
                          <a:ea typeface="MS PGothic" charset="-128"/>
                          <a:cs typeface="MS PGothic" charset="-128"/>
                        </a:rPr>
                        <a:t> </a:t>
                      </a:r>
                      <a:r>
                        <a:rPr lang="en-GB" sz="2400" b="1" dirty="0">
                          <a:latin typeface="Arial" charset="0"/>
                          <a:ea typeface="Arial" charset="0"/>
                          <a:cs typeface="Arial" charset="0"/>
                        </a:rPr>
                        <a:t>Angiotensin II</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434"/>
                          </a:solidFill>
                          <a:effectLst/>
                          <a:uLnTx/>
                          <a:uFillTx/>
                          <a:latin typeface="Helvetica Light" charset="0"/>
                          <a:ea typeface="Helvetica Light" charset="0"/>
                          <a:cs typeface="Helvetica Light" charset="0"/>
                          <a:sym typeface="Wingdings"/>
                        </a:rPr>
                        <a:t></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R</a:t>
                      </a:r>
                      <a:r>
                        <a:rPr kumimoji="0" lang="en-US" altLang="x-none" sz="1600" b="0" i="0" u="none" strike="noStrike" kern="1200" cap="none" spc="0" normalizeH="0" baseline="-14000" noProof="0" dirty="0">
                          <a:ln>
                            <a:noFill/>
                          </a:ln>
                          <a:solidFill>
                            <a:srgbClr val="292934"/>
                          </a:solidFill>
                          <a:effectLst/>
                          <a:uLnTx/>
                          <a:uFillTx/>
                          <a:latin typeface="Helvetica Light" charset="0"/>
                          <a:ea typeface="Helvetica Light" charset="0"/>
                          <a:cs typeface="Helvetica Light" charset="0"/>
                        </a:rPr>
                        <a:t>E</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  </a:t>
                      </a:r>
                      <a:r>
                        <a:rPr lang="en-GB" sz="1600" dirty="0">
                          <a:solidFill>
                            <a:srgbClr val="007434"/>
                          </a:solidFill>
                          <a:latin typeface="+mn-lt"/>
                          <a:ea typeface="Wingdings"/>
                          <a:cs typeface="Arial"/>
                          <a:sym typeface="Wingdings"/>
                        </a:rPr>
                        <a:t></a:t>
                      </a:r>
                      <a:r>
                        <a:rPr lang="en-GB" sz="1600" baseline="0" dirty="0">
                          <a:solidFill>
                            <a:srgbClr val="007434"/>
                          </a:solidFill>
                          <a:latin typeface="Arial" charset="0"/>
                          <a:ea typeface="Arial" charset="0"/>
                          <a:cs typeface="Arial" charset="0"/>
                          <a:sym typeface="Wingdings"/>
                        </a:rPr>
                        <a:t> </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GFR + </a:t>
                      </a:r>
                      <a:r>
                        <a:rPr kumimoji="0" lang="en-GB" sz="1600" b="0" i="0" u="none" strike="noStrike" kern="1200" cap="none" spc="0" normalizeH="0" baseline="0" noProof="0" dirty="0">
                          <a:ln>
                            <a:noFill/>
                          </a:ln>
                          <a:solidFill>
                            <a:srgbClr val="FF0000"/>
                          </a:solidFill>
                          <a:effectLst/>
                          <a:uLnTx/>
                          <a:uFillTx/>
                          <a:latin typeface="Helvetica Light" charset="0"/>
                          <a:ea typeface="Helvetica Light" charset="0"/>
                          <a:cs typeface="Helvetica Light" charset="0"/>
                          <a:sym typeface="Wingdings"/>
                        </a:rPr>
                        <a:t></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RBF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7434"/>
                          </a:solidFill>
                          <a:latin typeface="+mn-lt"/>
                          <a:ea typeface="Wingdings"/>
                          <a:cs typeface="Arial"/>
                          <a:sym typeface="Wingdings"/>
                        </a:rPr>
                        <a:t></a:t>
                      </a:r>
                      <a:endParaRPr lang="en-GB" sz="2400" dirty="0">
                        <a:solidFill>
                          <a:srgbClr val="007434"/>
                        </a:solidFill>
                        <a:latin typeface="Arial" charset="0"/>
                        <a:ea typeface="Arial" charset="0"/>
                        <a:cs typeface="Arial" charset="0"/>
                      </a:endParaRPr>
                    </a:p>
                    <a:p>
                      <a:endParaRPr lang="en-GB" sz="2400" dirty="0"/>
                    </a:p>
                  </a:txBody>
                  <a:tcPr/>
                </a:tc>
                <a:tc>
                  <a:txBody>
                    <a:bodyPr/>
                    <a:lstStyle/>
                    <a:p>
                      <a:r>
                        <a:rPr lang="en-GB" sz="2400" dirty="0">
                          <a:solidFill>
                            <a:srgbClr val="FF0000"/>
                          </a:solidFill>
                          <a:latin typeface="+mn-lt"/>
                          <a:ea typeface="Wingdings"/>
                          <a:cs typeface="Arial"/>
                          <a:sym typeface="Wingdings"/>
                        </a:rPr>
                        <a:t></a:t>
                      </a:r>
                      <a:endParaRPr lang="en-GB" sz="2400" dirty="0">
                        <a:solidFill>
                          <a:srgbClr val="FF0000"/>
                        </a:solidFill>
                        <a:latin typeface="Arial" charset="0"/>
                        <a:ea typeface="Arial" charset="0"/>
                        <a:cs typeface="Arial" charset="0"/>
                      </a:endParaRPr>
                    </a:p>
                  </a:txBody>
                  <a:tcPr/>
                </a:tc>
                <a:extLst>
                  <a:ext uri="{0D108BD9-81ED-4DB2-BD59-A6C34878D82A}">
                    <a16:rowId xmlns:a16="http://schemas.microsoft.com/office/drawing/2014/main" val="10002"/>
                  </a:ext>
                </a:extLst>
              </a:tr>
              <a:tr h="590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7434"/>
                          </a:solidFill>
                          <a:latin typeface="+mn-lt"/>
                          <a:ea typeface="Wingdings"/>
                          <a:cs typeface="Arial"/>
                          <a:sym typeface="Wingdings"/>
                        </a:rPr>
                        <a:t></a:t>
                      </a:r>
                      <a:r>
                        <a:rPr lang="en-US" altLang="x-none" sz="2400" b="1" dirty="0">
                          <a:latin typeface="Arial" charset="0"/>
                          <a:ea typeface="Arial" charset="0"/>
                          <a:cs typeface="Arial" charset="0"/>
                        </a:rPr>
                        <a:t> Nitric oxide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x-none" sz="1800" b="1" dirty="0">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Helvetica Light" charset="0"/>
                          <a:ea typeface="Helvetica Light" charset="0"/>
                          <a:cs typeface="Helvetica Light" charset="0"/>
                          <a:sym typeface="Wingdings"/>
                        </a:rPr>
                        <a:t></a:t>
                      </a:r>
                      <a:r>
                        <a:rPr kumimoji="0" lang="en-US" altLang="en-US"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R</a:t>
                      </a:r>
                      <a:r>
                        <a:rPr kumimoji="0" lang="en-US" altLang="x-none" sz="1600" b="0" i="0" u="none" strike="noStrike" kern="1200" cap="none" spc="0" normalizeH="0" baseline="-14000" noProof="0" dirty="0">
                          <a:ln>
                            <a:noFill/>
                          </a:ln>
                          <a:solidFill>
                            <a:srgbClr val="292934"/>
                          </a:solidFill>
                          <a:effectLst/>
                          <a:uLnTx/>
                          <a:uFillTx/>
                          <a:latin typeface="Helvetica Light" charset="0"/>
                          <a:ea typeface="Helvetica Light" charset="0"/>
                          <a:cs typeface="Helvetica Light" charset="0"/>
                        </a:rPr>
                        <a:t>A</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  </a:t>
                      </a:r>
                      <a:r>
                        <a:rPr kumimoji="0" lang="en-GB" sz="1600" b="0" i="0" u="none" strike="noStrike" kern="1200" cap="none" spc="0" normalizeH="0" baseline="0" noProof="0" dirty="0">
                          <a:ln>
                            <a:noFill/>
                          </a:ln>
                          <a:solidFill>
                            <a:srgbClr val="FF0000"/>
                          </a:solidFill>
                          <a:effectLst/>
                          <a:uLnTx/>
                          <a:uFillTx/>
                          <a:latin typeface="Helvetica Light" charset="0"/>
                          <a:ea typeface="Helvetica Light" charset="0"/>
                          <a:cs typeface="Helvetica Light" charset="0"/>
                          <a:sym typeface="Wingdings"/>
                        </a:rPr>
                        <a:t></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R</a:t>
                      </a:r>
                      <a:r>
                        <a:rPr kumimoji="0" lang="en-US" altLang="x-none" sz="1600" b="0" i="0" u="none" strike="noStrike" kern="1200" cap="none" spc="0" normalizeH="0" baseline="-14000" noProof="0" dirty="0">
                          <a:ln>
                            <a:noFill/>
                          </a:ln>
                          <a:solidFill>
                            <a:srgbClr val="292934"/>
                          </a:solidFill>
                          <a:effectLst/>
                          <a:uLnTx/>
                          <a:uFillTx/>
                          <a:latin typeface="Helvetica Light" charset="0"/>
                          <a:ea typeface="Helvetica Light" charset="0"/>
                          <a:cs typeface="Helvetica Light" charset="0"/>
                        </a:rPr>
                        <a:t>E</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  </a:t>
                      </a:r>
                      <a:r>
                        <a:rPr kumimoji="0" lang="en-GB" sz="1600" b="0" i="0" u="none" strike="noStrike" kern="1200" cap="none" spc="0" normalizeH="0" baseline="0" noProof="0" dirty="0">
                          <a:ln>
                            <a:noFill/>
                          </a:ln>
                          <a:solidFill>
                            <a:srgbClr val="007434"/>
                          </a:solidFill>
                          <a:effectLst/>
                          <a:uLnTx/>
                          <a:uFillTx/>
                          <a:latin typeface="Helvetica Light" charset="0"/>
                          <a:ea typeface="Helvetica Light" charset="0"/>
                          <a:cs typeface="Helvetica Light" charset="0"/>
                          <a:sym typeface="Wingdings"/>
                        </a:rPr>
                        <a:t></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GFR + </a:t>
                      </a:r>
                      <a:r>
                        <a:rPr kumimoji="0" lang="en-GB" sz="1600" b="0" i="0" u="none" strike="noStrike" kern="1200" cap="none" spc="0" normalizeH="0" baseline="0" noProof="0" dirty="0">
                          <a:ln>
                            <a:noFill/>
                          </a:ln>
                          <a:solidFill>
                            <a:srgbClr val="007434"/>
                          </a:solidFill>
                          <a:effectLst/>
                          <a:uLnTx/>
                          <a:uFillTx/>
                          <a:latin typeface="Helvetica Light" charset="0"/>
                          <a:ea typeface="Helvetica Light" charset="0"/>
                          <a:cs typeface="Helvetica Light" charset="0"/>
                          <a:sym typeface="Wingdings"/>
                        </a:rPr>
                        <a:t></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RBF</a:t>
                      </a:r>
                    </a:p>
                  </a:txBody>
                  <a:tcPr/>
                </a:tc>
                <a:tc>
                  <a:txBody>
                    <a:bodyPr/>
                    <a:lstStyle/>
                    <a:p>
                      <a:r>
                        <a:rPr lang="en-GB" sz="2400" dirty="0">
                          <a:solidFill>
                            <a:srgbClr val="007434"/>
                          </a:solidFill>
                          <a:latin typeface="+mn-lt"/>
                          <a:ea typeface="Wingdings"/>
                          <a:cs typeface="Arial"/>
                          <a:sym typeface="Wingdings"/>
                        </a:rPr>
                        <a:t></a:t>
                      </a:r>
                      <a:endParaRPr lang="en-GB" sz="2400" dirty="0">
                        <a:solidFill>
                          <a:srgbClr val="007434"/>
                        </a:solidFill>
                        <a:latin typeface="Arial" charset="0"/>
                        <a:ea typeface="Arial" charset="0"/>
                        <a:cs typeface="Arial" charset="0"/>
                      </a:endParaRPr>
                    </a:p>
                  </a:txBody>
                  <a:tcPr/>
                </a:tc>
                <a:tc>
                  <a:txBody>
                    <a:bodyPr/>
                    <a:lstStyle/>
                    <a:p>
                      <a:r>
                        <a:rPr lang="en-GB" sz="2400" dirty="0">
                          <a:solidFill>
                            <a:srgbClr val="007434"/>
                          </a:solidFill>
                          <a:latin typeface="+mn-lt"/>
                          <a:ea typeface="Wingdings"/>
                          <a:cs typeface="Arial"/>
                          <a:sym typeface="Wingdings"/>
                        </a:rPr>
                        <a:t></a:t>
                      </a:r>
                      <a:endParaRPr lang="en-GB" sz="2400" dirty="0">
                        <a:solidFill>
                          <a:srgbClr val="007434"/>
                        </a:solidFill>
                        <a:latin typeface="Arial" charset="0"/>
                        <a:ea typeface="Arial" charset="0"/>
                        <a:cs typeface="Arial" charset="0"/>
                      </a:endParaRPr>
                    </a:p>
                  </a:txBody>
                  <a:tcPr/>
                </a:tc>
                <a:extLst>
                  <a:ext uri="{0D108BD9-81ED-4DB2-BD59-A6C34878D82A}">
                    <a16:rowId xmlns:a16="http://schemas.microsoft.com/office/drawing/2014/main" val="10003"/>
                  </a:ext>
                </a:extLst>
              </a:tr>
              <a:tr h="590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7434"/>
                          </a:solidFill>
                          <a:latin typeface="+mn-lt"/>
                          <a:ea typeface="Wingdings"/>
                          <a:cs typeface="Arial"/>
                          <a:sym typeface="Wingdings"/>
                        </a:rPr>
                        <a:t></a:t>
                      </a:r>
                      <a:r>
                        <a:rPr lang="en-US" altLang="x-none" sz="2400" b="1" dirty="0">
                          <a:latin typeface="Arial" charset="0"/>
                          <a:ea typeface="Arial" charset="0"/>
                          <a:cs typeface="Arial" charset="0"/>
                        </a:rPr>
                        <a:t> Endothelin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x-none" sz="1800" b="1" dirty="0">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434"/>
                          </a:solidFill>
                          <a:effectLst/>
                          <a:uLnTx/>
                          <a:uFillTx/>
                          <a:latin typeface="Helvetica Light" charset="0"/>
                          <a:ea typeface="Helvetica Light" charset="0"/>
                          <a:cs typeface="Helvetica Light" charset="0"/>
                          <a:sym typeface="Wingdings"/>
                        </a:rPr>
                        <a:t></a:t>
                      </a:r>
                      <a:r>
                        <a:rPr kumimoji="0" lang="en-US" altLang="en-US"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R</a:t>
                      </a:r>
                      <a:r>
                        <a:rPr kumimoji="0" lang="en-US" altLang="x-none" sz="1600" b="0" i="0" u="none" strike="noStrike" kern="1200" cap="none" spc="0" normalizeH="0" baseline="-14000" noProof="0" dirty="0">
                          <a:ln>
                            <a:noFill/>
                          </a:ln>
                          <a:solidFill>
                            <a:srgbClr val="292934"/>
                          </a:solidFill>
                          <a:effectLst/>
                          <a:uLnTx/>
                          <a:uFillTx/>
                          <a:latin typeface="Helvetica Light" charset="0"/>
                          <a:ea typeface="Helvetica Light" charset="0"/>
                          <a:cs typeface="Helvetica Light" charset="0"/>
                        </a:rPr>
                        <a:t>A</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  </a:t>
                      </a:r>
                      <a:r>
                        <a:rPr kumimoji="0" lang="en-GB" sz="1600" b="0" i="0" u="none" strike="noStrike" kern="1200" cap="none" spc="0" normalizeH="0" baseline="0" noProof="0" dirty="0">
                          <a:ln>
                            <a:noFill/>
                          </a:ln>
                          <a:solidFill>
                            <a:srgbClr val="007434"/>
                          </a:solidFill>
                          <a:effectLst/>
                          <a:uLnTx/>
                          <a:uFillTx/>
                          <a:latin typeface="Helvetica Light" charset="0"/>
                          <a:ea typeface="Helvetica Light" charset="0"/>
                          <a:cs typeface="Helvetica Light" charset="0"/>
                          <a:sym typeface="Wingdings"/>
                        </a:rPr>
                        <a:t></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R</a:t>
                      </a:r>
                      <a:r>
                        <a:rPr kumimoji="0" lang="en-US" altLang="x-none" sz="1600" b="0" i="0" u="none" strike="noStrike" kern="1200" cap="none" spc="0" normalizeH="0" baseline="-14000" noProof="0" dirty="0">
                          <a:ln>
                            <a:noFill/>
                          </a:ln>
                          <a:solidFill>
                            <a:srgbClr val="292934"/>
                          </a:solidFill>
                          <a:effectLst/>
                          <a:uLnTx/>
                          <a:uFillTx/>
                          <a:latin typeface="Helvetica Light" charset="0"/>
                          <a:ea typeface="Helvetica Light" charset="0"/>
                          <a:cs typeface="Helvetica Light" charset="0"/>
                        </a:rPr>
                        <a:t>E</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  </a:t>
                      </a:r>
                      <a:r>
                        <a:rPr kumimoji="0" lang="en-GB" sz="1600" b="0" i="0" u="none" strike="noStrike" kern="1200" cap="none" spc="0" normalizeH="0" baseline="0" noProof="0" dirty="0">
                          <a:ln>
                            <a:noFill/>
                          </a:ln>
                          <a:solidFill>
                            <a:srgbClr val="FF0000"/>
                          </a:solidFill>
                          <a:effectLst/>
                          <a:uLnTx/>
                          <a:uFillTx/>
                          <a:latin typeface="Helvetica Light" charset="0"/>
                          <a:ea typeface="Helvetica Light" charset="0"/>
                          <a:cs typeface="Helvetica Light" charset="0"/>
                          <a:sym typeface="Wingdings"/>
                        </a:rPr>
                        <a:t></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GFR + </a:t>
                      </a:r>
                      <a:r>
                        <a:rPr kumimoji="0" lang="en-GB" sz="1600" b="0" i="0" u="none" strike="noStrike" kern="1200" cap="none" spc="0" normalizeH="0" baseline="0" noProof="0" dirty="0">
                          <a:ln>
                            <a:noFill/>
                          </a:ln>
                          <a:solidFill>
                            <a:srgbClr val="FF0000"/>
                          </a:solidFill>
                          <a:effectLst/>
                          <a:uLnTx/>
                          <a:uFillTx/>
                          <a:latin typeface="Helvetica Light" charset="0"/>
                          <a:ea typeface="Helvetica Light" charset="0"/>
                          <a:cs typeface="Helvetica Light" charset="0"/>
                          <a:sym typeface="Wingdings"/>
                        </a:rPr>
                        <a:t></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RBF</a:t>
                      </a:r>
                    </a:p>
                  </a:txBody>
                  <a:tcPr/>
                </a:tc>
                <a:tc>
                  <a:txBody>
                    <a:bodyPr/>
                    <a:lstStyle/>
                    <a:p>
                      <a:r>
                        <a:rPr lang="en-GB" sz="2400" dirty="0">
                          <a:solidFill>
                            <a:srgbClr val="FF0000"/>
                          </a:solidFill>
                          <a:latin typeface="Arial"/>
                          <a:ea typeface="Wingdings"/>
                          <a:cs typeface="Arial"/>
                          <a:sym typeface="Wingdings"/>
                        </a:rPr>
                        <a:t></a:t>
                      </a:r>
                      <a:endParaRPr lang="en-GB" sz="2400" dirty="0">
                        <a:solidFill>
                          <a:srgbClr val="FF0000"/>
                        </a:solidFill>
                        <a:latin typeface="Arial" charset="0"/>
                        <a:ea typeface="Arial" charset="0"/>
                        <a:cs typeface="Arial" charset="0"/>
                      </a:endParaRPr>
                    </a:p>
                  </a:txBody>
                  <a:tcPr/>
                </a:tc>
                <a:tc>
                  <a:txBody>
                    <a:bodyPr/>
                    <a:lstStyle/>
                    <a:p>
                      <a:r>
                        <a:rPr lang="en-GB" sz="2400" dirty="0">
                          <a:solidFill>
                            <a:srgbClr val="FF0000"/>
                          </a:solidFill>
                          <a:latin typeface="Arial"/>
                          <a:ea typeface="Wingdings"/>
                          <a:cs typeface="Arial"/>
                          <a:sym typeface="Wingdings"/>
                        </a:rPr>
                        <a:t></a:t>
                      </a:r>
                      <a:endParaRPr lang="en-GB" sz="2400" dirty="0">
                        <a:solidFill>
                          <a:srgbClr val="FF0000"/>
                        </a:solidFill>
                        <a:latin typeface="Arial" charset="0"/>
                        <a:ea typeface="Arial" charset="0"/>
                        <a:cs typeface="Arial" charset="0"/>
                      </a:endParaRPr>
                    </a:p>
                  </a:txBody>
                  <a:tcPr/>
                </a:tc>
                <a:extLst>
                  <a:ext uri="{0D108BD9-81ED-4DB2-BD59-A6C34878D82A}">
                    <a16:rowId xmlns:a16="http://schemas.microsoft.com/office/drawing/2014/main" val="10004"/>
                  </a:ext>
                </a:extLst>
              </a:tr>
              <a:tr h="590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7434"/>
                          </a:solidFill>
                          <a:latin typeface="+mn-lt"/>
                          <a:ea typeface="Wingdings"/>
                          <a:cs typeface="Arial"/>
                          <a:sym typeface="Wingdings"/>
                        </a:rPr>
                        <a:t></a:t>
                      </a:r>
                      <a:r>
                        <a:rPr lang="en-US" altLang="x-none" sz="2400" b="1" dirty="0">
                          <a:latin typeface="Arial" charset="0"/>
                          <a:ea typeface="Arial" charset="0"/>
                          <a:cs typeface="Arial" charset="0"/>
                        </a:rPr>
                        <a:t> Prostaglandins D,E,I</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x-none" sz="1800" b="1" dirty="0">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Helvetica Light" charset="0"/>
                          <a:ea typeface="Helvetica Light" charset="0"/>
                          <a:cs typeface="Helvetica Light" charset="0"/>
                          <a:sym typeface="Wingdings"/>
                        </a:rPr>
                        <a:t></a:t>
                      </a:r>
                      <a:r>
                        <a:rPr kumimoji="0" lang="en-US" altLang="en-US"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R</a:t>
                      </a:r>
                      <a:r>
                        <a:rPr kumimoji="0" lang="en-US" altLang="x-none" sz="1600" b="0" i="0" u="none" strike="noStrike" kern="1200" cap="none" spc="0" normalizeH="0" baseline="-14000" noProof="0" dirty="0">
                          <a:ln>
                            <a:noFill/>
                          </a:ln>
                          <a:solidFill>
                            <a:srgbClr val="292934"/>
                          </a:solidFill>
                          <a:effectLst/>
                          <a:uLnTx/>
                          <a:uFillTx/>
                          <a:latin typeface="Helvetica Light" charset="0"/>
                          <a:ea typeface="Helvetica Light" charset="0"/>
                          <a:cs typeface="Helvetica Light" charset="0"/>
                        </a:rPr>
                        <a:t>A</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  </a:t>
                      </a:r>
                      <a:r>
                        <a:rPr kumimoji="0" lang="en-GB" sz="1600" b="0" i="0" u="none" strike="noStrike" kern="1200" cap="none" spc="0" normalizeH="0" baseline="0" noProof="0" dirty="0">
                          <a:ln>
                            <a:noFill/>
                          </a:ln>
                          <a:solidFill>
                            <a:srgbClr val="FF0000"/>
                          </a:solidFill>
                          <a:effectLst/>
                          <a:uLnTx/>
                          <a:uFillTx/>
                          <a:latin typeface="Helvetica Light" charset="0"/>
                          <a:ea typeface="Helvetica Light" charset="0"/>
                          <a:cs typeface="Helvetica Light" charset="0"/>
                          <a:sym typeface="Wingdings"/>
                        </a:rPr>
                        <a:t></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R</a:t>
                      </a:r>
                      <a:r>
                        <a:rPr kumimoji="0" lang="en-US" altLang="x-none" sz="1600" b="0" i="0" u="none" strike="noStrike" kern="1200" cap="none" spc="0" normalizeH="0" baseline="-14000" noProof="0" dirty="0">
                          <a:ln>
                            <a:noFill/>
                          </a:ln>
                          <a:solidFill>
                            <a:srgbClr val="292934"/>
                          </a:solidFill>
                          <a:effectLst/>
                          <a:uLnTx/>
                          <a:uFillTx/>
                          <a:latin typeface="Helvetica Light" charset="0"/>
                          <a:ea typeface="Helvetica Light" charset="0"/>
                          <a:cs typeface="Helvetica Light" charset="0"/>
                        </a:rPr>
                        <a:t>E</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  </a:t>
                      </a:r>
                      <a:r>
                        <a:rPr kumimoji="0" lang="en-GB" sz="1600" b="0" i="0" u="none" strike="noStrike" kern="1200" cap="none" spc="0" normalizeH="0" baseline="0" noProof="0" dirty="0">
                          <a:ln>
                            <a:noFill/>
                          </a:ln>
                          <a:solidFill>
                            <a:srgbClr val="007434"/>
                          </a:solidFill>
                          <a:effectLst/>
                          <a:uLnTx/>
                          <a:uFillTx/>
                          <a:latin typeface="Helvetica Light" charset="0"/>
                          <a:ea typeface="Helvetica Light" charset="0"/>
                          <a:cs typeface="Helvetica Light" charset="0"/>
                          <a:sym typeface="Wingdings"/>
                        </a:rPr>
                        <a:t></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GFR + </a:t>
                      </a:r>
                      <a:r>
                        <a:rPr kumimoji="0" lang="en-GB" sz="1600" b="0" i="0" u="none" strike="noStrike" kern="1200" cap="none" spc="0" normalizeH="0" baseline="0" noProof="0" dirty="0">
                          <a:ln>
                            <a:noFill/>
                          </a:ln>
                          <a:solidFill>
                            <a:srgbClr val="007434"/>
                          </a:solidFill>
                          <a:effectLst/>
                          <a:uLnTx/>
                          <a:uFillTx/>
                          <a:latin typeface="Helvetica Light" charset="0"/>
                          <a:ea typeface="Helvetica Light" charset="0"/>
                          <a:cs typeface="Helvetica Light" charset="0"/>
                          <a:sym typeface="Wingdings"/>
                        </a:rPr>
                        <a:t></a:t>
                      </a:r>
                      <a:r>
                        <a:rPr kumimoji="0" lang="en-US" altLang="x-none" sz="1600" b="0" i="0" u="none" strike="noStrike" kern="1200" cap="none" spc="0" normalizeH="0" baseline="0" noProof="0" dirty="0">
                          <a:ln>
                            <a:noFill/>
                          </a:ln>
                          <a:solidFill>
                            <a:srgbClr val="292934"/>
                          </a:solidFill>
                          <a:effectLst/>
                          <a:uLnTx/>
                          <a:uFillTx/>
                          <a:latin typeface="Helvetica Light" charset="0"/>
                          <a:ea typeface="Helvetica Light" charset="0"/>
                          <a:cs typeface="Helvetica Light" charset="0"/>
                        </a:rPr>
                        <a:t> RBF</a:t>
                      </a:r>
                    </a:p>
                  </a:txBody>
                  <a:tcPr/>
                </a:tc>
                <a:tc>
                  <a:txBody>
                    <a:bodyPr/>
                    <a:lstStyle/>
                    <a:p>
                      <a:r>
                        <a:rPr lang="en-GB" sz="2400" dirty="0">
                          <a:solidFill>
                            <a:srgbClr val="007434"/>
                          </a:solidFill>
                          <a:latin typeface="+mn-lt"/>
                          <a:ea typeface="Wingdings"/>
                          <a:cs typeface="Arial"/>
                          <a:sym typeface="Wingdings"/>
                        </a:rPr>
                        <a:t></a:t>
                      </a:r>
                      <a:endParaRPr lang="en-GB" sz="2400" dirty="0">
                        <a:solidFill>
                          <a:srgbClr val="007434"/>
                        </a:solidFill>
                        <a:latin typeface="Arial" charset="0"/>
                        <a:ea typeface="Arial" charset="0"/>
                        <a:cs typeface="Arial" charset="0"/>
                      </a:endParaRPr>
                    </a:p>
                  </a:txBody>
                  <a:tcPr/>
                </a:tc>
                <a:tc>
                  <a:txBody>
                    <a:bodyPr/>
                    <a:lstStyle/>
                    <a:p>
                      <a:r>
                        <a:rPr lang="en-GB" sz="2400" dirty="0">
                          <a:solidFill>
                            <a:srgbClr val="007434"/>
                          </a:solidFill>
                          <a:latin typeface="+mn-lt"/>
                          <a:ea typeface="Wingdings"/>
                          <a:cs typeface="Arial"/>
                          <a:sym typeface="Wingdings"/>
                        </a:rPr>
                        <a:t></a:t>
                      </a:r>
                      <a:endParaRPr lang="en-GB" sz="2400" dirty="0">
                        <a:solidFill>
                          <a:srgbClr val="007434"/>
                        </a:solidFill>
                        <a:latin typeface="Arial" charset="0"/>
                        <a:ea typeface="Arial" charset="0"/>
                        <a:cs typeface="Arial" charset="0"/>
                      </a:endParaRPr>
                    </a:p>
                  </a:txBody>
                  <a:tcPr/>
                </a:tc>
                <a:extLst>
                  <a:ext uri="{0D108BD9-81ED-4DB2-BD59-A6C34878D82A}">
                    <a16:rowId xmlns:a16="http://schemas.microsoft.com/office/drawing/2014/main" val="10005"/>
                  </a:ext>
                </a:extLst>
              </a:tr>
            </a:tbl>
          </a:graphicData>
        </a:graphic>
      </p:graphicFrame>
      <p:sp>
        <p:nvSpPr>
          <p:cNvPr id="3" name="Rectangle 2"/>
          <p:cNvSpPr>
            <a:spLocks noChangeArrowheads="1"/>
          </p:cNvSpPr>
          <p:nvPr/>
        </p:nvSpPr>
        <p:spPr bwMode="auto">
          <a:xfrm>
            <a:off x="0" y="13504"/>
            <a:ext cx="9144000" cy="50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sz="2800" b="1" dirty="0">
                <a:solidFill>
                  <a:schemeClr val="tx2">
                    <a:lumMod val="75000"/>
                  </a:schemeClr>
                </a:solidFill>
                <a:ea typeface="Arial" charset="0"/>
                <a:cs typeface="Arial" charset="0"/>
              </a:rPr>
              <a:t>Summary of </a:t>
            </a:r>
            <a:r>
              <a:rPr lang="en-US" altLang="x-none" sz="2800" b="1" dirty="0" err="1">
                <a:solidFill>
                  <a:schemeClr val="tx2">
                    <a:lumMod val="75000"/>
                  </a:schemeClr>
                </a:solidFill>
                <a:ea typeface="Arial" charset="0"/>
                <a:cs typeface="Arial" charset="0"/>
              </a:rPr>
              <a:t>neurohumoral</a:t>
            </a:r>
            <a:r>
              <a:rPr lang="en-US" altLang="x-none" sz="2800" b="1" dirty="0">
                <a:solidFill>
                  <a:schemeClr val="tx2">
                    <a:lumMod val="75000"/>
                  </a:schemeClr>
                </a:solidFill>
                <a:ea typeface="Arial" charset="0"/>
                <a:cs typeface="Arial" charset="0"/>
              </a:rPr>
              <a:t> control of GFR and RBF</a:t>
            </a:r>
          </a:p>
        </p:txBody>
      </p:sp>
      <p:sp>
        <p:nvSpPr>
          <p:cNvPr id="4" name="TextBox 3"/>
          <p:cNvSpPr txBox="1"/>
          <p:nvPr/>
        </p:nvSpPr>
        <p:spPr>
          <a:xfrm>
            <a:off x="4267200" y="2177874"/>
            <a:ext cx="4343400" cy="338554"/>
          </a:xfrm>
          <a:prstGeom prst="rect">
            <a:avLst/>
          </a:prstGeom>
          <a:solidFill>
            <a:srgbClr val="FFFFCC"/>
          </a:solidFill>
        </p:spPr>
        <p:txBody>
          <a:bodyPr wrap="square" rtlCol="0">
            <a:spAutoFit/>
          </a:bodyPr>
          <a:lstStyle/>
          <a:p>
            <a:r>
              <a:rPr lang="en-US" altLang="x-none" sz="1600" dirty="0">
                <a:solidFill>
                  <a:srgbClr val="9F3C30"/>
                </a:solidFill>
                <a:ea typeface="Arial" charset="0"/>
                <a:cs typeface="Arial" charset="0"/>
              </a:rPr>
              <a:t>e.g. severe hemorrhage </a:t>
            </a:r>
          </a:p>
        </p:txBody>
      </p:sp>
      <p:sp>
        <p:nvSpPr>
          <p:cNvPr id="5" name="TextBox 4"/>
          <p:cNvSpPr txBox="1"/>
          <p:nvPr/>
        </p:nvSpPr>
        <p:spPr>
          <a:xfrm>
            <a:off x="4262376" y="3178996"/>
            <a:ext cx="4348223" cy="338554"/>
          </a:xfrm>
          <a:prstGeom prst="rect">
            <a:avLst/>
          </a:prstGeom>
          <a:solidFill>
            <a:srgbClr val="FFFFCC"/>
          </a:solidFill>
        </p:spPr>
        <p:txBody>
          <a:bodyPr wrap="square" rtlCol="0">
            <a:spAutoFit/>
          </a:bodyPr>
          <a:lstStyle/>
          <a:p>
            <a:r>
              <a:rPr lang="en-US" altLang="x-none" sz="1600" dirty="0">
                <a:solidFill>
                  <a:srgbClr val="9F3C30"/>
                </a:solidFill>
                <a:ea typeface="Arial" charset="0"/>
                <a:cs typeface="Arial" charset="0"/>
              </a:rPr>
              <a:t>e.g. low sodium diet, volume depletion </a:t>
            </a:r>
          </a:p>
        </p:txBody>
      </p:sp>
      <p:sp>
        <p:nvSpPr>
          <p:cNvPr id="6" name="TextBox 5"/>
          <p:cNvSpPr txBox="1"/>
          <p:nvPr/>
        </p:nvSpPr>
        <p:spPr>
          <a:xfrm>
            <a:off x="4267199" y="4136023"/>
            <a:ext cx="4343399" cy="338554"/>
          </a:xfrm>
          <a:prstGeom prst="rect">
            <a:avLst/>
          </a:prstGeom>
          <a:solidFill>
            <a:srgbClr val="FFFFCC"/>
          </a:solidFill>
        </p:spPr>
        <p:txBody>
          <a:bodyPr wrap="square" rtlCol="0">
            <a:spAutoFit/>
          </a:bodyPr>
          <a:lstStyle/>
          <a:p>
            <a:r>
              <a:rPr lang="en-US" altLang="x-none" sz="1600">
                <a:solidFill>
                  <a:srgbClr val="9F3C30"/>
                </a:solidFill>
                <a:ea typeface="Arial" charset="0"/>
                <a:cs typeface="Arial" charset="0"/>
              </a:rPr>
              <a:t>Protects against excessive vasoconstriction</a:t>
            </a:r>
          </a:p>
        </p:txBody>
      </p:sp>
      <p:sp>
        <p:nvSpPr>
          <p:cNvPr id="7" name="TextBox 6"/>
          <p:cNvSpPr txBox="1"/>
          <p:nvPr/>
        </p:nvSpPr>
        <p:spPr>
          <a:xfrm>
            <a:off x="4262377" y="6116181"/>
            <a:ext cx="4348220" cy="338554"/>
          </a:xfrm>
          <a:prstGeom prst="rect">
            <a:avLst/>
          </a:prstGeom>
          <a:solidFill>
            <a:srgbClr val="FFFFCC"/>
          </a:solidFill>
        </p:spPr>
        <p:txBody>
          <a:bodyPr wrap="square" rtlCol="0">
            <a:spAutoFit/>
          </a:bodyPr>
          <a:lstStyle/>
          <a:p>
            <a:r>
              <a:rPr lang="en-US" altLang="x-none" sz="1600" dirty="0">
                <a:solidFill>
                  <a:srgbClr val="9F3C30"/>
                </a:solidFill>
                <a:ea typeface="Arial" charset="0"/>
                <a:cs typeface="Arial" charset="0"/>
              </a:rPr>
              <a:t>important when other disturbances </a:t>
            </a:r>
            <a:r>
              <a:rPr lang="en-GB" sz="1600" dirty="0">
                <a:solidFill>
                  <a:srgbClr val="C00000"/>
                </a:solidFill>
                <a:latin typeface="Helvetica Light" charset="0"/>
                <a:ea typeface="Helvetica Light" charset="0"/>
                <a:cs typeface="Helvetica Light" charset="0"/>
                <a:sym typeface="Wingdings"/>
              </a:rPr>
              <a:t></a:t>
            </a:r>
            <a:r>
              <a:rPr lang="en-US" altLang="x-none" sz="1600" dirty="0">
                <a:solidFill>
                  <a:srgbClr val="9F3C30"/>
                </a:solidFill>
                <a:ea typeface="Arial" charset="0"/>
                <a:cs typeface="Arial" charset="0"/>
              </a:rPr>
              <a:t> GFR</a:t>
            </a:r>
          </a:p>
        </p:txBody>
      </p:sp>
      <p:sp>
        <p:nvSpPr>
          <p:cNvPr id="8" name="TextBox 7"/>
          <p:cNvSpPr txBox="1"/>
          <p:nvPr/>
        </p:nvSpPr>
        <p:spPr>
          <a:xfrm>
            <a:off x="4282632" y="5147846"/>
            <a:ext cx="4327965" cy="338554"/>
          </a:xfrm>
          <a:prstGeom prst="rect">
            <a:avLst/>
          </a:prstGeom>
          <a:solidFill>
            <a:srgbClr val="FFFFCC"/>
          </a:solidFill>
        </p:spPr>
        <p:txBody>
          <a:bodyPr wrap="square" rtlCol="0">
            <a:spAutoFit/>
          </a:bodyPr>
          <a:lstStyle/>
          <a:p>
            <a:r>
              <a:rPr lang="en-US" altLang="x-none" sz="1600" dirty="0">
                <a:solidFill>
                  <a:srgbClr val="9F3C30"/>
                </a:solidFill>
                <a:ea typeface="Arial" charset="0"/>
                <a:cs typeface="Arial" charset="0"/>
              </a:rPr>
              <a:t>Antagonists are useful in acute renal failure </a:t>
            </a:r>
          </a:p>
        </p:txBody>
      </p:sp>
    </p:spTree>
    <p:extLst>
      <p:ext uri="{BB962C8B-B14F-4D97-AF65-F5344CB8AC3E}">
        <p14:creationId xmlns:p14="http://schemas.microsoft.com/office/powerpoint/2010/main" val="1474249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Control of GFR</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899592" y="1484784"/>
            <a:ext cx="7488832" cy="5112568"/>
          </a:xfrm>
          <a:prstGeom prst="rect">
            <a:avLst/>
          </a:prstGeom>
          <a:noFill/>
          <a:ln w="9525">
            <a:noFill/>
            <a:miter lim="800000"/>
            <a:headEnd/>
            <a:tailEnd/>
          </a:ln>
        </p:spPr>
      </p:pic>
    </p:spTree>
    <p:extLst>
      <p:ext uri="{BB962C8B-B14F-4D97-AF65-F5344CB8AC3E}">
        <p14:creationId xmlns:p14="http://schemas.microsoft.com/office/powerpoint/2010/main" val="3955460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287" y="949002"/>
            <a:ext cx="4098823" cy="586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1"/>
          <p:cNvSpPr txBox="1">
            <a:spLocks noChangeArrowheads="1"/>
          </p:cNvSpPr>
          <p:nvPr/>
        </p:nvSpPr>
        <p:spPr bwMode="auto">
          <a:xfrm>
            <a:off x="228600" y="3581400"/>
            <a:ext cx="46116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sz="2400" dirty="0"/>
              <a:t>Possible role of macula </a:t>
            </a:r>
            <a:r>
              <a:rPr lang="en-US" altLang="x-none" sz="2400" dirty="0" err="1"/>
              <a:t>densa</a:t>
            </a:r>
            <a:r>
              <a:rPr lang="en-US" altLang="x-none" sz="2400" dirty="0"/>
              <a:t> feedback in increasing GFR after a high protein meal</a:t>
            </a:r>
          </a:p>
        </p:txBody>
      </p:sp>
      <p:sp>
        <p:nvSpPr>
          <p:cNvPr id="4" name="Rectangle 3"/>
          <p:cNvSpPr/>
          <p:nvPr/>
        </p:nvSpPr>
        <p:spPr>
          <a:xfrm>
            <a:off x="228600" y="238780"/>
            <a:ext cx="8710510" cy="523220"/>
          </a:xfrm>
          <a:prstGeom prst="rect">
            <a:avLst/>
          </a:prstGeom>
          <a:solidFill>
            <a:srgbClr val="FFFFCC"/>
          </a:solidFill>
        </p:spPr>
        <p:txBody>
          <a:bodyPr wrap="square">
            <a:spAutoFit/>
          </a:bodyPr>
          <a:lstStyle/>
          <a:p>
            <a:r>
              <a:rPr lang="en-GB" sz="2800" b="1" dirty="0"/>
              <a:t>How does a high protein diet affect, if any, GFR? </a:t>
            </a:r>
          </a:p>
        </p:txBody>
      </p:sp>
    </p:spTree>
    <p:extLst>
      <p:ext uri="{BB962C8B-B14F-4D97-AF65-F5344CB8AC3E}">
        <p14:creationId xmlns:p14="http://schemas.microsoft.com/office/powerpoint/2010/main" val="3599602902"/>
      </p:ext>
    </p:extLst>
  </p:cSld>
  <p:clrMapOvr>
    <a:masterClrMapping/>
  </p:clrMapOvr>
  <p:transition>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WordArt 2" descr="Paper bag"/>
          <p:cNvSpPr>
            <a:spLocks noChangeArrowheads="1" noChangeShapeType="1" noTextEdit="1"/>
          </p:cNvSpPr>
          <p:nvPr/>
        </p:nvSpPr>
        <p:spPr bwMode="auto">
          <a:xfrm>
            <a:off x="2057400" y="1371600"/>
            <a:ext cx="5486400" cy="3810000"/>
          </a:xfrm>
          <a:prstGeom prst="rect">
            <a:avLst/>
          </a:prstGeom>
        </p:spPr>
        <p:txBody>
          <a:bodyPr wrap="none" fromWordArt="1">
            <a:prstTxWarp prst="textCascadeUp">
              <a:avLst>
                <a:gd name="adj" fmla="val 44444"/>
              </a:avLst>
            </a:prstTxWarp>
            <a:scene3d>
              <a:camera prst="legacyPerspectiveTopLeft">
                <a:rot lat="0" lon="20519966" rev="0"/>
              </a:camera>
              <a:lightRig rig="legacyHarsh3" dir="r"/>
            </a:scene3d>
            <a:sp3d extrusionH="430200" prstMaterial="legacyMatte">
              <a:extrusionClr>
                <a:srgbClr val="006600"/>
              </a:extrusionClr>
              <a:contourClr>
                <a:srgbClr val="FFFFFF"/>
              </a:contourClr>
            </a:sp3d>
          </a:bodyPr>
          <a:lstStyle/>
          <a:p>
            <a:pPr algn="ctr"/>
            <a:r>
              <a:rPr lang="en-GB" sz="4800" kern="10">
                <a:ln w="9525">
                  <a:round/>
                  <a:headEnd/>
                  <a:tailEnd/>
                </a:ln>
                <a:blipFill dpi="0" rotWithShape="0">
                  <a:blip r:embed="rId2"/>
                  <a:srcRect/>
                  <a:tile tx="0" ty="0" sx="100000" sy="100000" flip="none" algn="tl"/>
                </a:blipFill>
                <a:latin typeface="Arial Black" panose="020B0A04020102020204" pitchFamily="34" charset="0"/>
              </a:rPr>
              <a:t>Thanks</a:t>
            </a:r>
          </a:p>
        </p:txBody>
      </p:sp>
    </p:spTree>
    <p:extLst>
      <p:ext uri="{BB962C8B-B14F-4D97-AF65-F5344CB8AC3E}">
        <p14:creationId xmlns:p14="http://schemas.microsoft.com/office/powerpoint/2010/main" val="235789457"/>
      </p:ext>
    </p:extLst>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4350">
              <a:srgbClr val="3B15C5">
                <a:alpha val="0"/>
              </a:srgbClr>
            </a:gs>
            <a:gs pos="0">
              <a:schemeClr val="accent2">
                <a:lumMod val="40000"/>
                <a:lumOff val="60000"/>
              </a:schemeClr>
            </a:gs>
            <a:gs pos="20332">
              <a:srgbClr val="00B050"/>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Renal Physiology</a:t>
            </a:r>
            <a:br>
              <a:rPr lang="en-GB" dirty="0"/>
            </a:br>
            <a:r>
              <a:rPr lang="en-GB" dirty="0"/>
              <a:t>GFR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r="4375" b="6685"/>
          <a:stretch>
            <a:fillRect/>
          </a:stretch>
        </p:blipFill>
        <p:spPr bwMode="auto">
          <a:xfrm>
            <a:off x="0" y="0"/>
            <a:ext cx="9144000" cy="6858000"/>
          </a:xfrm>
          <a:prstGeom prst="rect">
            <a:avLst/>
          </a:prstGeom>
          <a:noFill/>
          <a:ln>
            <a:noFill/>
          </a:ln>
          <a:effectLst>
            <a:outerShdw blurRad="180975" dist="38100" dir="2700000" sx="102000" sy="102000" algn="tl" rotWithShape="0">
              <a:srgbClr val="000000">
                <a:alpha val="57999"/>
              </a:srgbClr>
            </a:outerShdw>
          </a:effectLst>
          <a:extLst>
            <a:ext uri="{909E8E84-426E-40dd-AFC4-6F175D3DCCD1}"/>
            <a:ext uri="{91240B29-F687-4f45-9708-019B960494DF}"/>
          </a:extLst>
        </p:spPr>
      </p:pic>
      <p:sp>
        <p:nvSpPr>
          <p:cNvPr id="9" name="Rectangle 4"/>
          <p:cNvSpPr>
            <a:spLocks noChangeArrowheads="1"/>
          </p:cNvSpPr>
          <p:nvPr/>
        </p:nvSpPr>
        <p:spPr bwMode="auto">
          <a:xfrm>
            <a:off x="317500" y="5561013"/>
            <a:ext cx="8707438" cy="1144587"/>
          </a:xfrm>
          <a:prstGeom prst="rect">
            <a:avLst/>
          </a:prstGeom>
          <a:noFill/>
          <a:ln w="9525">
            <a:noFill/>
            <a:miter lim="800000"/>
            <a:headEnd/>
            <a:tailEnd/>
          </a:ln>
          <a:effectLst/>
        </p:spPr>
        <p:txBody>
          <a:bodyPr wrap="none">
            <a:spAutoFit/>
          </a:bodyPr>
          <a:lstStyle>
            <a:lvl1pPr>
              <a:defRPr>
                <a:solidFill>
                  <a:schemeClr val="tx1"/>
                </a:solidFill>
                <a:latin typeface="Arial" charset="0"/>
                <a:ea typeface="MS PGothic" charset="-128"/>
                <a:cs typeface="MS PGothic" charset="-128"/>
              </a:defRPr>
            </a:lvl1pPr>
            <a:lvl2pPr marL="742950" indent="-285750">
              <a:defRPr>
                <a:solidFill>
                  <a:schemeClr val="tx1"/>
                </a:solidFill>
                <a:latin typeface="Arial" charset="0"/>
                <a:ea typeface="MS PGothic" charset="-128"/>
                <a:cs typeface="MS PGothic" charset="-128"/>
              </a:defRPr>
            </a:lvl2pPr>
            <a:lvl3pPr marL="1143000" indent="-228600">
              <a:defRPr>
                <a:solidFill>
                  <a:schemeClr val="tx1"/>
                </a:solidFill>
                <a:latin typeface="Arial" charset="0"/>
                <a:ea typeface="MS PGothic" charset="-128"/>
                <a:cs typeface="MS PGothic" charset="-128"/>
              </a:defRPr>
            </a:lvl3pPr>
            <a:lvl4pPr marL="1600200" indent="-228600">
              <a:defRPr>
                <a:solidFill>
                  <a:schemeClr val="tx1"/>
                </a:solidFill>
                <a:latin typeface="Arial" charset="0"/>
                <a:ea typeface="MS PGothic" charset="-128"/>
                <a:cs typeface="MS PGothic" charset="-128"/>
              </a:defRPr>
            </a:lvl4pPr>
            <a:lvl5pPr marL="2057400" indent="-228600">
              <a:defRPr>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cs typeface="MS PGothic" charset="-128"/>
              </a:defRPr>
            </a:lvl9pPr>
          </a:lstStyle>
          <a:p>
            <a:pPr marL="0" marR="0" lvl="0" indent="0" algn="l" defTabSz="914400" rtl="0" eaLnBrk="1" fontAlgn="base" latinLnBrk="0" hangingPunct="1">
              <a:lnSpc>
                <a:spcPts val="1000"/>
              </a:lnSpc>
              <a:spcBef>
                <a:spcPct val="0"/>
              </a:spcBef>
              <a:spcAft>
                <a:spcPct val="0"/>
              </a:spcAft>
              <a:buClrTx/>
              <a:buSzTx/>
              <a:buFontTx/>
              <a:buNone/>
              <a:tabLst/>
              <a:defRPr/>
            </a:pPr>
            <a:endParaRPr kumimoji="0" lang="en-IE" altLang="en-US" sz="4400" b="1" i="0" u="none" strike="noStrike" kern="1200" cap="none" spc="0" normalizeH="0" baseline="0" noProof="0" dirty="0">
              <a:ln>
                <a:noFill/>
              </a:ln>
              <a:solidFill>
                <a:prstClr val="white"/>
              </a:solidFill>
              <a:effectLst>
                <a:outerShdw blurRad="38100" dist="38100" dir="2700000" algn="tl">
                  <a:srgbClr val="C0C0C0"/>
                </a:outerShdw>
              </a:effectLst>
              <a:uLnTx/>
              <a:uFillTx/>
              <a:latin typeface="Calibri" charset="0"/>
              <a:ea typeface="Calibri"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C0C0C0"/>
                  </a:outerShdw>
                </a:effectLst>
                <a:uLnTx/>
                <a:uFillTx/>
                <a:latin typeface="Calibri" charset="0"/>
                <a:ea typeface="Calibri" charset="0"/>
                <a:cs typeface="Calibri" charset="0"/>
              </a:rPr>
              <a:t>Glomerular Filtration Rate</a:t>
            </a:r>
            <a:r>
              <a:rPr kumimoji="0" lang="en-IE" altLang="en-US" sz="60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C0C0C0"/>
                  </a:outerShdw>
                </a:effectLst>
                <a:uLnTx/>
                <a:uFillTx/>
                <a:latin typeface="Calibri" charset="0"/>
                <a:ea typeface="Calibri" charset="0"/>
                <a:cs typeface="Calibri" charset="0"/>
              </a:rPr>
              <a:t> </a:t>
            </a:r>
            <a:endParaRPr kumimoji="0" lang="en-GB" altLang="en-US" sz="6000" b="1" i="0" u="none" strike="noStrike" kern="1200" cap="none" spc="0" normalizeH="0" baseline="0" noProof="0" dirty="0">
              <a:ln>
                <a:noFill/>
              </a:ln>
              <a:solidFill>
                <a:prstClr val="white"/>
              </a:solidFill>
              <a:effectLst>
                <a:glow rad="101600">
                  <a:prstClr val="black">
                    <a:alpha val="60000"/>
                  </a:prstClr>
                </a:glow>
                <a:outerShdw blurRad="38100" dist="38100" dir="2700000" algn="tl">
                  <a:srgbClr val="C0C0C0"/>
                </a:outerShdw>
              </a:effectLst>
              <a:uLnTx/>
              <a:uFillTx/>
              <a:latin typeface="Calibri" charset="0"/>
              <a:ea typeface="Calibri" charset="0"/>
              <a:cs typeface="Calibri" charset="0"/>
            </a:endParaRPr>
          </a:p>
        </p:txBody>
      </p:sp>
      <p:sp>
        <p:nvSpPr>
          <p:cNvPr id="4" name="Rectangle 4"/>
          <p:cNvSpPr>
            <a:spLocks noChangeArrowheads="1"/>
          </p:cNvSpPr>
          <p:nvPr/>
        </p:nvSpPr>
        <p:spPr bwMode="auto">
          <a:xfrm>
            <a:off x="152400" y="541338"/>
            <a:ext cx="4724400" cy="774571"/>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3600" b="1" i="0" u="none" strike="noStrike" kern="1200" cap="none" spc="0" normalizeH="0" baseline="0" noProof="0" dirty="0">
                <a:ln>
                  <a:noFill/>
                </a:ln>
                <a:solidFill>
                  <a:prstClr val="white"/>
                </a:solidFill>
                <a:effectLst>
                  <a:glow rad="101600">
                    <a:prstClr val="black">
                      <a:alpha val="75000"/>
                    </a:prstClr>
                  </a:glow>
                  <a:outerShdw blurRad="38100" dist="38100" dir="2700000" algn="tl">
                    <a:srgbClr val="C0C0C0"/>
                  </a:outerShdw>
                </a:effectLst>
                <a:uLnTx/>
                <a:uFillTx/>
                <a:latin typeface="Calibri" panose="020F0502020204030204" pitchFamily="34" charset="0"/>
                <a:ea typeface="MS PGothic" charset="-128"/>
                <a:cs typeface="Arial"/>
              </a:rPr>
              <a:t>Renal Physiology 2</a:t>
            </a:r>
            <a:endParaRPr kumimoji="0" lang="en-IE" sz="1200" b="1" i="0" u="none" strike="noStrike" kern="1200" cap="none" spc="0" normalizeH="0" baseline="0" noProof="0" dirty="0">
              <a:ln>
                <a:noFill/>
              </a:ln>
              <a:solidFill>
                <a:prstClr val="white"/>
              </a:solidFill>
              <a:effectLst>
                <a:glow rad="101600">
                  <a:prstClr val="black">
                    <a:alpha val="75000"/>
                  </a:prstClr>
                </a:glow>
                <a:outerShdw blurRad="38100" dist="38100" dir="2700000" algn="tl">
                  <a:srgbClr val="C0C0C0"/>
                </a:outerShdw>
              </a:effectLst>
              <a:uLnTx/>
              <a:uFillTx/>
              <a:latin typeface="Calibri" panose="020F0502020204030204" pitchFamily="34" charset="0"/>
              <a:ea typeface="MS PGothic" charset="-128"/>
              <a:cs typeface="Arial"/>
            </a:endParaRPr>
          </a:p>
          <a:p>
            <a:pPr marL="0" marR="0" lvl="0" indent="0" algn="l" defTabSz="914400" rtl="0" eaLnBrk="1" fontAlgn="base" latinLnBrk="0" hangingPunct="1">
              <a:lnSpc>
                <a:spcPts val="1000"/>
              </a:lnSpc>
              <a:spcBef>
                <a:spcPct val="0"/>
              </a:spcBef>
              <a:spcAft>
                <a:spcPct val="0"/>
              </a:spcAft>
              <a:buClrTx/>
              <a:buSzTx/>
              <a:buFontTx/>
              <a:buNone/>
              <a:tabLst/>
              <a:defRPr/>
            </a:pPr>
            <a:endParaRPr kumimoji="0" lang="en-IE" sz="3600" b="1" i="0" u="none" strike="noStrike" kern="1200" cap="none" spc="0" normalizeH="0" baseline="0" noProof="0" dirty="0">
              <a:ln>
                <a:noFill/>
              </a:ln>
              <a:solidFill>
                <a:prstClr val="white"/>
              </a:solidFill>
              <a:effectLst>
                <a:glow rad="101600">
                  <a:prstClr val="black">
                    <a:alpha val="75000"/>
                  </a:prstClr>
                </a:glow>
                <a:outerShdw blurRad="38100" dist="38100" dir="2700000" algn="tl">
                  <a:srgbClr val="C0C0C0"/>
                </a:outerShdw>
              </a:effectLst>
              <a:uLnTx/>
              <a:uFillTx/>
              <a:latin typeface="Calibri" panose="020F0502020204030204" pitchFamily="34" charset="0"/>
              <a:ea typeface="MS PGothic" charset="-128"/>
              <a:cs typeface="Arial"/>
            </a:endParaRPr>
          </a:p>
        </p:txBody>
      </p:sp>
    </p:spTree>
    <p:extLst>
      <p:ext uri="{BB962C8B-B14F-4D97-AF65-F5344CB8AC3E}">
        <p14:creationId xmlns:p14="http://schemas.microsoft.com/office/powerpoint/2010/main" val="1053692959"/>
      </p:ext>
    </p:extLst>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Autofit/>
          </a:bodyPr>
          <a:lstStyle/>
          <a:p>
            <a:r>
              <a:rPr lang="en-GB" altLang="en-US" dirty="0">
                <a:solidFill>
                  <a:srgbClr val="FF0000"/>
                </a:solidFill>
                <a:effectLst>
                  <a:outerShdw blurRad="38100" dist="38100" dir="2700000" algn="tl">
                    <a:srgbClr val="000000">
                      <a:alpha val="43137"/>
                    </a:srgbClr>
                  </a:outerShdw>
                </a:effectLst>
              </a:rPr>
              <a:t>Learning Objectives:</a:t>
            </a:r>
            <a:endParaRPr lang="en-GB"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0" y="0"/>
            <a:ext cx="9144000" cy="6858000"/>
          </a:xfrm>
          <a:prstGeom prst="rect">
            <a:avLst/>
          </a:prstGeom>
          <a:blipFill dpi="0" rotWithShape="1">
            <a:blip r:embed="rId3" cstate="print">
              <a:alphaModFix amt="35000"/>
              <a:extLst>
                <a:ext uri="{28A0092B-C50C-407E-A947-70E740481C1C}">
                  <a14:useLocalDpi xmlns:a14="http://schemas.microsoft.com/office/drawing/2010/main" val="0"/>
                </a:ext>
              </a:extLst>
            </a:blip>
            <a:srcRect/>
            <a:stretch>
              <a:fillRect l="-1389" t="-1887" r="-2778" b="-37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228600" y="1066800"/>
            <a:ext cx="8763000" cy="5410200"/>
          </a:xfrm>
        </p:spPr>
        <p:txBody>
          <a:bodyPr/>
          <a:lstStyle/>
          <a:p>
            <a:r>
              <a:rPr lang="en-US" altLang="en-US" sz="2800" dirty="0"/>
              <a:t>Describe that the </a:t>
            </a:r>
            <a:r>
              <a:rPr lang="en-US" altLang="en-US" sz="2800" b="1" dirty="0">
                <a:solidFill>
                  <a:srgbClr val="FF0000"/>
                </a:solidFill>
              </a:rPr>
              <a:t>mechanism of urine formation </a:t>
            </a:r>
            <a:r>
              <a:rPr lang="en-US" altLang="en-US" sz="2800" dirty="0"/>
              <a:t>include three basic processes; glomerular filtration, tubular reabsorption and tubular secretion.</a:t>
            </a:r>
            <a:endParaRPr lang="en-GB" altLang="en-US" sz="2800" dirty="0"/>
          </a:p>
          <a:p>
            <a:r>
              <a:rPr lang="en-US" altLang="en-US" sz="2800" dirty="0"/>
              <a:t>Define </a:t>
            </a:r>
            <a:r>
              <a:rPr lang="en-US" altLang="en-US" sz="2800" b="1" dirty="0">
                <a:solidFill>
                  <a:srgbClr val="FF0000"/>
                </a:solidFill>
              </a:rPr>
              <a:t>GFR</a:t>
            </a:r>
            <a:r>
              <a:rPr lang="en-US" altLang="en-US" sz="2800" dirty="0"/>
              <a:t> and quote normal value.</a:t>
            </a:r>
            <a:endParaRPr lang="en-GB" altLang="en-US" sz="2800" dirty="0"/>
          </a:p>
          <a:p>
            <a:r>
              <a:rPr lang="en-US" altLang="en-US" sz="2800" dirty="0"/>
              <a:t>Identify and describe the </a:t>
            </a:r>
            <a:r>
              <a:rPr lang="en-US" altLang="en-US" sz="2800" b="1" dirty="0">
                <a:solidFill>
                  <a:srgbClr val="FF0000"/>
                </a:solidFill>
              </a:rPr>
              <a:t>factors controlling GFR </a:t>
            </a:r>
            <a:r>
              <a:rPr lang="en-US" altLang="en-US" sz="2800" dirty="0"/>
              <a:t>in terms of starling forces, permeability with respect to size, shape and electrical charges and ultra-filtration coefficient.</a:t>
            </a:r>
            <a:endParaRPr lang="en-GB" altLang="en-US" sz="2800" dirty="0"/>
          </a:p>
          <a:p>
            <a:r>
              <a:rPr lang="en-US" altLang="en-US" sz="2800" dirty="0"/>
              <a:t>Describe Intrinsic and extrinsic mechanism that regulate GFR.</a:t>
            </a:r>
            <a:endParaRPr lang="en-GB" altLang="en-US" sz="2800" dirty="0"/>
          </a:p>
          <a:p>
            <a:r>
              <a:rPr lang="en-US" altLang="en-US" sz="2800" dirty="0"/>
              <a:t>Describe autoregulation of GFR &amp;  </a:t>
            </a:r>
            <a:r>
              <a:rPr lang="en-US" altLang="en-US" sz="2800" dirty="0" err="1"/>
              <a:t>tubuloglomerular</a:t>
            </a:r>
            <a:r>
              <a:rPr lang="en-US" altLang="en-US" sz="2800" dirty="0"/>
              <a:t> feedback mechanism.</a:t>
            </a:r>
          </a:p>
          <a:p>
            <a:endParaRPr lang="en-GB" dirty="0"/>
          </a:p>
        </p:txBody>
      </p:sp>
    </p:spTree>
    <p:extLst>
      <p:ext uri="{BB962C8B-B14F-4D97-AF65-F5344CB8AC3E}">
        <p14:creationId xmlns:p14="http://schemas.microsoft.com/office/powerpoint/2010/main" val="94159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8077200" cy="990600"/>
          </a:xfrm>
          <a:solidFill>
            <a:srgbClr val="FFFF00"/>
          </a:solidFill>
        </p:spPr>
        <p:txBody>
          <a:bodyPr>
            <a:normAutofit/>
          </a:bodyPr>
          <a:lstStyle/>
          <a:p>
            <a:pPr eaLnBrk="1" hangingPunct="1">
              <a:defRPr/>
            </a:pPr>
            <a:r>
              <a:rPr lang="en-US" b="1" dirty="0">
                <a:solidFill>
                  <a:srgbClr val="FF0000"/>
                </a:solidFill>
                <a:effectLst>
                  <a:outerShdw blurRad="38100" dist="38100" dir="2700000" algn="tl">
                    <a:srgbClr val="000000">
                      <a:alpha val="43137"/>
                    </a:srgbClr>
                  </a:outerShdw>
                </a:effectLst>
                <a:latin typeface="+mn-lt"/>
                <a:ea typeface="+mj-ea"/>
              </a:rPr>
              <a:t>Capillary Beds of the Nephron:</a:t>
            </a:r>
            <a:endParaRPr lang="en-IE" b="1" dirty="0">
              <a:solidFill>
                <a:srgbClr val="FF0000"/>
              </a:solidFill>
              <a:effectLst>
                <a:outerShdw blurRad="38100" dist="38100" dir="2700000" algn="tl">
                  <a:srgbClr val="000000">
                    <a:alpha val="43137"/>
                  </a:srgbClr>
                </a:outerShdw>
              </a:effectLst>
              <a:latin typeface="+mn-lt"/>
              <a:ea typeface="+mj-ea"/>
            </a:endParaRPr>
          </a:p>
        </p:txBody>
      </p:sp>
      <p:sp>
        <p:nvSpPr>
          <p:cNvPr id="3" name="Content Placeholder 2"/>
          <p:cNvSpPr>
            <a:spLocks noGrp="1"/>
          </p:cNvSpPr>
          <p:nvPr>
            <p:ph idx="4294967295"/>
          </p:nvPr>
        </p:nvSpPr>
        <p:spPr>
          <a:xfrm>
            <a:off x="76200" y="1143000"/>
            <a:ext cx="8991600" cy="5410200"/>
          </a:xfrm>
        </p:spPr>
        <p:txBody>
          <a:bodyPr/>
          <a:lstStyle/>
          <a:p>
            <a:pPr eaLnBrk="1" hangingPunct="1">
              <a:defRPr/>
            </a:pPr>
            <a:r>
              <a:rPr lang="en-US" sz="2800" spc="20" dirty="0">
                <a:solidFill>
                  <a:srgbClr val="002060"/>
                </a:solidFill>
                <a:ea typeface="+mn-ea"/>
              </a:rPr>
              <a:t>Every </a:t>
            </a:r>
            <a:r>
              <a:rPr lang="en-US" sz="2800" b="1" spc="20" dirty="0">
                <a:solidFill>
                  <a:srgbClr val="FF0000"/>
                </a:solidFill>
                <a:ea typeface="+mn-ea"/>
              </a:rPr>
              <a:t>nephron</a:t>
            </a:r>
            <a:r>
              <a:rPr lang="en-US" sz="2800" spc="20" dirty="0">
                <a:solidFill>
                  <a:srgbClr val="002060"/>
                </a:solidFill>
                <a:ea typeface="+mn-ea"/>
              </a:rPr>
              <a:t> has (</a:t>
            </a:r>
            <a:r>
              <a:rPr lang="en-US" sz="2400" spc="20" dirty="0">
                <a:solidFill>
                  <a:srgbClr val="002060"/>
                </a:solidFill>
              </a:rPr>
              <a:t>Glomerulus </a:t>
            </a:r>
            <a:r>
              <a:rPr lang="en-US" spc="20" dirty="0">
                <a:solidFill>
                  <a:srgbClr val="002060"/>
                </a:solidFill>
              </a:rPr>
              <a:t>&amp; </a:t>
            </a:r>
            <a:r>
              <a:rPr lang="en-US" sz="2400" spc="20" dirty="0">
                <a:solidFill>
                  <a:srgbClr val="002060"/>
                </a:solidFill>
              </a:rPr>
              <a:t>Peritubular capillaries)</a:t>
            </a:r>
          </a:p>
          <a:p>
            <a:pPr eaLnBrk="1" hangingPunct="1">
              <a:buNone/>
              <a:defRPr/>
            </a:pPr>
            <a:endParaRPr lang="en-US" sz="2400" spc="20" dirty="0">
              <a:solidFill>
                <a:srgbClr val="002060"/>
              </a:solidFill>
            </a:endParaRPr>
          </a:p>
          <a:p>
            <a:pPr eaLnBrk="1" hangingPunct="1">
              <a:defRPr/>
            </a:pPr>
            <a:r>
              <a:rPr lang="en-US" sz="2800" spc="20" dirty="0">
                <a:ea typeface="+mn-ea"/>
              </a:rPr>
              <a:t>Each </a:t>
            </a:r>
            <a:r>
              <a:rPr lang="en-US" sz="2800" b="1" spc="20" dirty="0">
                <a:solidFill>
                  <a:srgbClr val="FF0000"/>
                </a:solidFill>
                <a:ea typeface="+mn-ea"/>
              </a:rPr>
              <a:t>glomerulus</a:t>
            </a:r>
            <a:r>
              <a:rPr lang="en-US" sz="2800" spc="20" dirty="0">
                <a:ea typeface="+mn-ea"/>
              </a:rPr>
              <a:t> </a:t>
            </a:r>
            <a:r>
              <a:rPr lang="en-US" sz="2800" spc="20" dirty="0"/>
              <a:t>fed by afferent arteriole &amp; drained by efferent arteriole.</a:t>
            </a:r>
          </a:p>
          <a:p>
            <a:pPr eaLnBrk="1" hangingPunct="1">
              <a:defRPr/>
            </a:pPr>
            <a:endParaRPr lang="en-US" sz="2800" spc="20" dirty="0"/>
          </a:p>
          <a:p>
            <a:pPr eaLnBrk="1" hangingPunct="1">
              <a:defRPr/>
            </a:pPr>
            <a:r>
              <a:rPr lang="en-US" sz="2800" spc="20" dirty="0">
                <a:solidFill>
                  <a:srgbClr val="000000"/>
                </a:solidFill>
                <a:ea typeface="+mn-ea"/>
              </a:rPr>
              <a:t>Blood pressure in the </a:t>
            </a:r>
            <a:r>
              <a:rPr lang="en-US" sz="2800" spc="20" dirty="0" err="1">
                <a:solidFill>
                  <a:srgbClr val="000000"/>
                </a:solidFill>
                <a:ea typeface="+mn-ea"/>
              </a:rPr>
              <a:t>glomerulus</a:t>
            </a:r>
            <a:r>
              <a:rPr lang="en-US" sz="2800" spc="20" dirty="0">
                <a:solidFill>
                  <a:srgbClr val="000000"/>
                </a:solidFill>
                <a:ea typeface="+mn-ea"/>
              </a:rPr>
              <a:t> is high because:</a:t>
            </a:r>
          </a:p>
          <a:p>
            <a:pPr lvl="1" eaLnBrk="1" hangingPunct="1">
              <a:defRPr/>
            </a:pPr>
            <a:r>
              <a:rPr lang="en-US" sz="2400" spc="20" dirty="0">
                <a:solidFill>
                  <a:srgbClr val="000000"/>
                </a:solidFill>
              </a:rPr>
              <a:t>Arterioles are high-resistance vessels.</a:t>
            </a:r>
          </a:p>
          <a:p>
            <a:pPr lvl="1" eaLnBrk="1" hangingPunct="1">
              <a:defRPr/>
            </a:pPr>
            <a:r>
              <a:rPr lang="en-US" sz="2400" spc="20" dirty="0">
                <a:solidFill>
                  <a:srgbClr val="000000"/>
                </a:solidFill>
              </a:rPr>
              <a:t>Afferent arterioles have larger diameters than efferent arterioles.</a:t>
            </a:r>
          </a:p>
          <a:p>
            <a:pPr eaLnBrk="1" hangingPunct="1">
              <a:defRPr/>
            </a:pPr>
            <a:r>
              <a:rPr lang="en-US" sz="2800" spc="20" dirty="0">
                <a:ea typeface="+mn-ea"/>
              </a:rPr>
              <a:t>Fluids and solutes are forced out of the blood throughout the entire length of the </a:t>
            </a:r>
            <a:r>
              <a:rPr lang="en-US" sz="2800" spc="20" dirty="0" err="1">
                <a:ea typeface="+mn-ea"/>
              </a:rPr>
              <a:t>glomerulus</a:t>
            </a:r>
            <a:endParaRPr lang="en-US" sz="2800" spc="20" dirty="0">
              <a:ea typeface="+mn-ea"/>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vertical)">
                                      <p:cBhvr>
                                        <p:cTn id="17" dur="500"/>
                                        <p:tgtEl>
                                          <p:spTgt spid="3">
                                            <p:txEl>
                                              <p:pRg st="4" end="4"/>
                                            </p:txEl>
                                          </p:spTgt>
                                        </p:tgtEl>
                                      </p:cBhvr>
                                    </p:animEffect>
                                  </p:childTnLst>
                                </p:cTn>
                              </p:par>
                              <p:par>
                                <p:cTn id="18" presetID="3" presetClass="entr" presetSubtype="5"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vertical)">
                                      <p:cBhvr>
                                        <p:cTn id="20" dur="500"/>
                                        <p:tgtEl>
                                          <p:spTgt spid="3">
                                            <p:txEl>
                                              <p:pRg st="5" end="5"/>
                                            </p:txEl>
                                          </p:spTgt>
                                        </p:tgtEl>
                                      </p:cBhvr>
                                    </p:animEffect>
                                  </p:childTnLst>
                                </p:cTn>
                              </p:par>
                              <p:par>
                                <p:cTn id="21" presetID="3" presetClass="entr" presetSubtype="5"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vertical)">
                                      <p:cBhvr>
                                        <p:cTn id="23" dur="500"/>
                                        <p:tgtEl>
                                          <p:spTgt spid="3">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5"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76200" y="46038"/>
            <a:ext cx="8915400" cy="1020762"/>
          </a:xfrm>
          <a:solidFill>
            <a:srgbClr val="FFFF00"/>
          </a:solidFill>
        </p:spPr>
        <p:txBody>
          <a:bodyPr>
            <a:normAutofit/>
          </a:bodyPr>
          <a:lstStyle/>
          <a:p>
            <a:pPr eaLnBrk="1" hangingPunct="1"/>
            <a:r>
              <a:rPr lang="en-US" altLang="en-US" b="1" dirty="0">
                <a:solidFill>
                  <a:srgbClr val="FF0000"/>
                </a:solidFill>
                <a:effectLst>
                  <a:outerShdw blurRad="38100" dist="38100" dir="2700000" algn="tl">
                    <a:srgbClr val="000000">
                      <a:alpha val="43137"/>
                    </a:srgbClr>
                  </a:outerShdw>
                </a:effectLst>
              </a:rPr>
              <a:t>Capillary Beds &amp; </a:t>
            </a:r>
            <a:r>
              <a:rPr lang="en-US" altLang="en-US" dirty="0">
                <a:solidFill>
                  <a:srgbClr val="FF0000"/>
                </a:solidFill>
                <a:effectLst>
                  <a:outerShdw blurRad="38100" dist="38100" dir="2700000" algn="tl">
                    <a:srgbClr val="000000">
                      <a:alpha val="43137"/>
                    </a:srgbClr>
                  </a:outerShdw>
                </a:effectLst>
              </a:rPr>
              <a:t>Resistance</a:t>
            </a:r>
            <a:endParaRPr lang="en-IE" alt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76200" y="1219200"/>
            <a:ext cx="8915400" cy="5334000"/>
          </a:xfrm>
        </p:spPr>
        <p:txBody>
          <a:bodyPr/>
          <a:lstStyle/>
          <a:p>
            <a:pPr eaLnBrk="1" hangingPunct="1">
              <a:defRPr/>
            </a:pPr>
            <a:r>
              <a:rPr lang="en-US" altLang="en-US" sz="2800" b="1" dirty="0">
                <a:solidFill>
                  <a:srgbClr val="FF0066"/>
                </a:solidFill>
                <a:effectLst>
                  <a:outerShdw blurRad="38100" dist="38100" dir="2700000" algn="tl">
                    <a:srgbClr val="C0C0C0"/>
                  </a:outerShdw>
                </a:effectLst>
              </a:rPr>
              <a:t>Peritubular beds</a:t>
            </a:r>
            <a:r>
              <a:rPr lang="en-US" altLang="en-US" sz="2800" dirty="0">
                <a:solidFill>
                  <a:srgbClr val="000000"/>
                </a:solidFill>
              </a:rPr>
              <a:t> are low-pressure, porous capillaries adapted for absorption that: </a:t>
            </a:r>
          </a:p>
          <a:p>
            <a:pPr lvl="1" eaLnBrk="1" hangingPunct="1">
              <a:defRPr/>
            </a:pPr>
            <a:r>
              <a:rPr lang="en-US" altLang="en-US" sz="2800" dirty="0">
                <a:solidFill>
                  <a:srgbClr val="000000"/>
                </a:solidFill>
                <a:ea typeface="Arial" panose="020B0604020202020204" pitchFamily="34" charset="0"/>
              </a:rPr>
              <a:t>Arise from efferent arterioles</a:t>
            </a:r>
          </a:p>
          <a:p>
            <a:pPr lvl="1" eaLnBrk="1" hangingPunct="1">
              <a:defRPr/>
            </a:pPr>
            <a:r>
              <a:rPr lang="en-US" altLang="en-US" sz="2800" dirty="0">
                <a:solidFill>
                  <a:srgbClr val="000000"/>
                </a:solidFill>
                <a:ea typeface="Arial" panose="020B0604020202020204" pitchFamily="34" charset="0"/>
              </a:rPr>
              <a:t>adhere to adjacent renal tubules</a:t>
            </a:r>
          </a:p>
          <a:p>
            <a:pPr lvl="1" eaLnBrk="1" hangingPunct="1">
              <a:defRPr/>
            </a:pPr>
            <a:r>
              <a:rPr lang="en-US" altLang="en-US" sz="2800" dirty="0">
                <a:solidFill>
                  <a:srgbClr val="000000"/>
                </a:solidFill>
                <a:ea typeface="Arial" panose="020B0604020202020204" pitchFamily="34" charset="0"/>
              </a:rPr>
              <a:t>Empty into the renal venous system</a:t>
            </a:r>
          </a:p>
          <a:p>
            <a:pPr eaLnBrk="1" hangingPunct="1"/>
            <a:r>
              <a:rPr lang="en-US" altLang="en-US" sz="2800" dirty="0">
                <a:solidFill>
                  <a:srgbClr val="000000"/>
                </a:solidFill>
              </a:rPr>
              <a:t>Resistance in afferent arterioles:</a:t>
            </a:r>
          </a:p>
          <a:p>
            <a:pPr lvl="1" eaLnBrk="1" hangingPunct="1"/>
            <a:r>
              <a:rPr lang="en-US" altLang="en-US" sz="2400" dirty="0">
                <a:solidFill>
                  <a:srgbClr val="000000"/>
                </a:solidFill>
              </a:rPr>
              <a:t>Protects glomeruli from fluctuations in systemic blood pressure.</a:t>
            </a:r>
          </a:p>
          <a:p>
            <a:pPr eaLnBrk="1" hangingPunct="1"/>
            <a:r>
              <a:rPr lang="en-US" altLang="en-US" sz="2800" dirty="0">
                <a:solidFill>
                  <a:srgbClr val="000000"/>
                </a:solidFill>
              </a:rPr>
              <a:t>Resistance in efferent arterioles:</a:t>
            </a:r>
          </a:p>
          <a:p>
            <a:pPr lvl="1" eaLnBrk="1" hangingPunct="1"/>
            <a:r>
              <a:rPr lang="en-US" altLang="en-US" sz="2400" dirty="0">
                <a:solidFill>
                  <a:srgbClr val="000000"/>
                </a:solidFill>
              </a:rPr>
              <a:t>Reinforces high glomerular pressure.</a:t>
            </a:r>
          </a:p>
          <a:p>
            <a:pPr lvl="1" eaLnBrk="1" hangingPunct="1"/>
            <a:r>
              <a:rPr lang="en-US" altLang="en-US" sz="2400" dirty="0"/>
              <a:t>Reduces hydrostatic pressure in </a:t>
            </a:r>
            <a:r>
              <a:rPr lang="en-US" altLang="en-US" sz="2400" dirty="0" err="1"/>
              <a:t>peritubular</a:t>
            </a:r>
            <a:r>
              <a:rPr lang="en-US" altLang="en-US" sz="2400" dirty="0"/>
              <a:t> capillaries.</a:t>
            </a:r>
          </a:p>
          <a:p>
            <a:pPr eaLnBrk="1" hangingPunct="1">
              <a:defRPr/>
            </a:pPr>
            <a:endParaRPr lang="en-US" altLang="en-US" sz="2800"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vertical)">
                                      <p:cBhvr>
                                        <p:cTn id="7" dur="500"/>
                                        <p:tgtEl>
                                          <p:spTgt spid="3">
                                            <p:txEl>
                                              <p:pRg st="0" end="0"/>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vertical)">
                                      <p:cBhvr>
                                        <p:cTn id="10" dur="500"/>
                                        <p:tgtEl>
                                          <p:spTgt spid="3">
                                            <p:txEl>
                                              <p:pRg st="1" end="1"/>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vertical)">
                                      <p:cBhvr>
                                        <p:cTn id="13" dur="500"/>
                                        <p:tgtEl>
                                          <p:spTgt spid="3">
                                            <p:txEl>
                                              <p:pRg st="2" end="2"/>
                                            </p:txEl>
                                          </p:spTgt>
                                        </p:tgtEl>
                                      </p:cBhvr>
                                    </p:animEffect>
                                  </p:childTnLst>
                                </p:cTn>
                              </p:par>
                              <p:par>
                                <p:cTn id="14" presetID="3" presetClass="entr" presetSubtype="5"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vertical)">
                                      <p:cBhvr>
                                        <p:cTn id="16" dur="500"/>
                                        <p:tgtEl>
                                          <p:spTgt spid="3">
                                            <p:txEl>
                                              <p:pRg st="3" end="3"/>
                                            </p:txEl>
                                          </p:spTgt>
                                        </p:tgtEl>
                                      </p:cBhvr>
                                    </p:animEffect>
                                  </p:childTnLst>
                                </p:cTn>
                              </p:par>
                              <p:par>
                                <p:cTn id="17" presetID="3" presetClass="entr" presetSubtype="5"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vertical)">
                                      <p:cBhvr>
                                        <p:cTn id="19" dur="500"/>
                                        <p:tgtEl>
                                          <p:spTgt spid="3">
                                            <p:txEl>
                                              <p:pRg st="4" end="4"/>
                                            </p:txEl>
                                          </p:spTgt>
                                        </p:tgtEl>
                                      </p:cBhvr>
                                    </p:animEffect>
                                  </p:childTnLst>
                                </p:cTn>
                              </p:par>
                              <p:par>
                                <p:cTn id="20" presetID="3" presetClass="entr" presetSubtype="5"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vertical)">
                                      <p:cBhvr>
                                        <p:cTn id="22" dur="500"/>
                                        <p:tgtEl>
                                          <p:spTgt spid="3">
                                            <p:txEl>
                                              <p:pRg st="5" end="5"/>
                                            </p:txEl>
                                          </p:spTgt>
                                        </p:tgtEl>
                                      </p:cBhvr>
                                    </p:animEffect>
                                  </p:childTnLst>
                                </p:cTn>
                              </p:par>
                              <p:par>
                                <p:cTn id="23" presetID="3" presetClass="entr" presetSubtype="5"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vertical)">
                                      <p:cBhvr>
                                        <p:cTn id="25" dur="500"/>
                                        <p:tgtEl>
                                          <p:spTgt spid="3">
                                            <p:txEl>
                                              <p:pRg st="6" end="6"/>
                                            </p:txEl>
                                          </p:spTgt>
                                        </p:tgtEl>
                                      </p:cBhvr>
                                    </p:animEffect>
                                  </p:childTnLst>
                                </p:cTn>
                              </p:par>
                              <p:par>
                                <p:cTn id="26" presetID="3" presetClass="entr" presetSubtype="5"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vertical)">
                                      <p:cBhvr>
                                        <p:cTn id="28" dur="500"/>
                                        <p:tgtEl>
                                          <p:spTgt spid="3">
                                            <p:txEl>
                                              <p:pRg st="7" end="7"/>
                                            </p:txEl>
                                          </p:spTgt>
                                        </p:tgtEl>
                                      </p:cBhvr>
                                    </p:animEffect>
                                  </p:childTnLst>
                                </p:cTn>
                              </p:par>
                              <p:par>
                                <p:cTn id="29" presetID="3" presetClass="entr" presetSubtype="5"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vertic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2"/>
          <p:cNvPicPr>
            <a:picLocks noChangeAspect="1"/>
          </p:cNvPicPr>
          <p:nvPr/>
        </p:nvPicPr>
        <p:blipFill>
          <a:blip r:embed="rId2" cstate="print"/>
          <a:srcRect/>
          <a:stretch>
            <a:fillRect/>
          </a:stretch>
        </p:blipFill>
        <p:spPr bwMode="auto">
          <a:xfrm>
            <a:off x="126163" y="1676400"/>
            <a:ext cx="8941637" cy="5019330"/>
          </a:xfrm>
          <a:prstGeom prst="rect">
            <a:avLst/>
          </a:prstGeom>
          <a:noFill/>
          <a:ln w="9525">
            <a:noFill/>
            <a:miter lim="800000"/>
            <a:headEnd/>
            <a:tailEnd/>
          </a:ln>
        </p:spPr>
      </p:pic>
      <p:sp>
        <p:nvSpPr>
          <p:cNvPr id="4" name="Title 1"/>
          <p:cNvSpPr txBox="1">
            <a:spLocks/>
          </p:cNvSpPr>
          <p:nvPr/>
        </p:nvSpPr>
        <p:spPr bwMode="auto">
          <a:xfrm>
            <a:off x="304800" y="152400"/>
            <a:ext cx="8458200" cy="1020762"/>
          </a:xfrm>
          <a:prstGeom prst="rect">
            <a:avLst/>
          </a:prstGeom>
          <a:solidFill>
            <a:srgbClr val="FFFF00"/>
          </a:solidFill>
          <a:ln>
            <a:noFill/>
          </a:ln>
          <a:extLst/>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4000" b="1" kern="0" dirty="0">
                <a:solidFill>
                  <a:srgbClr val="FF0000"/>
                </a:solidFill>
                <a:effectLst>
                  <a:outerShdw blurRad="38100" dist="38100" dir="2700000" algn="tl">
                    <a:srgbClr val="000000">
                      <a:alpha val="43137"/>
                    </a:srgbClr>
                  </a:outerShdw>
                </a:effectLst>
              </a:rPr>
              <a:t>Mechanisms of Urine Formation</a:t>
            </a:r>
            <a:endParaRPr lang="en-IE" altLang="en-US" sz="4000" b="1" kern="0" dirty="0">
              <a:solidFill>
                <a:srgbClr val="FF0000"/>
              </a:solidFill>
              <a:effectLst>
                <a:outerShdw blurRad="38100" dist="38100" dir="2700000" algn="tl">
                  <a:srgbClr val="000000">
                    <a:alpha val="43137"/>
                  </a:srgbClr>
                </a:outerShdw>
              </a:effectLst>
            </a:endParaRPr>
          </a:p>
        </p:txBody>
      </p:sp>
    </p:spTree>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Control of GFR</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899592" y="1484784"/>
            <a:ext cx="7488832" cy="5112568"/>
          </a:xfrm>
          <a:prstGeom prst="rect">
            <a:avLst/>
          </a:prstGeom>
          <a:noFill/>
          <a:ln w="9525">
            <a:noFill/>
            <a:miter lim="800000"/>
            <a:headEnd/>
            <a:tailEnd/>
          </a:ln>
        </p:spPr>
      </p:pic>
      <p:sp>
        <p:nvSpPr>
          <p:cNvPr id="3" name="Rectangle 2">
            <a:extLst>
              <a:ext uri="{FF2B5EF4-FFF2-40B4-BE49-F238E27FC236}">
                <a16:creationId xmlns:a16="http://schemas.microsoft.com/office/drawing/2014/main" id="{43A548B6-74A1-4E6F-A537-0645030AD7AA}"/>
              </a:ext>
            </a:extLst>
          </p:cNvPr>
          <p:cNvSpPr/>
          <p:nvPr/>
        </p:nvSpPr>
        <p:spPr>
          <a:xfrm>
            <a:off x="14808" y="5257800"/>
            <a:ext cx="9114384" cy="16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7030A0"/>
                </a:solidFill>
              </a:rPr>
              <a:t>GFR = NFP X </a:t>
            </a:r>
            <a:r>
              <a:rPr lang="en-US" sz="3600" b="1" dirty="0" err="1">
                <a:solidFill>
                  <a:srgbClr val="7030A0"/>
                </a:solidFill>
              </a:rPr>
              <a:t>Kf</a:t>
            </a:r>
            <a:r>
              <a:rPr lang="en-US" sz="3600" b="1" dirty="0">
                <a:solidFill>
                  <a:srgbClr val="7030A0"/>
                </a:solidFill>
              </a:rPr>
              <a:t> (Permeability) = 125 ml/min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149</TotalTime>
  <Words>3966</Words>
  <Application>Microsoft Office PowerPoint</Application>
  <PresentationFormat>On-screen Show (4:3)</PresentationFormat>
  <Paragraphs>354</Paragraphs>
  <Slides>27</Slides>
  <Notes>16</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27</vt:i4>
      </vt:variant>
    </vt:vector>
  </HeadingPairs>
  <TitlesOfParts>
    <vt:vector size="47" baseType="lpstr">
      <vt:lpstr>MS PGothic</vt:lpstr>
      <vt:lpstr>MS PGothic</vt:lpstr>
      <vt:lpstr>Arial</vt:lpstr>
      <vt:lpstr>Arial Black</vt:lpstr>
      <vt:lpstr>Calibri</vt:lpstr>
      <vt:lpstr>Calibri Light</vt:lpstr>
      <vt:lpstr>Cambria Math</vt:lpstr>
      <vt:lpstr>Courier New</vt:lpstr>
      <vt:lpstr>Helvetica Light</vt:lpstr>
      <vt:lpstr>Symbol</vt:lpstr>
      <vt:lpstr>SymbolMT</vt:lpstr>
      <vt:lpstr>Times New Roman</vt:lpstr>
      <vt:lpstr>TimesNewRomanPSMT</vt:lpstr>
      <vt:lpstr>Wingdings</vt:lpstr>
      <vt:lpstr>Clarity</vt:lpstr>
      <vt:lpstr>Office Theme</vt:lpstr>
      <vt:lpstr>1_Office Theme</vt:lpstr>
      <vt:lpstr>Default Design</vt:lpstr>
      <vt:lpstr>2_Office Theme</vt:lpstr>
      <vt:lpstr>Template 1</vt:lpstr>
      <vt:lpstr>PowerPoint Presentation</vt:lpstr>
      <vt:lpstr>PowerPoint Presentation</vt:lpstr>
      <vt:lpstr>Renal Physiology GFR</vt:lpstr>
      <vt:lpstr>PowerPoint Presentation</vt:lpstr>
      <vt:lpstr>Learning Objectives:</vt:lpstr>
      <vt:lpstr>Capillary Beds of the Nephron:</vt:lpstr>
      <vt:lpstr>Capillary Beds &amp; Resistance</vt:lpstr>
      <vt:lpstr>PowerPoint Presentation</vt:lpstr>
      <vt:lpstr>Control of GFR</vt:lpstr>
      <vt:lpstr>PowerPoint Presentation</vt:lpstr>
      <vt:lpstr>Net Filtration Pressure (NFP)</vt:lpstr>
      <vt:lpstr>GFR</vt:lpstr>
      <vt:lpstr>PowerPoint Presentation</vt:lpstr>
      <vt:lpstr>PowerPoint Presentation</vt:lpstr>
      <vt:lpstr>Regulation of GFR &amp; RBF</vt:lpstr>
      <vt:lpstr>PowerPoint Presentation</vt:lpstr>
      <vt:lpstr>PowerPoint Presentation</vt:lpstr>
      <vt:lpstr>PowerPoint Presentation</vt:lpstr>
      <vt:lpstr>PowerPoint Presentation</vt:lpstr>
      <vt:lpstr>PowerPoint Presentation</vt:lpstr>
      <vt:lpstr>PowerPoint Presentation</vt:lpstr>
      <vt:lpstr>Tubulo-glomerular feedback</vt:lpstr>
      <vt:lpstr>Sympathetic Regulation of GFR</vt:lpstr>
      <vt:lpstr>PowerPoint Presentation</vt:lpstr>
      <vt:lpstr>Control of GFR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3422</cp:lastModifiedBy>
  <cp:revision>8</cp:revision>
  <dcterms:created xsi:type="dcterms:W3CDTF">2019-03-15T23:19:57Z</dcterms:created>
  <dcterms:modified xsi:type="dcterms:W3CDTF">2019-03-18T05:54:55Z</dcterms:modified>
</cp:coreProperties>
</file>