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 id="2147484374" r:id="rId2"/>
  </p:sldMasterIdLst>
  <p:notesMasterIdLst>
    <p:notesMasterId r:id="rId21"/>
  </p:notesMasterIdLst>
  <p:handoutMasterIdLst>
    <p:handoutMasterId r:id="rId22"/>
  </p:handoutMasterIdLst>
  <p:sldIdLst>
    <p:sldId id="294" r:id="rId3"/>
    <p:sldId id="476" r:id="rId4"/>
    <p:sldId id="436" r:id="rId5"/>
    <p:sldId id="428" r:id="rId6"/>
    <p:sldId id="463" r:id="rId7"/>
    <p:sldId id="429" r:id="rId8"/>
    <p:sldId id="431" r:id="rId9"/>
    <p:sldId id="449" r:id="rId10"/>
    <p:sldId id="468" r:id="rId11"/>
    <p:sldId id="498" r:id="rId12"/>
    <p:sldId id="499" r:id="rId13"/>
    <p:sldId id="500" r:id="rId14"/>
    <p:sldId id="502" r:id="rId15"/>
    <p:sldId id="503" r:id="rId16"/>
    <p:sldId id="504" r:id="rId17"/>
    <p:sldId id="508" r:id="rId18"/>
    <p:sldId id="505" r:id="rId19"/>
    <p:sldId id="497"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S PGothic" charset="-128"/>
      </a:defRPr>
    </a:lvl1pPr>
    <a:lvl2pPr marL="457200" algn="l" rtl="0" eaLnBrk="0" fontAlgn="base" hangingPunct="0">
      <a:spcBef>
        <a:spcPct val="0"/>
      </a:spcBef>
      <a:spcAft>
        <a:spcPct val="0"/>
      </a:spcAft>
      <a:defRPr kern="1200">
        <a:solidFill>
          <a:schemeClr val="tx1"/>
        </a:solidFill>
        <a:latin typeface="Arial" charset="0"/>
        <a:ea typeface="MS PGothic" charset="-128"/>
        <a:cs typeface="MS PGothic" charset="-128"/>
      </a:defRPr>
    </a:lvl2pPr>
    <a:lvl3pPr marL="914400" algn="l" rtl="0" eaLnBrk="0" fontAlgn="base" hangingPunct="0">
      <a:spcBef>
        <a:spcPct val="0"/>
      </a:spcBef>
      <a:spcAft>
        <a:spcPct val="0"/>
      </a:spcAft>
      <a:defRPr kern="1200">
        <a:solidFill>
          <a:schemeClr val="tx1"/>
        </a:solidFill>
        <a:latin typeface="Arial" charset="0"/>
        <a:ea typeface="MS PGothic" charset="-128"/>
        <a:cs typeface="MS PGothic" charset="-128"/>
      </a:defRPr>
    </a:lvl3pPr>
    <a:lvl4pPr marL="1371600" algn="l" rtl="0" eaLnBrk="0" fontAlgn="base" hangingPunct="0">
      <a:spcBef>
        <a:spcPct val="0"/>
      </a:spcBef>
      <a:spcAft>
        <a:spcPct val="0"/>
      </a:spcAft>
      <a:defRPr kern="1200">
        <a:solidFill>
          <a:schemeClr val="tx1"/>
        </a:solidFill>
        <a:latin typeface="Arial" charset="0"/>
        <a:ea typeface="MS PGothic" charset="-128"/>
        <a:cs typeface="MS PGothic" charset="-128"/>
      </a:defRPr>
    </a:lvl4pPr>
    <a:lvl5pPr marL="1828800" algn="l" rtl="0" eaLnBrk="0" fontAlgn="base" hangingPunct="0">
      <a:spcBef>
        <a:spcPct val="0"/>
      </a:spcBef>
      <a:spcAft>
        <a:spcPct val="0"/>
      </a:spcAft>
      <a:defRPr kern="1200">
        <a:solidFill>
          <a:schemeClr val="tx1"/>
        </a:solidFill>
        <a:latin typeface="Arial" charset="0"/>
        <a:ea typeface="MS PGothic" charset="-128"/>
        <a:cs typeface="MS PGothic" charset="-128"/>
      </a:defRPr>
    </a:lvl5pPr>
    <a:lvl6pPr marL="2286000" algn="l" defTabSz="914400" rtl="0" eaLnBrk="1" latinLnBrk="0" hangingPunct="1">
      <a:defRPr kern="1200">
        <a:solidFill>
          <a:schemeClr val="tx1"/>
        </a:solidFill>
        <a:latin typeface="Arial" charset="0"/>
        <a:ea typeface="MS PGothic" charset="-128"/>
        <a:cs typeface="MS PGothic" charset="-128"/>
      </a:defRPr>
    </a:lvl6pPr>
    <a:lvl7pPr marL="2743200" algn="l" defTabSz="914400" rtl="0" eaLnBrk="1" latinLnBrk="0" hangingPunct="1">
      <a:defRPr kern="1200">
        <a:solidFill>
          <a:schemeClr val="tx1"/>
        </a:solidFill>
        <a:latin typeface="Arial" charset="0"/>
        <a:ea typeface="MS PGothic" charset="-128"/>
        <a:cs typeface="MS PGothic" charset="-128"/>
      </a:defRPr>
    </a:lvl7pPr>
    <a:lvl8pPr marL="3200400" algn="l" defTabSz="914400" rtl="0" eaLnBrk="1" latinLnBrk="0" hangingPunct="1">
      <a:defRPr kern="1200">
        <a:solidFill>
          <a:schemeClr val="tx1"/>
        </a:solidFill>
        <a:latin typeface="Arial" charset="0"/>
        <a:ea typeface="MS PGothic" charset="-128"/>
        <a:cs typeface="MS PGothic" charset="-128"/>
      </a:defRPr>
    </a:lvl8pPr>
    <a:lvl9pPr marL="3657600" algn="l" defTabSz="914400" rtl="0" eaLnBrk="1" latinLnBrk="0" hangingPunct="1">
      <a:defRPr kern="1200">
        <a:solidFill>
          <a:schemeClr val="tx1"/>
        </a:solidFill>
        <a:latin typeface="Arial" charset="0"/>
        <a:ea typeface="MS PGothic" charset="-128"/>
        <a:cs typeface="MS PGothic"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p:clrMru>
    <a:srgbClr val="FFFF99"/>
    <a:srgbClr val="FFFFE1"/>
    <a:srgbClr val="FFFFCC"/>
    <a:srgbClr val="CEDAE7"/>
    <a:srgbClr val="E9FFD0"/>
    <a:srgbClr val="FFBDE8"/>
    <a:srgbClr val="C53E2E"/>
    <a:srgbClr val="007434"/>
    <a:srgbClr val="008D3F"/>
    <a:srgbClr val="FFF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280" autoAdjust="0"/>
  </p:normalViewPr>
  <p:slideViewPr>
    <p:cSldViewPr>
      <p:cViewPr varScale="1">
        <p:scale>
          <a:sx n="79" d="100"/>
          <a:sy n="79" d="100"/>
        </p:scale>
        <p:origin x="25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48520AAC-2746-CE45-91E7-7ED49134CA59}" type="datetimeFigureOut">
              <a:rPr lang="en-US" altLang="en-US"/>
              <a:pPr>
                <a:defRPr/>
              </a:pPr>
              <a:t>3/18/2019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7DBBB82-5058-A147-A1F4-DF5E78899F10}" type="slidenum">
              <a:rPr lang="en-US" altLang="en-US"/>
              <a:pPr>
                <a:defRPr/>
              </a:pPr>
              <a:t>‹#›</a:t>
            </a:fld>
            <a:endParaRPr lang="en-US" altLang="en-US"/>
          </a:p>
        </p:txBody>
      </p:sp>
    </p:spTree>
    <p:extLst>
      <p:ext uri="{BB962C8B-B14F-4D97-AF65-F5344CB8AC3E}">
        <p14:creationId xmlns:p14="http://schemas.microsoft.com/office/powerpoint/2010/main" val="781349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MS PGothic" panose="020B0600070205080204" pitchFamily="34" charset="-128"/>
                <a:cs typeface="+mn-cs"/>
              </a:defRPr>
            </a:lvl1pPr>
          </a:lstStyle>
          <a:p>
            <a:pPr>
              <a:defRPr/>
            </a:pPr>
            <a:endParaRPr lang="en-IE"/>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C7B79144-AD91-944B-A610-94364ECC4883}" type="datetimeFigureOut">
              <a:rPr lang="en-IE" altLang="en-US"/>
              <a:pPr>
                <a:defRPr/>
              </a:pPr>
              <a:t>18/03/2019</a:t>
            </a:fld>
            <a:endParaRPr lang="en-IE"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MS PGothic" panose="020B0600070205080204" pitchFamily="34" charset="-128"/>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C2CC442-B3F7-7E4F-8AC9-7CB4BEDEDC1F}" type="slidenum">
              <a:rPr lang="en-IE" altLang="en-US"/>
              <a:pPr>
                <a:defRPr/>
              </a:pPr>
              <a:t>‹#›</a:t>
            </a:fld>
            <a:endParaRPr lang="en-IE" altLang="en-US"/>
          </a:p>
        </p:txBody>
      </p:sp>
    </p:spTree>
    <p:extLst>
      <p:ext uri="{BB962C8B-B14F-4D97-AF65-F5344CB8AC3E}">
        <p14:creationId xmlns:p14="http://schemas.microsoft.com/office/powerpoint/2010/main" val="954512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Coloured scanning electron micrograph of the glomerulus. </a:t>
            </a:r>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1</a:t>
            </a:fld>
            <a:endParaRPr lang="en-IE" altLang="en-US"/>
          </a:p>
        </p:txBody>
      </p:sp>
    </p:spTree>
    <p:extLst>
      <p:ext uri="{BB962C8B-B14F-4D97-AF65-F5344CB8AC3E}">
        <p14:creationId xmlns:p14="http://schemas.microsoft.com/office/powerpoint/2010/main" val="75277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GB" altLang="en-US" dirty="0" smtClean="0">
              <a:latin typeface="Arial" pitchFamily="34" charset="0"/>
            </a:endParaRPr>
          </a:p>
        </p:txBody>
      </p:sp>
      <p:sp>
        <p:nvSpPr>
          <p:cNvPr id="28676" name="Slide Number Placeholder 3"/>
          <p:cNvSpPr>
            <a:spLocks noGrp="1"/>
          </p:cNvSpPr>
          <p:nvPr>
            <p:ph type="sldNum" sz="quarter" idx="5"/>
          </p:nvPr>
        </p:nvSpPr>
        <p:spPr>
          <a:noFill/>
        </p:spPr>
        <p:txBody>
          <a:bodyPr/>
          <a:lstStyle/>
          <a:p>
            <a:fld id="{99203C58-B066-4AB7-A83F-6577A1683B99}" type="slidenum">
              <a:rPr lang="en-US" altLang="en-US" smtClean="0"/>
              <a:pPr/>
              <a:t>16</a:t>
            </a:fld>
            <a:endParaRPr lang="en-US" altLang="en-US" smtClean="0"/>
          </a:p>
        </p:txBody>
      </p:sp>
    </p:spTree>
    <p:extLst>
      <p:ext uri="{BB962C8B-B14F-4D97-AF65-F5344CB8AC3E}">
        <p14:creationId xmlns:p14="http://schemas.microsoft.com/office/powerpoint/2010/main" val="307365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2</a:t>
            </a:fld>
            <a:endParaRPr lang="en-IE" altLang="en-US"/>
          </a:p>
        </p:txBody>
      </p:sp>
    </p:spTree>
    <p:extLst>
      <p:ext uri="{BB962C8B-B14F-4D97-AF65-F5344CB8AC3E}">
        <p14:creationId xmlns:p14="http://schemas.microsoft.com/office/powerpoint/2010/main" val="292896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Why we measure GFR? The </a:t>
            </a:r>
            <a:r>
              <a:rPr lang="en-US" altLang="en-US" sz="1100" b="1" dirty="0"/>
              <a:t>level of GFR </a:t>
            </a:r>
            <a:r>
              <a:rPr lang="en-US" altLang="en-US" sz="1100" dirty="0"/>
              <a:t>and its </a:t>
            </a:r>
            <a:r>
              <a:rPr lang="en-US" altLang="en-US" sz="1100" b="1" dirty="0"/>
              <a:t>magnitude of change</a:t>
            </a:r>
            <a:r>
              <a:rPr lang="en-US" altLang="en-US" sz="1100" dirty="0"/>
              <a:t> over time are vital to:</a:t>
            </a:r>
          </a:p>
          <a:p>
            <a:r>
              <a:rPr lang="en-US" altLang="en-US" sz="1100" dirty="0"/>
              <a:t>• the </a:t>
            </a:r>
            <a:r>
              <a:rPr lang="en-US" altLang="en-US" sz="1100" b="1" u="sng" dirty="0"/>
              <a:t>detection</a:t>
            </a:r>
            <a:r>
              <a:rPr lang="en-US" altLang="en-US" sz="1100" dirty="0"/>
              <a:t> of kidney disease</a:t>
            </a:r>
          </a:p>
          <a:p>
            <a:r>
              <a:rPr lang="en-US" altLang="en-US" sz="1100" dirty="0"/>
              <a:t>• understanding its </a:t>
            </a:r>
            <a:r>
              <a:rPr lang="en-US" altLang="en-US" sz="1100" b="1" u="sng" dirty="0"/>
              <a:t>severity</a:t>
            </a:r>
          </a:p>
          <a:p>
            <a:r>
              <a:rPr lang="en-US" altLang="en-US" sz="1100" dirty="0"/>
              <a:t>• making decisions about </a:t>
            </a:r>
            <a:r>
              <a:rPr lang="en-US" altLang="en-US" sz="1100" b="1" u="sng" dirty="0"/>
              <a:t>diagnosis</a:t>
            </a:r>
            <a:r>
              <a:rPr lang="en-US" altLang="en-US" sz="1100" dirty="0"/>
              <a:t>, </a:t>
            </a:r>
            <a:r>
              <a:rPr lang="en-US" altLang="en-US" sz="1100" b="1" u="sng" dirty="0"/>
              <a:t>prognosis</a:t>
            </a:r>
            <a:r>
              <a:rPr lang="en-US" altLang="en-US" sz="1100" dirty="0"/>
              <a:t>, and </a:t>
            </a:r>
            <a:r>
              <a:rPr lang="en-US" altLang="en-US" sz="1100" b="1" u="sng" dirty="0"/>
              <a:t>treatment</a:t>
            </a:r>
            <a:r>
              <a:rPr lang="en-US" altLang="en-US" sz="1100" dirty="0"/>
              <a:t>.</a:t>
            </a:r>
          </a:p>
          <a:p>
            <a:endParaRPr lang="en-US" altLang="en-US" sz="11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100" dirty="0">
                <a:solidFill>
                  <a:srgbClr val="000000"/>
                </a:solidFill>
              </a:rPr>
              <a:t>Clearance of a solute is the volume of </a:t>
            </a:r>
            <a:r>
              <a:rPr lang="en-US" altLang="en-US" sz="1100" u="sng" dirty="0"/>
              <a:t>plasma</a:t>
            </a:r>
            <a:r>
              <a:rPr lang="en-US" altLang="en-US" sz="1100" dirty="0">
                <a:solidFill>
                  <a:srgbClr val="000000"/>
                </a:solidFill>
              </a:rPr>
              <a:t> (per unit time) needed to supply the </a:t>
            </a:r>
            <a:r>
              <a:rPr lang="en-US" altLang="en-US" sz="1100" u="sng" dirty="0">
                <a:solidFill>
                  <a:srgbClr val="000000"/>
                </a:solidFill>
              </a:rPr>
              <a:t>amount</a:t>
            </a:r>
            <a:r>
              <a:rPr lang="en-US" altLang="en-US" sz="1100" dirty="0">
                <a:solidFill>
                  <a:srgbClr val="000000"/>
                </a:solidFill>
              </a:rPr>
              <a:t> of solute that appears in the urine. This CLEARANCE method uses the amount balance of an I.V. injected test substance such as inulin.</a:t>
            </a:r>
          </a:p>
          <a:p>
            <a:endParaRPr lang="en-US" altLang="en-US" sz="1100" dirty="0"/>
          </a:p>
          <a:p>
            <a:r>
              <a:rPr lang="en-US" altLang="en-US" sz="1100" b="1" dirty="0"/>
              <a:t>Summary of important points:</a:t>
            </a:r>
          </a:p>
          <a:p>
            <a:pPr marL="171450" indent="-171450">
              <a:buFont typeface="Arial" charset="0"/>
              <a:buChar char="•"/>
            </a:pPr>
            <a:r>
              <a:rPr lang="en-US" sz="1100" kern="1200" dirty="0">
                <a:solidFill>
                  <a:schemeClr val="tx1"/>
                </a:solidFill>
                <a:effectLst/>
                <a:latin typeface="+mn-lt"/>
                <a:ea typeface="MS PGothic" panose="020B0600070205080204" pitchFamily="34" charset="-128"/>
                <a:cs typeface="MS PGothic" charset="0"/>
              </a:rPr>
              <a:t>Clearance is a “quantitative concept” which is useful for evaluating several aspects of renal function.  If one liter of plasma contains one milligram of a substance, and we remove that entire mg, then the </a:t>
            </a:r>
            <a:r>
              <a:rPr lang="en-US" sz="1100" i="1" kern="1200" dirty="0">
                <a:solidFill>
                  <a:schemeClr val="tx1"/>
                </a:solidFill>
                <a:effectLst/>
                <a:latin typeface="+mn-lt"/>
                <a:ea typeface="MS PGothic" panose="020B0600070205080204" pitchFamily="34" charset="-128"/>
                <a:cs typeface="MS PGothic" charset="0"/>
              </a:rPr>
              <a:t>clearance </a:t>
            </a:r>
            <a:r>
              <a:rPr lang="en-US" sz="1100" kern="1200" dirty="0">
                <a:solidFill>
                  <a:schemeClr val="tx1"/>
                </a:solidFill>
                <a:effectLst/>
                <a:latin typeface="+mn-lt"/>
                <a:ea typeface="MS PGothic" panose="020B0600070205080204" pitchFamily="34" charset="-128"/>
                <a:cs typeface="MS PGothic" charset="0"/>
              </a:rPr>
              <a:t>is </a:t>
            </a:r>
            <a:r>
              <a:rPr lang="en-US" sz="1100" b="1" kern="1200" dirty="0">
                <a:solidFill>
                  <a:schemeClr val="tx1"/>
                </a:solidFill>
                <a:effectLst/>
                <a:latin typeface="+mn-lt"/>
                <a:ea typeface="MS PGothic" panose="020B0600070205080204" pitchFamily="34" charset="-128"/>
                <a:cs typeface="MS PGothic" charset="0"/>
              </a:rPr>
              <a:t>one liter</a:t>
            </a:r>
            <a:r>
              <a:rPr lang="en-US" sz="1100" kern="1200" dirty="0">
                <a:solidFill>
                  <a:schemeClr val="tx1"/>
                </a:solidFill>
                <a:effectLst/>
                <a:latin typeface="+mn-lt"/>
                <a:ea typeface="MS PGothic" panose="020B0600070205080204" pitchFamily="34" charset="-128"/>
                <a:cs typeface="MS PGothic" charset="0"/>
              </a:rPr>
              <a:t> (not one mg).  If we removed one tenth of a mg, then the clearance would be one tenth of a liter.  </a:t>
            </a:r>
            <a:r>
              <a:rPr lang="en-US" sz="1100" i="1" kern="1200" dirty="0">
                <a:solidFill>
                  <a:schemeClr val="tx1"/>
                </a:solidFill>
                <a:effectLst/>
                <a:latin typeface="+mn-lt"/>
                <a:ea typeface="MS PGothic" panose="020B0600070205080204" pitchFamily="34" charset="-128"/>
                <a:cs typeface="MS PGothic" charset="0"/>
              </a:rPr>
              <a:t>Renal clearance</a:t>
            </a:r>
            <a:r>
              <a:rPr lang="en-US" sz="1100" kern="1200" dirty="0">
                <a:solidFill>
                  <a:schemeClr val="tx1"/>
                </a:solidFill>
                <a:effectLst/>
                <a:latin typeface="+mn-lt"/>
                <a:ea typeface="MS PGothic" panose="020B0600070205080204" pitchFamily="34" charset="-128"/>
                <a:cs typeface="MS PGothic" charset="0"/>
              </a:rPr>
              <a:t> describes the removal of substances from “a volume of” plasma (excretion) per time period (usually per minute).</a:t>
            </a:r>
            <a:r>
              <a:rPr lang="en-GB" sz="1100" dirty="0">
                <a:effectLst/>
              </a:rPr>
              <a:t> </a:t>
            </a:r>
          </a:p>
          <a:p>
            <a:pPr marL="171450" indent="-171450">
              <a:buFont typeface="Arial" charset="0"/>
              <a:buChar char="•"/>
            </a:pPr>
            <a:endParaRPr lang="en-GB" altLang="en-US" sz="1100" dirty="0">
              <a:effectLst/>
              <a:ea typeface="MS PGothic" charset="-128"/>
              <a:cs typeface="MS PGothic" charset="-128"/>
            </a:endParaRPr>
          </a:p>
          <a:p>
            <a:pPr marL="171450" indent="-171450">
              <a:buFont typeface="Arial" charset="0"/>
              <a:buChar char="•"/>
            </a:pPr>
            <a:r>
              <a:rPr lang="en-US" sz="1100" kern="1200" dirty="0">
                <a:solidFill>
                  <a:schemeClr val="tx1"/>
                </a:solidFill>
                <a:effectLst/>
                <a:latin typeface="+mn-lt"/>
                <a:ea typeface="MS PGothic" panose="020B0600070205080204" pitchFamily="34" charset="-128"/>
                <a:cs typeface="MS PGothic" charset="0"/>
              </a:rPr>
              <a:t>If a substance is </a:t>
            </a:r>
            <a:r>
              <a:rPr lang="en-US" sz="1100" b="1" kern="1200" dirty="0">
                <a:solidFill>
                  <a:schemeClr val="tx1"/>
                </a:solidFill>
                <a:effectLst/>
                <a:latin typeface="+mn-lt"/>
                <a:ea typeface="MS PGothic" panose="020B0600070205080204" pitchFamily="34" charset="-128"/>
                <a:cs typeface="MS PGothic" charset="0"/>
              </a:rPr>
              <a:t>not</a:t>
            </a:r>
            <a:r>
              <a:rPr lang="en-US" sz="1100" kern="1200" dirty="0">
                <a:solidFill>
                  <a:schemeClr val="tx1"/>
                </a:solidFill>
                <a:effectLst/>
                <a:latin typeface="+mn-lt"/>
                <a:ea typeface="MS PGothic" panose="020B0600070205080204" pitchFamily="34" charset="-128"/>
                <a:cs typeface="MS PGothic" charset="0"/>
              </a:rPr>
              <a:t> excreted then the renal clearance is zero.  If a substance could be </a:t>
            </a:r>
            <a:r>
              <a:rPr lang="en-US" sz="1100" b="1" kern="1200" dirty="0">
                <a:solidFill>
                  <a:schemeClr val="tx1"/>
                </a:solidFill>
                <a:effectLst/>
                <a:latin typeface="+mn-lt"/>
                <a:ea typeface="MS PGothic" panose="020B0600070205080204" pitchFamily="34" charset="-128"/>
                <a:cs typeface="MS PGothic" charset="0"/>
              </a:rPr>
              <a:t>100% removed</a:t>
            </a:r>
            <a:r>
              <a:rPr lang="en-US" sz="1100" kern="1200" dirty="0">
                <a:solidFill>
                  <a:schemeClr val="tx1"/>
                </a:solidFill>
                <a:effectLst/>
                <a:latin typeface="+mn-lt"/>
                <a:ea typeface="MS PGothic" panose="020B0600070205080204" pitchFamily="34" charset="-128"/>
                <a:cs typeface="MS PGothic" charset="0"/>
              </a:rPr>
              <a:t> from plasma, then the clearance would be the entire volume of plasma processed by the kidneys ( =   </a:t>
            </a:r>
            <a:r>
              <a:rPr lang="en-US" sz="1100" b="1" kern="1200" dirty="0">
                <a:solidFill>
                  <a:schemeClr val="tx1"/>
                </a:solidFill>
                <a:effectLst/>
                <a:latin typeface="+mn-lt"/>
                <a:ea typeface="MS PGothic" panose="020B0600070205080204" pitchFamily="34" charset="-128"/>
                <a:cs typeface="MS PGothic" charset="0"/>
              </a:rPr>
              <a:t>renal plasma flow</a:t>
            </a:r>
            <a:r>
              <a:rPr lang="en-US" sz="1100" kern="1200" dirty="0">
                <a:solidFill>
                  <a:schemeClr val="tx1"/>
                </a:solidFill>
                <a:effectLst/>
                <a:latin typeface="+mn-lt"/>
                <a:ea typeface="MS PGothic" panose="020B0600070205080204" pitchFamily="34" charset="-128"/>
                <a:cs typeface="MS PGothic" charset="0"/>
              </a:rPr>
              <a:t>, ml/min !!).  Para-amino-</a:t>
            </a:r>
            <a:r>
              <a:rPr lang="en-US" sz="1100" kern="1200" dirty="0" err="1">
                <a:solidFill>
                  <a:schemeClr val="tx1"/>
                </a:solidFill>
                <a:effectLst/>
                <a:latin typeface="+mn-lt"/>
                <a:ea typeface="MS PGothic" panose="020B0600070205080204" pitchFamily="34" charset="-128"/>
                <a:cs typeface="MS PGothic" charset="0"/>
              </a:rPr>
              <a:t>hipuric</a:t>
            </a:r>
            <a:r>
              <a:rPr lang="en-US" sz="1100" kern="1200" dirty="0">
                <a:solidFill>
                  <a:schemeClr val="tx1"/>
                </a:solidFill>
                <a:effectLst/>
                <a:latin typeface="+mn-lt"/>
                <a:ea typeface="MS PGothic" panose="020B0600070205080204" pitchFamily="34" charset="-128"/>
                <a:cs typeface="MS PGothic" charset="0"/>
              </a:rPr>
              <a:t> acid (PAH) is </a:t>
            </a:r>
            <a:r>
              <a:rPr lang="en-US" sz="1100" b="1" kern="1200" dirty="0">
                <a:solidFill>
                  <a:schemeClr val="tx1"/>
                </a:solidFill>
                <a:effectLst/>
                <a:latin typeface="+mn-lt"/>
                <a:ea typeface="MS PGothic" panose="020B0600070205080204" pitchFamily="34" charset="-128"/>
                <a:cs typeface="MS PGothic" charset="0"/>
              </a:rPr>
              <a:t>almost</a:t>
            </a:r>
            <a:r>
              <a:rPr lang="en-US" sz="1100" kern="1200" dirty="0">
                <a:solidFill>
                  <a:schemeClr val="tx1"/>
                </a:solidFill>
                <a:effectLst/>
                <a:latin typeface="+mn-lt"/>
                <a:ea typeface="MS PGothic" panose="020B0600070205080204" pitchFamily="34" charset="-128"/>
                <a:cs typeface="MS PGothic" charset="0"/>
              </a:rPr>
              <a:t> entirely removed from plasma by the kidneys (85-90%), so the clearance of PAH is </a:t>
            </a:r>
            <a:r>
              <a:rPr lang="en-US" sz="1100" b="1" kern="1200" dirty="0">
                <a:solidFill>
                  <a:schemeClr val="tx1"/>
                </a:solidFill>
                <a:effectLst/>
                <a:latin typeface="+mn-lt"/>
                <a:ea typeface="MS PGothic" panose="020B0600070205080204" pitchFamily="34" charset="-128"/>
                <a:cs typeface="MS PGothic" charset="0"/>
              </a:rPr>
              <a:t>almost</a:t>
            </a:r>
            <a:r>
              <a:rPr lang="en-US" sz="1100" kern="1200" dirty="0">
                <a:solidFill>
                  <a:schemeClr val="tx1"/>
                </a:solidFill>
                <a:effectLst/>
                <a:latin typeface="+mn-lt"/>
                <a:ea typeface="MS PGothic" panose="020B0600070205080204" pitchFamily="34" charset="-128"/>
                <a:cs typeface="MS PGothic" charset="0"/>
              </a:rPr>
              <a:t> equal to RPF (actually 85-90% of RPF).  Similarly, if a substance (like inulin) is freely filtered, but not reabsorbed or secreted, then the amount excreted (removed) = the amount filtered.  Thus the clearance of inulin is equal to the volume filtered, </a:t>
            </a:r>
            <a:r>
              <a:rPr lang="en-US" sz="1100" b="1" kern="1200" dirty="0">
                <a:solidFill>
                  <a:schemeClr val="tx1"/>
                </a:solidFill>
                <a:effectLst/>
                <a:latin typeface="+mn-lt"/>
                <a:ea typeface="MS PGothic" panose="020B0600070205080204" pitchFamily="34" charset="-128"/>
                <a:cs typeface="MS PGothic" charset="0"/>
              </a:rPr>
              <a:t>the glomerular filtration rate</a:t>
            </a:r>
            <a:r>
              <a:rPr lang="en-US" sz="1100" kern="1200" dirty="0">
                <a:solidFill>
                  <a:schemeClr val="tx1"/>
                </a:solidFill>
                <a:effectLst/>
                <a:latin typeface="+mn-lt"/>
                <a:ea typeface="MS PGothic" panose="020B0600070205080204" pitchFamily="34" charset="-128"/>
                <a:cs typeface="MS PGothic" charset="0"/>
              </a:rPr>
              <a:t> (GFR). </a:t>
            </a:r>
            <a:endParaRPr lang="en-US" altLang="en-US" sz="1100" dirty="0">
              <a:ea typeface="MS PGothic" charset="-128"/>
              <a:cs typeface="MS PGothic" charset="-128"/>
            </a:endParaRPr>
          </a:p>
          <a:p>
            <a:endParaRPr lang="en-GB" sz="1100"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3</a:t>
            </a:fld>
            <a:endParaRPr lang="en-IE" altLang="en-US"/>
          </a:p>
        </p:txBody>
      </p:sp>
    </p:spTree>
    <p:extLst>
      <p:ext uri="{BB962C8B-B14F-4D97-AF65-F5344CB8AC3E}">
        <p14:creationId xmlns:p14="http://schemas.microsoft.com/office/powerpoint/2010/main" val="66627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100" b="0" i="0" baseline="0" dirty="0">
                <a:solidFill>
                  <a:srgbClr val="000000"/>
                </a:solidFill>
              </a:rPr>
              <a:t>Cl, clearance.</a:t>
            </a:r>
            <a:endParaRPr lang="en-US" altLang="en-US" sz="1100" b="0" i="0" dirty="0">
              <a:solidFill>
                <a:srgbClr val="000000"/>
              </a:solidFill>
            </a:endParaRPr>
          </a:p>
          <a:p>
            <a:endParaRPr lang="en-US" sz="1100" kern="1200" dirty="0">
              <a:solidFill>
                <a:schemeClr val="tx1"/>
              </a:solidFill>
              <a:effectLst/>
              <a:latin typeface="+mn-lt"/>
              <a:ea typeface="MS PGothic" panose="020B0600070205080204" pitchFamily="34" charset="-128"/>
              <a:cs typeface="MS PGothic" charset="0"/>
            </a:endParaRPr>
          </a:p>
          <a:p>
            <a:r>
              <a:rPr lang="en-US" sz="1100" kern="1200" dirty="0">
                <a:solidFill>
                  <a:schemeClr val="tx1"/>
                </a:solidFill>
                <a:effectLst/>
                <a:latin typeface="+mn-lt"/>
                <a:ea typeface="MS PGothic" panose="020B0600070205080204" pitchFamily="34" charset="-128"/>
                <a:cs typeface="MS PGothic" charset="0"/>
              </a:rPr>
              <a:t>Some substances are handled by the kidneys in a very specific fashion and this can be useful in determining kidney function.</a:t>
            </a:r>
            <a:endParaRPr lang="en-GB" sz="1100" kern="1200" dirty="0">
              <a:solidFill>
                <a:schemeClr val="tx1"/>
              </a:solidFill>
              <a:effectLst/>
              <a:latin typeface="+mn-lt"/>
              <a:ea typeface="MS PGothic" panose="020B0600070205080204" pitchFamily="34" charset="-128"/>
              <a:cs typeface="MS PGothic" charset="0"/>
            </a:endParaRPr>
          </a:p>
          <a:p>
            <a:r>
              <a:rPr lang="en-US" sz="1100" kern="1200" dirty="0">
                <a:solidFill>
                  <a:schemeClr val="tx1"/>
                </a:solidFill>
                <a:effectLst/>
                <a:latin typeface="+mn-lt"/>
                <a:ea typeface="MS PGothic" panose="020B0600070205080204" pitchFamily="34" charset="-128"/>
                <a:cs typeface="MS PGothic" charset="0"/>
              </a:rPr>
              <a:t> </a:t>
            </a:r>
            <a:endParaRPr lang="en-GB" sz="1100" kern="1200" dirty="0">
              <a:solidFill>
                <a:schemeClr val="tx1"/>
              </a:solidFill>
              <a:effectLst/>
              <a:latin typeface="+mn-lt"/>
              <a:ea typeface="MS PGothic" panose="020B0600070205080204" pitchFamily="34" charset="-128"/>
              <a:cs typeface="MS PGothic" charset="0"/>
            </a:endParaRPr>
          </a:p>
          <a:p>
            <a:r>
              <a:rPr lang="en-US" sz="1100" u="sng" kern="1200" dirty="0">
                <a:solidFill>
                  <a:schemeClr val="tx1"/>
                </a:solidFill>
                <a:effectLst/>
                <a:latin typeface="+mn-lt"/>
                <a:ea typeface="MS PGothic" panose="020B0600070205080204" pitchFamily="34" charset="-128"/>
                <a:cs typeface="MS PGothic" charset="0"/>
              </a:rPr>
              <a:t>example:</a:t>
            </a:r>
            <a:r>
              <a:rPr lang="en-US" sz="1100" kern="1200" dirty="0">
                <a:solidFill>
                  <a:schemeClr val="tx1"/>
                </a:solidFill>
                <a:effectLst/>
                <a:latin typeface="+mn-lt"/>
                <a:ea typeface="MS PGothic" panose="020B0600070205080204" pitchFamily="34" charset="-128"/>
                <a:cs typeface="MS PGothic" charset="0"/>
              </a:rPr>
              <a:t> if it were possible for the kidneys to </a:t>
            </a:r>
            <a:r>
              <a:rPr lang="en-US" sz="1100" b="1" kern="1200" dirty="0">
                <a:solidFill>
                  <a:schemeClr val="tx1"/>
                </a:solidFill>
                <a:effectLst/>
                <a:latin typeface="+mn-lt"/>
                <a:ea typeface="MS PGothic" panose="020B0600070205080204" pitchFamily="34" charset="-128"/>
                <a:cs typeface="MS PGothic" charset="0"/>
              </a:rPr>
              <a:t>completely </a:t>
            </a:r>
            <a:r>
              <a:rPr lang="en-US" sz="1100" kern="1200" dirty="0">
                <a:solidFill>
                  <a:schemeClr val="tx1"/>
                </a:solidFill>
                <a:effectLst/>
                <a:latin typeface="+mn-lt"/>
                <a:ea typeface="MS PGothic" panose="020B0600070205080204" pitchFamily="34" charset="-128"/>
                <a:cs typeface="MS PGothic" charset="0"/>
              </a:rPr>
              <a:t>remove a substance from plasma then the clearance of that substance is identical to RPF!</a:t>
            </a:r>
            <a:endParaRPr lang="en-GB" sz="1100" kern="1200" dirty="0">
              <a:solidFill>
                <a:schemeClr val="tx1"/>
              </a:solidFill>
              <a:effectLst/>
              <a:latin typeface="+mn-lt"/>
              <a:ea typeface="MS PGothic" panose="020B0600070205080204" pitchFamily="34" charset="-128"/>
              <a:cs typeface="MS PGothic" charset="0"/>
            </a:endParaRPr>
          </a:p>
          <a:p>
            <a:r>
              <a:rPr lang="en-US" sz="1100" u="sng" kern="1200" dirty="0">
                <a:solidFill>
                  <a:schemeClr val="tx1"/>
                </a:solidFill>
                <a:effectLst/>
                <a:latin typeface="+mn-lt"/>
                <a:ea typeface="MS PGothic" panose="020B0600070205080204" pitchFamily="34" charset="-128"/>
                <a:cs typeface="MS PGothic" charset="0"/>
              </a:rPr>
              <a:t>example:</a:t>
            </a:r>
            <a:r>
              <a:rPr lang="en-US" sz="1100" kern="1200" dirty="0">
                <a:solidFill>
                  <a:schemeClr val="tx1"/>
                </a:solidFill>
                <a:effectLst/>
                <a:latin typeface="+mn-lt"/>
                <a:ea typeface="MS PGothic" panose="020B0600070205080204" pitchFamily="34" charset="-128"/>
                <a:cs typeface="MS PGothic" charset="0"/>
              </a:rPr>
              <a:t>  if a substance is freely filtered but is </a:t>
            </a:r>
            <a:r>
              <a:rPr lang="en-US" sz="1100" b="1" kern="1200" dirty="0">
                <a:solidFill>
                  <a:schemeClr val="tx1"/>
                </a:solidFill>
                <a:effectLst/>
                <a:latin typeface="+mn-lt"/>
                <a:ea typeface="MS PGothic" panose="020B0600070205080204" pitchFamily="34" charset="-128"/>
                <a:cs typeface="MS PGothic" charset="0"/>
              </a:rPr>
              <a:t>not </a:t>
            </a:r>
            <a:r>
              <a:rPr lang="en-US" sz="1100" kern="1200" dirty="0">
                <a:solidFill>
                  <a:schemeClr val="tx1"/>
                </a:solidFill>
                <a:effectLst/>
                <a:latin typeface="+mn-lt"/>
                <a:ea typeface="MS PGothic" panose="020B0600070205080204" pitchFamily="34" charset="-128"/>
                <a:cs typeface="MS PGothic" charset="0"/>
              </a:rPr>
              <a:t>transported by the tubules, then that which is filtered is also excreted.  Therefore, only the filtrate is "cleared" and the clearance of that substance is identical to the GFR! </a:t>
            </a:r>
            <a:endParaRPr lang="en-GB" sz="1100" kern="1200" dirty="0">
              <a:solidFill>
                <a:schemeClr val="tx1"/>
              </a:solidFill>
              <a:effectLst/>
              <a:latin typeface="+mn-lt"/>
              <a:ea typeface="MS PGothic" panose="020B0600070205080204" pitchFamily="34" charset="-128"/>
              <a:cs typeface="MS PGothic" charset="0"/>
            </a:endParaRPr>
          </a:p>
          <a:p>
            <a:endParaRPr lang="en-GB" sz="1100"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4</a:t>
            </a:fld>
            <a:endParaRPr lang="en-IE" altLang="en-US"/>
          </a:p>
        </p:txBody>
      </p:sp>
    </p:spTree>
    <p:extLst>
      <p:ext uri="{BB962C8B-B14F-4D97-AF65-F5344CB8AC3E}">
        <p14:creationId xmlns:p14="http://schemas.microsoft.com/office/powerpoint/2010/main" val="81804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 means transported which is in this case ‘reabsorbed’. </a:t>
            </a:r>
          </a:p>
          <a:p>
            <a:endParaRPr lang="en-GB" sz="1100" dirty="0"/>
          </a:p>
          <a:p>
            <a:r>
              <a:rPr lang="en-GB" sz="1100" i="1" kern="1200" dirty="0">
                <a:solidFill>
                  <a:schemeClr val="tx1"/>
                </a:solidFill>
                <a:effectLst/>
                <a:latin typeface="+mn-lt"/>
                <a:ea typeface="MS PGothic" panose="020B0600070205080204" pitchFamily="34" charset="-128"/>
                <a:cs typeface="MS PGothic" charset="0"/>
              </a:rPr>
              <a:t>The rate of urinary excretion of a substance can be affected by glomerular filtration, tubular reabsorption, and tubular secretion</a:t>
            </a:r>
            <a:r>
              <a:rPr lang="en-GB" sz="1100" kern="1200" dirty="0">
                <a:solidFill>
                  <a:schemeClr val="tx1"/>
                </a:solidFill>
                <a:effectLst/>
                <a:latin typeface="+mn-lt"/>
                <a:ea typeface="MS PGothic" panose="020B0600070205080204" pitchFamily="34" charset="-128"/>
                <a:cs typeface="MS PGothic" charset="0"/>
              </a:rPr>
              <a:t>. </a:t>
            </a:r>
          </a:p>
          <a:p>
            <a:endParaRPr lang="en-GB" sz="1100" dirty="0"/>
          </a:p>
          <a:p>
            <a:pPr marL="171450" indent="-171450">
              <a:buFont typeface="Arial" charset="0"/>
              <a:buChar char="•"/>
            </a:pPr>
            <a:r>
              <a:rPr lang="en-GB" sz="1100" kern="1200" dirty="0">
                <a:solidFill>
                  <a:schemeClr val="tx1"/>
                </a:solidFill>
                <a:effectLst/>
                <a:latin typeface="+mn-lt"/>
                <a:ea typeface="MS PGothic" panose="020B0600070205080204" pitchFamily="34" charset="-128"/>
                <a:cs typeface="MS PGothic" charset="0"/>
              </a:rPr>
              <a:t>The amount of a substance filtered per unit time is known as the </a:t>
            </a:r>
            <a:r>
              <a:rPr lang="en-GB" sz="1100" b="1" kern="1200" dirty="0">
                <a:solidFill>
                  <a:schemeClr val="tx1"/>
                </a:solidFill>
                <a:effectLst/>
                <a:latin typeface="+mn-lt"/>
                <a:ea typeface="MS PGothic" panose="020B0600070205080204" pitchFamily="34" charset="-128"/>
                <a:cs typeface="MS PGothic" charset="0"/>
              </a:rPr>
              <a:t>filtered load. </a:t>
            </a:r>
            <a:endParaRPr lang="en-GB" sz="1100" kern="1200" dirty="0">
              <a:solidFill>
                <a:schemeClr val="tx1"/>
              </a:solidFill>
              <a:effectLst/>
              <a:latin typeface="+mn-lt"/>
              <a:ea typeface="MS PGothic" panose="020B0600070205080204" pitchFamily="34" charset="-128"/>
              <a:cs typeface="MS PGothic" charset="0"/>
            </a:endParaRPr>
          </a:p>
          <a:p>
            <a:pPr marL="171450" indent="-171450">
              <a:buFont typeface="Arial" charset="0"/>
              <a:buChar char="•"/>
            </a:pPr>
            <a:r>
              <a:rPr lang="en-GB" sz="1100" kern="1200" dirty="0">
                <a:solidFill>
                  <a:schemeClr val="tx1"/>
                </a:solidFill>
                <a:effectLst/>
                <a:latin typeface="+mn-lt"/>
                <a:ea typeface="MS PGothic" panose="020B0600070205080204" pitchFamily="34" charset="-128"/>
                <a:cs typeface="MS PGothic" charset="0"/>
              </a:rPr>
              <a:t>The amount excreted per unit time is referred to as the </a:t>
            </a:r>
            <a:r>
              <a:rPr lang="en-GB" sz="1100" b="1" kern="1200" dirty="0">
                <a:solidFill>
                  <a:schemeClr val="tx1"/>
                </a:solidFill>
                <a:effectLst/>
                <a:latin typeface="+mn-lt"/>
                <a:ea typeface="MS PGothic" panose="020B0600070205080204" pitchFamily="34" charset="-128"/>
                <a:cs typeface="MS PGothic" charset="0"/>
              </a:rPr>
              <a:t>excretion rate.</a:t>
            </a:r>
          </a:p>
          <a:p>
            <a:pPr marL="171450" indent="-171450">
              <a:buFont typeface="Arial" charset="0"/>
              <a:buChar char="•"/>
            </a:pPr>
            <a:r>
              <a:rPr lang="en-GB" sz="1100" b="1" kern="1200" dirty="0">
                <a:solidFill>
                  <a:schemeClr val="tx1"/>
                </a:solidFill>
                <a:effectLst/>
                <a:latin typeface="+mn-lt"/>
                <a:ea typeface="MS PGothic" panose="020B0600070205080204" pitchFamily="34" charset="-128"/>
                <a:cs typeface="MS PGothic" charset="0"/>
              </a:rPr>
              <a:t> </a:t>
            </a:r>
            <a:endParaRPr lang="en-GB" sz="1100" kern="1200" dirty="0">
              <a:solidFill>
                <a:schemeClr val="tx1"/>
              </a:solidFill>
              <a:effectLst/>
              <a:latin typeface="+mn-lt"/>
              <a:ea typeface="MS PGothic" panose="020B0600070205080204" pitchFamily="34" charset="-128"/>
              <a:cs typeface="MS PGothic" charset="0"/>
            </a:endParaRPr>
          </a:p>
          <a:p>
            <a:r>
              <a:rPr lang="en-GB" sz="1100" kern="1200" dirty="0">
                <a:solidFill>
                  <a:schemeClr val="tx1"/>
                </a:solidFill>
                <a:effectLst/>
                <a:latin typeface="+mn-lt"/>
                <a:ea typeface="MS PGothic" panose="020B0600070205080204" pitchFamily="34" charset="-128"/>
                <a:cs typeface="MS PGothic" charset="0"/>
              </a:rPr>
              <a:t>The rate of net tubular transport is the difference between the filtered load and the excretion rate. When excretion is less than the filtered load, there is net tubular </a:t>
            </a:r>
            <a:r>
              <a:rPr lang="en-GB" sz="1100" b="1" kern="1200" dirty="0">
                <a:solidFill>
                  <a:schemeClr val="tx1"/>
                </a:solidFill>
                <a:effectLst/>
                <a:latin typeface="+mn-lt"/>
                <a:ea typeface="MS PGothic" panose="020B0600070205080204" pitchFamily="34" charset="-128"/>
                <a:cs typeface="MS PGothic" charset="0"/>
              </a:rPr>
              <a:t>reabsorption (as shown</a:t>
            </a:r>
            <a:r>
              <a:rPr lang="en-GB" sz="1100" b="1" kern="1200" baseline="0" dirty="0">
                <a:solidFill>
                  <a:schemeClr val="tx1"/>
                </a:solidFill>
                <a:effectLst/>
                <a:latin typeface="+mn-lt"/>
                <a:ea typeface="MS PGothic" panose="020B0600070205080204" pitchFamily="34" charset="-128"/>
                <a:cs typeface="MS PGothic" charset="0"/>
              </a:rPr>
              <a:t> above)</a:t>
            </a:r>
            <a:r>
              <a:rPr lang="en-GB" sz="1100" b="1" kern="1200" dirty="0">
                <a:solidFill>
                  <a:schemeClr val="tx1"/>
                </a:solidFill>
                <a:effectLst/>
                <a:latin typeface="+mn-lt"/>
                <a:ea typeface="MS PGothic" panose="020B0600070205080204" pitchFamily="34" charset="-128"/>
                <a:cs typeface="MS PGothic" charset="0"/>
              </a:rPr>
              <a:t>. </a:t>
            </a:r>
            <a:r>
              <a:rPr lang="en-GB" sz="1100" kern="1200" dirty="0">
                <a:solidFill>
                  <a:schemeClr val="tx1"/>
                </a:solidFill>
                <a:effectLst/>
                <a:latin typeface="+mn-lt"/>
                <a:ea typeface="MS PGothic" panose="020B0600070205080204" pitchFamily="34" charset="-128"/>
                <a:cs typeface="MS PGothic" charset="0"/>
              </a:rPr>
              <a:t>When the excretion rate is more than the filtered load, there is net tubular </a:t>
            </a:r>
            <a:r>
              <a:rPr lang="en-GB" sz="1100" b="1" kern="1200" dirty="0">
                <a:solidFill>
                  <a:schemeClr val="tx1"/>
                </a:solidFill>
                <a:effectLst/>
                <a:latin typeface="+mn-lt"/>
                <a:ea typeface="MS PGothic" panose="020B0600070205080204" pitchFamily="34" charset="-128"/>
                <a:cs typeface="MS PGothic" charset="0"/>
              </a:rPr>
              <a:t>secretion (next slide). </a:t>
            </a:r>
            <a:r>
              <a:rPr lang="en-GB" sz="1100" kern="1200" dirty="0">
                <a:solidFill>
                  <a:schemeClr val="tx1"/>
                </a:solidFill>
                <a:effectLst/>
                <a:latin typeface="+mn-lt"/>
                <a:ea typeface="MS PGothic" panose="020B0600070205080204" pitchFamily="34" charset="-128"/>
                <a:cs typeface="MS PGothic" charset="0"/>
              </a:rPr>
              <a:t>Solutes with net reabsorption have clearance values less than GFR (i.e., less than inulin clearance). If there is net tubular secretion, solute clearance is greater than GFR. </a:t>
            </a:r>
          </a:p>
          <a:p>
            <a:endParaRPr lang="en-GB" sz="1100" kern="1200" dirty="0">
              <a:solidFill>
                <a:schemeClr val="tx1"/>
              </a:solidFill>
              <a:effectLst/>
              <a:latin typeface="+mn-lt"/>
              <a:ea typeface="MS PGothic" panose="020B0600070205080204"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100" kern="1200" dirty="0">
                <a:solidFill>
                  <a:schemeClr val="tx1"/>
                </a:solidFill>
                <a:effectLst/>
                <a:latin typeface="+mn-lt"/>
                <a:ea typeface="MS PGothic" panose="020B0600070205080204" pitchFamily="34" charset="-128"/>
                <a:cs typeface="MS PGothic" charset="0"/>
              </a:rPr>
              <a:t>■ </a:t>
            </a:r>
            <a:r>
              <a:rPr lang="en-GB" sz="1100" b="1" kern="1200" dirty="0">
                <a:solidFill>
                  <a:schemeClr val="tx1"/>
                </a:solidFill>
                <a:effectLst/>
                <a:latin typeface="+mn-lt"/>
                <a:ea typeface="MS PGothic" panose="020B0600070205080204" pitchFamily="34" charset="-128"/>
                <a:cs typeface="MS PGothic" charset="0"/>
              </a:rPr>
              <a:t>Fractional excretion (FE) </a:t>
            </a:r>
            <a:r>
              <a:rPr lang="en-GB" sz="1100" kern="1200" dirty="0">
                <a:solidFill>
                  <a:schemeClr val="tx1"/>
                </a:solidFill>
                <a:effectLst/>
                <a:latin typeface="+mn-lt"/>
                <a:ea typeface="MS PGothic" panose="020B0600070205080204" pitchFamily="34" charset="-128"/>
                <a:cs typeface="MS PGothic" charset="0"/>
              </a:rPr>
              <a:t>expresses solute excretion as a percentage of its filtered load. FE is useful because changes reflect altered tubular transport rather than simply changes in GFR. FE is also known as the </a:t>
            </a:r>
            <a:r>
              <a:rPr lang="en-GB" sz="1100" b="1" kern="1200" dirty="0">
                <a:solidFill>
                  <a:schemeClr val="tx1"/>
                </a:solidFill>
                <a:effectLst/>
                <a:latin typeface="+mn-lt"/>
                <a:ea typeface="MS PGothic" panose="020B0600070205080204" pitchFamily="34" charset="-128"/>
                <a:cs typeface="MS PGothic" charset="0"/>
              </a:rPr>
              <a:t>clearance ratio </a:t>
            </a:r>
            <a:r>
              <a:rPr lang="en-GB" sz="1100" kern="1200" dirty="0">
                <a:solidFill>
                  <a:schemeClr val="tx1"/>
                </a:solidFill>
                <a:effectLst/>
                <a:latin typeface="+mn-lt"/>
                <a:ea typeface="MS PGothic" panose="020B0600070205080204" pitchFamily="34" charset="-128"/>
                <a:cs typeface="MS PGothic" charset="0"/>
              </a:rPr>
              <a:t>because it can be calculated as the ratio of solute clearance to creatinine clearance. </a:t>
            </a:r>
            <a:endParaRPr lang="en-GB" sz="1100" dirty="0"/>
          </a:p>
          <a:p>
            <a:endParaRPr lang="en-GB" sz="1100" kern="1200" dirty="0">
              <a:solidFill>
                <a:schemeClr val="tx1"/>
              </a:solidFill>
              <a:effectLst/>
              <a:latin typeface="+mn-lt"/>
              <a:ea typeface="MS PGothic" panose="020B0600070205080204" pitchFamily="34" charset="-128"/>
              <a:cs typeface="MS PGothic" charset="0"/>
            </a:endParaRPr>
          </a:p>
          <a:p>
            <a:endParaRPr lang="en-GB" sz="1100"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5</a:t>
            </a:fld>
            <a:endParaRPr lang="en-IE" altLang="en-US"/>
          </a:p>
        </p:txBody>
      </p:sp>
    </p:spTree>
    <p:extLst>
      <p:ext uri="{BB962C8B-B14F-4D97-AF65-F5344CB8AC3E}">
        <p14:creationId xmlns:p14="http://schemas.microsoft.com/office/powerpoint/2010/main" val="107720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PAH, para </a:t>
            </a:r>
            <a:r>
              <a:rPr lang="en-US" altLang="en-US" sz="1100" dirty="0" err="1"/>
              <a:t>aminohipuric</a:t>
            </a:r>
            <a:r>
              <a:rPr lang="en-US" altLang="en-US" sz="1100" dirty="0"/>
              <a:t> acid.</a:t>
            </a:r>
          </a:p>
          <a:p>
            <a:endParaRPr lang="en-US" sz="110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100" dirty="0"/>
              <a:t>‘T’ means transported which is in this case ‘secreted’.</a:t>
            </a:r>
          </a:p>
          <a:p>
            <a:endParaRPr lang="en-GB" sz="1100"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6</a:t>
            </a:fld>
            <a:endParaRPr lang="en-IE" altLang="en-US"/>
          </a:p>
        </p:txBody>
      </p:sp>
    </p:spTree>
    <p:extLst>
      <p:ext uri="{BB962C8B-B14F-4D97-AF65-F5344CB8AC3E}">
        <p14:creationId xmlns:p14="http://schemas.microsoft.com/office/powerpoint/2010/main" val="232609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S PGothic" panose="020B0600070205080204" pitchFamily="34" charset="-128"/>
                <a:cs typeface="MS PGothic" charset="0"/>
              </a:rPr>
              <a:t>Substances that are present in the filtrate at the same concentration as found in the plasma are said to be </a:t>
            </a:r>
            <a:r>
              <a:rPr lang="en-US" sz="1100" b="1" i="0" u="sng" kern="1200" dirty="0">
                <a:solidFill>
                  <a:schemeClr val="tx1"/>
                </a:solidFill>
                <a:effectLst/>
                <a:latin typeface="+mn-lt"/>
                <a:ea typeface="MS PGothic" panose="020B0600070205080204" pitchFamily="34" charset="-128"/>
                <a:cs typeface="MS PGothic" charset="0"/>
              </a:rPr>
              <a:t>freely filtered</a:t>
            </a:r>
            <a:r>
              <a:rPr lang="en-US" sz="1100" b="0" i="0" kern="1200" dirty="0">
                <a:solidFill>
                  <a:schemeClr val="tx1"/>
                </a:solidFill>
                <a:effectLst/>
                <a:latin typeface="+mn-lt"/>
                <a:ea typeface="MS PGothic" panose="020B0600070205080204" pitchFamily="34" charset="-128"/>
                <a:cs typeface="MS PGothic" charset="0"/>
              </a:rPr>
              <a:t>. (Note that freely filtered does not mean all filtered. The amount filtered is in exact proportion to the fraction of plasma volume that is filtered.) Many low-molecular-weight components of blood are freely filtered. Among the most common substances included in the freely filtered category are the ions sodium, potassium, chloride, and bicarbonate; the neutral organics glucose and urea; amino acids; and peptides like insulin and antidiuretic hormone (ADH).</a:t>
            </a:r>
            <a:endParaRPr lang="en-GB" sz="1100"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7</a:t>
            </a:fld>
            <a:endParaRPr lang="en-IE" altLang="en-US"/>
          </a:p>
        </p:txBody>
      </p:sp>
    </p:spTree>
    <p:extLst>
      <p:ext uri="{BB962C8B-B14F-4D97-AF65-F5344CB8AC3E}">
        <p14:creationId xmlns:p14="http://schemas.microsoft.com/office/powerpoint/2010/main" val="87714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b="0" i="0" dirty="0">
                <a:solidFill>
                  <a:srgbClr val="000000"/>
                </a:solidFill>
              </a:rPr>
              <a:t>PCT, proximal convoluted tubule;</a:t>
            </a:r>
            <a:r>
              <a:rPr lang="en-US" altLang="en-US" sz="1100" b="0" i="0" baseline="0" dirty="0">
                <a:solidFill>
                  <a:srgbClr val="000000"/>
                </a:solidFill>
              </a:rPr>
              <a:t> Cl, clearance.</a:t>
            </a:r>
            <a:endParaRPr lang="en-US" altLang="en-US" sz="1100" b="0" i="0" dirty="0">
              <a:solidFill>
                <a:srgbClr val="000000"/>
              </a:solidFill>
            </a:endParaRPr>
          </a:p>
          <a:p>
            <a:endParaRPr lang="en-US" altLang="en-US" sz="1100" b="1" i="1" dirty="0">
              <a:solidFill>
                <a:srgbClr val="000000"/>
              </a:solidFill>
            </a:endParaRPr>
          </a:p>
          <a:p>
            <a:r>
              <a:rPr lang="en-US" altLang="en-US" sz="1100" b="1" i="1" dirty="0">
                <a:solidFill>
                  <a:srgbClr val="000000"/>
                </a:solidFill>
              </a:rPr>
              <a:t>p</a:t>
            </a:r>
            <a:r>
              <a:rPr lang="en-US" altLang="en-US" sz="1100" b="1" dirty="0">
                <a:solidFill>
                  <a:srgbClr val="000000"/>
                </a:solidFill>
              </a:rPr>
              <a:t>-</a:t>
            </a:r>
            <a:r>
              <a:rPr lang="en-US" altLang="en-US" sz="1100" b="1" dirty="0" err="1">
                <a:solidFill>
                  <a:srgbClr val="000000"/>
                </a:solidFill>
              </a:rPr>
              <a:t>Aminohippuric</a:t>
            </a:r>
            <a:r>
              <a:rPr lang="en-US" altLang="en-US" sz="1100" b="1" dirty="0">
                <a:solidFill>
                  <a:srgbClr val="000000"/>
                </a:solidFill>
              </a:rPr>
              <a:t> acid (PAH)  </a:t>
            </a:r>
            <a:endParaRPr lang="en-US" altLang="en-US" sz="1100" dirty="0">
              <a:ea typeface="MS PGothic" charset="-128"/>
              <a:cs typeface="MS PGothic" charset="-128"/>
            </a:endParaRPr>
          </a:p>
          <a:p>
            <a:r>
              <a:rPr lang="en-US" altLang="en-US" sz="1100" dirty="0">
                <a:ea typeface="MS PGothic" charset="-128"/>
                <a:cs typeface="MS PGothic" charset="-128"/>
              </a:rPr>
              <a:t>Because PAH is an organic acid that is not normally present in the body, PAH must be administered by continuous intravenous infusion. Some PAH binds to plasma proteins, but a significant amount remains freely dissolved in the plasma and therefore filters into Bowman’s space. However, the kidney filters only ~20% of the renal plasma flow (i.e., FF = ~0.2), and a major portion of the PAH</a:t>
            </a:r>
          </a:p>
          <a:p>
            <a:r>
              <a:rPr lang="en-US" altLang="en-US" sz="1100" dirty="0">
                <a:ea typeface="MS PGothic" charset="-128"/>
                <a:cs typeface="MS PGothic" charset="-128"/>
              </a:rPr>
              <a:t>remains in the plasma that flows out of the efferent arterioles. PAH diffuses out of the </a:t>
            </a:r>
            <a:r>
              <a:rPr lang="en-US" altLang="en-US" sz="1100" dirty="0" err="1">
                <a:ea typeface="MS PGothic" charset="-128"/>
                <a:cs typeface="MS PGothic" charset="-128"/>
              </a:rPr>
              <a:t>peritubular</a:t>
            </a:r>
            <a:r>
              <a:rPr lang="en-US" altLang="en-US" sz="1100" dirty="0">
                <a:ea typeface="MS PGothic" charset="-128"/>
                <a:cs typeface="MS PGothic" charset="-128"/>
              </a:rPr>
              <a:t> capillary network and reaches the basolateral surface of the proximal tubule cells. These cells have a high capacity to secrete PAH from blood into the tubule lumen against large concentration gradients. This PAH secretory system is so efficient that—as long as we do not overwhelm it by infusing</a:t>
            </a:r>
          </a:p>
          <a:p>
            <a:r>
              <a:rPr lang="en-US" altLang="en-US" sz="1100" dirty="0">
                <a:ea typeface="MS PGothic" charset="-128"/>
                <a:cs typeface="MS PGothic" charset="-128"/>
              </a:rPr>
              <a:t>too much PAH—almost no PAH (~10%) remains in the renal venous blood. We assume that all the PAH presented to the kidney appears in the urine.</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fld id="{EBAE2D07-15AC-3D45-A111-1FBFBB48E221}" type="slidenum">
              <a:rPr lang="en-IE" altLang="en-US">
                <a:solidFill>
                  <a:srgbClr val="000000"/>
                </a:solidFill>
              </a:rPr>
              <a:pPr/>
              <a:t>8</a:t>
            </a:fld>
            <a:endParaRPr lang="en-IE" altLang="en-US">
              <a:solidFill>
                <a:srgbClr val="000000"/>
              </a:solidFill>
            </a:endParaRPr>
          </a:p>
        </p:txBody>
      </p:sp>
    </p:spTree>
    <p:extLst>
      <p:ext uri="{BB962C8B-B14F-4D97-AF65-F5344CB8AC3E}">
        <p14:creationId xmlns:p14="http://schemas.microsoft.com/office/powerpoint/2010/main" val="374732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Answer is d.</a:t>
            </a:r>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9</a:t>
            </a:fld>
            <a:endParaRPr lang="en-IE" altLang="en-US"/>
          </a:p>
        </p:txBody>
      </p:sp>
    </p:spTree>
    <p:extLst>
      <p:ext uri="{BB962C8B-B14F-4D97-AF65-F5344CB8AC3E}">
        <p14:creationId xmlns:p14="http://schemas.microsoft.com/office/powerpoint/2010/main" val="148665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GB"/>
              <a:t>Click to edit Master title style</a:t>
            </a:r>
            <a:endParaRPr lang="en-IE"/>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IE"/>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CCA7833C-06C5-744E-AAFE-CA87CE598AB2}" type="datetime1">
              <a:rPr lang="en-US" altLang="en-US"/>
              <a:pPr>
                <a:defRPr/>
              </a:pPr>
              <a:t>3/18/2019</a:t>
            </a:fld>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FF2F3563-80BC-1A47-99CF-6C2DAFC6DC90}" type="slidenum">
              <a:rPr lang="en-US" altLang="en-US"/>
              <a:pPr>
                <a:defRPr/>
              </a:pPr>
              <a:t>‹#›</a:t>
            </a:fld>
            <a:endParaRPr lang="en-US" altLang="en-US"/>
          </a:p>
        </p:txBody>
      </p:sp>
    </p:spTree>
    <p:extLst>
      <p:ext uri="{BB962C8B-B14F-4D97-AF65-F5344CB8AC3E}">
        <p14:creationId xmlns:p14="http://schemas.microsoft.com/office/powerpoint/2010/main" val="61419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0436"/>
          </a:xfrm>
          <a:prstGeom prst="rect">
            <a:avLst/>
          </a:prstGeom>
        </p:spPr>
        <p:txBody>
          <a:bodyPr/>
          <a:lstStyle/>
          <a:p>
            <a:r>
              <a:rPr lang="en-GB"/>
              <a:t>Click to edit Master title style</a:t>
            </a:r>
            <a:endParaRPr lang="en-IE"/>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F65FA5EC-8F6B-CB45-97DC-51D26E47BDCE}" type="slidenum">
              <a:rPr lang="en-US" altLang="en-US"/>
              <a:pPr>
                <a:defRPr/>
              </a:pPr>
              <a:t>‹#›</a:t>
            </a:fld>
            <a:endParaRPr lang="en-US" altLang="en-US"/>
          </a:p>
        </p:txBody>
      </p:sp>
    </p:spTree>
    <p:extLst>
      <p:ext uri="{BB962C8B-B14F-4D97-AF65-F5344CB8AC3E}">
        <p14:creationId xmlns:p14="http://schemas.microsoft.com/office/powerpoint/2010/main" val="11753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IE"/>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93A6A263-E738-F24C-8410-B56011BA37CC}" type="slidenum">
              <a:rPr lang="en-US" altLang="en-US"/>
              <a:pPr>
                <a:defRPr/>
              </a:pPr>
              <a:t>‹#›</a:t>
            </a:fld>
            <a:endParaRPr lang="en-US" altLang="en-US"/>
          </a:p>
        </p:txBody>
      </p:sp>
    </p:spTree>
    <p:extLst>
      <p:ext uri="{BB962C8B-B14F-4D97-AF65-F5344CB8AC3E}">
        <p14:creationId xmlns:p14="http://schemas.microsoft.com/office/powerpoint/2010/main" val="181177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5" name="Date Placeholder 3"/>
          <p:cNvSpPr>
            <a:spLocks noGrp="1"/>
          </p:cNvSpPr>
          <p:nvPr>
            <p:ph type="dt" sz="half" idx="10"/>
          </p:nvPr>
        </p:nvSpPr>
        <p:spPr>
          <a:xfrm>
            <a:off x="457200" y="19050"/>
            <a:ext cx="2895600" cy="328613"/>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B3E00F33-442A-5B4F-AADA-7BF2EB9EAD3E}" type="datetime1">
              <a:rPr lang="en-US" altLang="en-US"/>
              <a:pPr>
                <a:defRPr/>
              </a:pPr>
              <a:t>3/18/2019</a:t>
            </a:fld>
            <a:endParaRPr lang="en-US" altLang="en-US"/>
          </a:p>
        </p:txBody>
      </p:sp>
      <p:sp>
        <p:nvSpPr>
          <p:cNvPr id="6"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D51F0-2116-D64E-8C3B-B532F5B58E7F}" type="slidenum">
              <a:rPr lang="en-US" altLang="en-US"/>
              <a:pPr>
                <a:defRPr/>
              </a:pPr>
              <a:t>‹#›</a:t>
            </a:fld>
            <a:endParaRPr lang="en-US" altLang="en-US"/>
          </a:p>
        </p:txBody>
      </p:sp>
    </p:spTree>
    <p:extLst>
      <p:ext uri="{BB962C8B-B14F-4D97-AF65-F5344CB8AC3E}">
        <p14:creationId xmlns:p14="http://schemas.microsoft.com/office/powerpoint/2010/main" val="135858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5"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1BBD75-6C10-F348-B536-6ED3BFFE6A85}" type="slidenum">
              <a:rPr lang="en-US" altLang="en-US"/>
              <a:pPr>
                <a:defRPr/>
              </a:pPr>
              <a:t>‹#›</a:t>
            </a:fld>
            <a:endParaRPr lang="en-US" altLang="en-US"/>
          </a:p>
        </p:txBody>
      </p:sp>
    </p:spTree>
    <p:extLst>
      <p:ext uri="{BB962C8B-B14F-4D97-AF65-F5344CB8AC3E}">
        <p14:creationId xmlns:p14="http://schemas.microsoft.com/office/powerpoint/2010/main" val="1684312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Date Placeholder 3"/>
          <p:cNvSpPr>
            <a:spLocks noGrp="1"/>
          </p:cNvSpPr>
          <p:nvPr>
            <p:ph type="dt" sz="half" idx="10"/>
          </p:nvPr>
        </p:nvSpPr>
        <p:spPr>
          <a:xfrm>
            <a:off x="457200" y="19050"/>
            <a:ext cx="2895600" cy="328613"/>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A05C39BD-5090-5343-B196-E8526F57EEF5}" type="datetime1">
              <a:rPr lang="en-US" altLang="en-US"/>
              <a:pPr>
                <a:defRPr/>
              </a:pPr>
              <a:t>3/18/2019</a:t>
            </a:fld>
            <a:endParaRPr lang="en-US" altLang="en-US"/>
          </a:p>
        </p:txBody>
      </p:sp>
      <p:sp>
        <p:nvSpPr>
          <p:cNvPr id="6"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0DA539-D0D1-3C48-A906-89239D3376E0}" type="slidenum">
              <a:rPr lang="en-US" altLang="en-US"/>
              <a:pPr>
                <a:defRPr/>
              </a:pPr>
              <a:t>‹#›</a:t>
            </a:fld>
            <a:endParaRPr lang="en-US" altLang="en-US"/>
          </a:p>
        </p:txBody>
      </p:sp>
    </p:spTree>
    <p:extLst>
      <p:ext uri="{BB962C8B-B14F-4D97-AF65-F5344CB8AC3E}">
        <p14:creationId xmlns:p14="http://schemas.microsoft.com/office/powerpoint/2010/main" val="1176604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6" name="Footer Placeholder 5"/>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2F8A1A-19A0-3E4F-8133-B616F8B9B877}" type="slidenum">
              <a:rPr lang="en-US" altLang="en-US"/>
              <a:pPr>
                <a:defRPr/>
              </a:pPr>
              <a:t>‹#›</a:t>
            </a:fld>
            <a:endParaRPr lang="en-US" altLang="en-US"/>
          </a:p>
        </p:txBody>
      </p:sp>
    </p:spTree>
    <p:extLst>
      <p:ext uri="{BB962C8B-B14F-4D97-AF65-F5344CB8AC3E}">
        <p14:creationId xmlns:p14="http://schemas.microsoft.com/office/powerpoint/2010/main" val="183377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6"/>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9" name="Footer Placeholder 7"/>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E99AA5E-8E86-984E-947E-92F80D955B65}" type="slidenum">
              <a:rPr lang="en-US" altLang="en-US"/>
              <a:pPr>
                <a:defRPr/>
              </a:pPr>
              <a:t>‹#›</a:t>
            </a:fld>
            <a:endParaRPr lang="en-US" altLang="en-US"/>
          </a:p>
        </p:txBody>
      </p:sp>
    </p:spTree>
    <p:extLst>
      <p:ext uri="{BB962C8B-B14F-4D97-AF65-F5344CB8AC3E}">
        <p14:creationId xmlns:p14="http://schemas.microsoft.com/office/powerpoint/2010/main" val="1703833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4" name="Footer Placeholder 3"/>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4EF00FF-F812-CA43-BA2D-07BD30F559FA}" type="slidenum">
              <a:rPr lang="en-US" altLang="en-US"/>
              <a:pPr>
                <a:defRPr/>
              </a:pPr>
              <a:t>‹#›</a:t>
            </a:fld>
            <a:endParaRPr lang="en-US" altLang="en-US"/>
          </a:p>
        </p:txBody>
      </p:sp>
    </p:spTree>
    <p:extLst>
      <p:ext uri="{BB962C8B-B14F-4D97-AF65-F5344CB8AC3E}">
        <p14:creationId xmlns:p14="http://schemas.microsoft.com/office/powerpoint/2010/main" val="178352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3" name="Footer Placeholder 2"/>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ED5E25F-96C0-844E-949A-2E6E2342D972}" type="slidenum">
              <a:rPr lang="en-US" altLang="en-US"/>
              <a:pPr>
                <a:defRPr/>
              </a:pPr>
              <a:t>‹#›</a:t>
            </a:fld>
            <a:endParaRPr lang="en-US" altLang="en-US"/>
          </a:p>
        </p:txBody>
      </p:sp>
    </p:spTree>
    <p:extLst>
      <p:ext uri="{BB962C8B-B14F-4D97-AF65-F5344CB8AC3E}">
        <p14:creationId xmlns:p14="http://schemas.microsoft.com/office/powerpoint/2010/main" val="114056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4"/>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7" name="Footer Placeholder 5"/>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9C6380-42EE-3A4C-B72F-CF957C4C5106}" type="slidenum">
              <a:rPr lang="en-US" altLang="en-US"/>
              <a:pPr>
                <a:defRPr/>
              </a:pPr>
              <a:t>‹#›</a:t>
            </a:fld>
            <a:endParaRPr lang="en-US" altLang="en-US"/>
          </a:p>
        </p:txBody>
      </p:sp>
    </p:spTree>
    <p:extLst>
      <p:ext uri="{BB962C8B-B14F-4D97-AF65-F5344CB8AC3E}">
        <p14:creationId xmlns:p14="http://schemas.microsoft.com/office/powerpoint/2010/main" val="110478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0436"/>
          </a:xfrm>
          <a:prstGeom prst="rect">
            <a:avLst/>
          </a:prstGeom>
        </p:spPr>
        <p:txBody>
          <a:bodyPr/>
          <a:lstStyle/>
          <a:p>
            <a:r>
              <a:rPr lang="en-GB"/>
              <a:t>Click to edit Master title style</a:t>
            </a:r>
            <a:endParaRPr lang="en-IE"/>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51150C24-CA71-6540-A180-851414DB8F34}" type="slidenum">
              <a:rPr lang="en-US" altLang="en-US"/>
              <a:pPr>
                <a:defRPr/>
              </a:pPr>
              <a:t>‹#›</a:t>
            </a:fld>
            <a:endParaRPr lang="en-US" altLang="en-US"/>
          </a:p>
        </p:txBody>
      </p:sp>
    </p:spTree>
    <p:extLst>
      <p:ext uri="{BB962C8B-B14F-4D97-AF65-F5344CB8AC3E}">
        <p14:creationId xmlns:p14="http://schemas.microsoft.com/office/powerpoint/2010/main" val="2023613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GB"/>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6" name="Footer Placeholder 5"/>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7F99049-25AF-4349-A1D1-F836480B9066}" type="slidenum">
              <a:rPr lang="en-US" altLang="en-US"/>
              <a:pPr>
                <a:defRPr/>
              </a:pPr>
              <a:t>‹#›</a:t>
            </a:fld>
            <a:endParaRPr lang="en-US" altLang="en-US"/>
          </a:p>
        </p:txBody>
      </p:sp>
    </p:spTree>
    <p:extLst>
      <p:ext uri="{BB962C8B-B14F-4D97-AF65-F5344CB8AC3E}">
        <p14:creationId xmlns:p14="http://schemas.microsoft.com/office/powerpoint/2010/main" val="1037447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5"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801A5C-ED77-8844-B14F-6D2C38F68640}" type="slidenum">
              <a:rPr lang="en-US" altLang="en-US"/>
              <a:pPr>
                <a:defRPr/>
              </a:pPr>
              <a:t>‹#›</a:t>
            </a:fld>
            <a:endParaRPr lang="en-US" altLang="en-US"/>
          </a:p>
        </p:txBody>
      </p:sp>
    </p:spTree>
    <p:extLst>
      <p:ext uri="{BB962C8B-B14F-4D97-AF65-F5344CB8AC3E}">
        <p14:creationId xmlns:p14="http://schemas.microsoft.com/office/powerpoint/2010/main" val="952772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endParaRPr lang="en-US"/>
          </a:p>
        </p:txBody>
      </p:sp>
      <p:sp>
        <p:nvSpPr>
          <p:cNvPr id="5"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D173DD-B494-704A-B6AC-14F51B7467AB}" type="slidenum">
              <a:rPr lang="en-US" altLang="en-US"/>
              <a:pPr>
                <a:defRPr/>
              </a:pPr>
              <a:t>‹#›</a:t>
            </a:fld>
            <a:endParaRPr lang="en-US" altLang="en-US"/>
          </a:p>
        </p:txBody>
      </p:sp>
    </p:spTree>
    <p:extLst>
      <p:ext uri="{BB962C8B-B14F-4D97-AF65-F5344CB8AC3E}">
        <p14:creationId xmlns:p14="http://schemas.microsoft.com/office/powerpoint/2010/main" val="160310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IE"/>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6BAC648D-8096-9648-8352-7447D627EEA8}" type="datetime1">
              <a:rPr lang="en-US" altLang="en-US"/>
              <a:pPr>
                <a:defRPr/>
              </a:pPr>
              <a:t>3/18/2019</a:t>
            </a:fld>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1EE829B6-3835-0C47-A7D7-644154C3CE73}" type="slidenum">
              <a:rPr lang="en-US" altLang="en-US"/>
              <a:pPr>
                <a:defRPr/>
              </a:pPr>
              <a:t>‹#›</a:t>
            </a:fld>
            <a:endParaRPr lang="en-US" altLang="en-US"/>
          </a:p>
        </p:txBody>
      </p:sp>
    </p:spTree>
    <p:extLst>
      <p:ext uri="{BB962C8B-B14F-4D97-AF65-F5344CB8AC3E}">
        <p14:creationId xmlns:p14="http://schemas.microsoft.com/office/powerpoint/2010/main" val="117999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0436"/>
          </a:xfrm>
          <a:prstGeom prst="rect">
            <a:avLst/>
          </a:prstGeom>
        </p:spPr>
        <p:txBody>
          <a:bodyPr/>
          <a:lstStyle/>
          <a:p>
            <a:r>
              <a:rPr lang="en-GB"/>
              <a:t>Click to edit Master title style</a:t>
            </a:r>
            <a:endParaRPr lang="en-IE"/>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p:spPr>
        <p:txBody>
          <a:bodyPr/>
          <a:lstStyle>
            <a:lvl1pPr>
              <a:defRPr/>
            </a:lvl1pPr>
          </a:lstStyle>
          <a:p>
            <a:pPr>
              <a:defRPr/>
            </a:pPr>
            <a:fld id="{F35911BB-84A4-2543-9EE5-5BFBC8AA2C79}" type="slidenum">
              <a:rPr lang="en-US" altLang="en-US"/>
              <a:pPr>
                <a:defRPr/>
              </a:pPr>
              <a:t>‹#›</a:t>
            </a:fld>
            <a:endParaRPr lang="en-US" altLang="en-US"/>
          </a:p>
        </p:txBody>
      </p:sp>
    </p:spTree>
    <p:extLst>
      <p:ext uri="{BB962C8B-B14F-4D97-AF65-F5344CB8AC3E}">
        <p14:creationId xmlns:p14="http://schemas.microsoft.com/office/powerpoint/2010/main" val="20204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GB"/>
              <a:t>Click to edit Master title style</a:t>
            </a:r>
            <a:endParaRPr lang="en-IE"/>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8"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9" name="Slide Number Placeholder 5"/>
          <p:cNvSpPr>
            <a:spLocks noGrp="1"/>
          </p:cNvSpPr>
          <p:nvPr>
            <p:ph type="sldNum" sz="quarter" idx="12"/>
          </p:nvPr>
        </p:nvSpPr>
        <p:spPr>
          <a:xfrm>
            <a:off x="6457950" y="6356350"/>
            <a:ext cx="2057400" cy="365125"/>
          </a:xfrm>
        </p:spPr>
        <p:txBody>
          <a:bodyPr/>
          <a:lstStyle>
            <a:lvl1pPr>
              <a:defRPr/>
            </a:lvl1pPr>
          </a:lstStyle>
          <a:p>
            <a:pPr>
              <a:defRPr/>
            </a:pPr>
            <a:fld id="{3846453E-AE9F-F244-8757-178509354D4B}" type="slidenum">
              <a:rPr lang="en-US" altLang="en-US"/>
              <a:pPr>
                <a:defRPr/>
              </a:pPr>
              <a:t>‹#›</a:t>
            </a:fld>
            <a:endParaRPr lang="en-US" altLang="en-US"/>
          </a:p>
        </p:txBody>
      </p:sp>
    </p:spTree>
    <p:extLst>
      <p:ext uri="{BB962C8B-B14F-4D97-AF65-F5344CB8AC3E}">
        <p14:creationId xmlns:p14="http://schemas.microsoft.com/office/powerpoint/2010/main" val="65917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0436"/>
          </a:xfrm>
          <a:prstGeom prst="rect">
            <a:avLst/>
          </a:prstGeom>
        </p:spPr>
        <p:txBody>
          <a:bodyPr/>
          <a:lstStyle/>
          <a:p>
            <a:r>
              <a:rPr lang="en-GB"/>
              <a:t>Click to edit Master title style</a:t>
            </a:r>
            <a:endParaRPr lang="en-IE"/>
          </a:p>
        </p:txBody>
      </p:sp>
      <p:sp>
        <p:nvSpPr>
          <p:cNvPr id="3"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4"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5" name="Slide Number Placeholder 5"/>
          <p:cNvSpPr>
            <a:spLocks noGrp="1"/>
          </p:cNvSpPr>
          <p:nvPr>
            <p:ph type="sldNum" sz="quarter" idx="12"/>
          </p:nvPr>
        </p:nvSpPr>
        <p:spPr>
          <a:xfrm>
            <a:off x="6457950" y="6356350"/>
            <a:ext cx="2057400" cy="365125"/>
          </a:xfrm>
        </p:spPr>
        <p:txBody>
          <a:bodyPr/>
          <a:lstStyle>
            <a:lvl1pPr>
              <a:defRPr/>
            </a:lvl1pPr>
          </a:lstStyle>
          <a:p>
            <a:pPr>
              <a:defRPr/>
            </a:pPr>
            <a:fld id="{959DDA74-783E-CE45-8898-E0133D131700}" type="slidenum">
              <a:rPr lang="en-US" altLang="en-US"/>
              <a:pPr>
                <a:defRPr/>
              </a:pPr>
              <a:t>‹#›</a:t>
            </a:fld>
            <a:endParaRPr lang="en-US" altLang="en-US"/>
          </a:p>
        </p:txBody>
      </p:sp>
    </p:spTree>
    <p:extLst>
      <p:ext uri="{BB962C8B-B14F-4D97-AF65-F5344CB8AC3E}">
        <p14:creationId xmlns:p14="http://schemas.microsoft.com/office/powerpoint/2010/main" val="202169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4" name="Slide Number Placeholder 5"/>
          <p:cNvSpPr>
            <a:spLocks noGrp="1"/>
          </p:cNvSpPr>
          <p:nvPr>
            <p:ph type="sldNum" sz="quarter" idx="12"/>
          </p:nvPr>
        </p:nvSpPr>
        <p:spPr>
          <a:xfrm>
            <a:off x="6457950" y="6356350"/>
            <a:ext cx="2057400" cy="365125"/>
          </a:xfrm>
        </p:spPr>
        <p:txBody>
          <a:bodyPr/>
          <a:lstStyle>
            <a:lvl1pPr>
              <a:defRPr/>
            </a:lvl1pPr>
          </a:lstStyle>
          <a:p>
            <a:pPr>
              <a:defRPr/>
            </a:pPr>
            <a:fld id="{281AF55D-B7D1-DE43-AED7-5E6EF5860D2B}" type="slidenum">
              <a:rPr lang="en-US" altLang="en-US"/>
              <a:pPr>
                <a:defRPr/>
              </a:pPr>
              <a:t>‹#›</a:t>
            </a:fld>
            <a:endParaRPr lang="en-US" altLang="en-US"/>
          </a:p>
        </p:txBody>
      </p:sp>
    </p:spTree>
    <p:extLst>
      <p:ext uri="{BB962C8B-B14F-4D97-AF65-F5344CB8AC3E}">
        <p14:creationId xmlns:p14="http://schemas.microsoft.com/office/powerpoint/2010/main" val="107815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IE"/>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p:spPr>
        <p:txBody>
          <a:bodyPr/>
          <a:lstStyle>
            <a:lvl1pPr>
              <a:defRPr/>
            </a:lvl1pPr>
          </a:lstStyle>
          <a:p>
            <a:pPr>
              <a:defRPr/>
            </a:pPr>
            <a:fld id="{FBDA55AB-25C3-034A-B10C-E30F6CEBB36C}" type="slidenum">
              <a:rPr lang="en-US" altLang="en-US"/>
              <a:pPr>
                <a:defRPr/>
              </a:pPr>
              <a:t>‹#›</a:t>
            </a:fld>
            <a:endParaRPr lang="en-US" altLang="en-US"/>
          </a:p>
        </p:txBody>
      </p:sp>
    </p:spTree>
    <p:extLst>
      <p:ext uri="{BB962C8B-B14F-4D97-AF65-F5344CB8AC3E}">
        <p14:creationId xmlns:p14="http://schemas.microsoft.com/office/powerpoint/2010/main" val="9652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IE"/>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Drag picture to placeholder or click icon to add</a:t>
            </a:r>
            <a:endParaRPr lang="en-IE" noProof="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p:spPr>
        <p:txBody>
          <a:bodyPr/>
          <a:lstStyle>
            <a:lvl1pPr>
              <a:defRPr/>
            </a:lvl1pPr>
          </a:lstStyle>
          <a:p>
            <a:pPr>
              <a:defRPr/>
            </a:pPr>
            <a:fld id="{17B4D4D9-BD50-7240-8842-0DADF82711F7}" type="slidenum">
              <a:rPr lang="en-US" altLang="en-US"/>
              <a:pPr>
                <a:defRPr/>
              </a:pPr>
              <a:t>‹#›</a:t>
            </a:fld>
            <a:endParaRPr lang="en-US" altLang="en-US"/>
          </a:p>
        </p:txBody>
      </p:sp>
    </p:spTree>
    <p:extLst>
      <p:ext uri="{BB962C8B-B14F-4D97-AF65-F5344CB8AC3E}">
        <p14:creationId xmlns:p14="http://schemas.microsoft.com/office/powerpoint/2010/main" val="9556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1">
                <a:lumMod val="5000"/>
                <a:lumOff val="95000"/>
              </a:schemeClr>
            </a:gs>
            <a:gs pos="89000">
              <a:schemeClr val="accent1">
                <a:lumMod val="60000"/>
                <a:lumOff val="40000"/>
              </a:schemeClr>
            </a:gs>
            <a:gs pos="76000">
              <a:schemeClr val="accent1">
                <a:lumMod val="40000"/>
                <a:lumOff val="60000"/>
              </a:schemeClr>
            </a:gs>
            <a:gs pos="100000">
              <a:srgbClr val="93A29A"/>
            </a:gs>
          </a:gsLst>
          <a:lin ang="2700000" scaled="1"/>
          <a:tileRect/>
        </a:gradFill>
        <a:effectLst/>
      </p:bgPr>
    </p:bg>
    <p:spTree>
      <p:nvGrpSpPr>
        <p:cNvPr id="1" name=""/>
        <p:cNvGrpSpPr/>
        <p:nvPr/>
      </p:nvGrpSpPr>
      <p:grpSpPr>
        <a:xfrm>
          <a:off x="0" y="0"/>
          <a:ext cx="0" cy="0"/>
          <a:chOff x="0" y="0"/>
          <a:chExt cx="0" cy="0"/>
        </a:xfrm>
      </p:grpSpPr>
      <p:grpSp>
        <p:nvGrpSpPr>
          <p:cNvPr id="1026" name="Group 9"/>
          <p:cNvGrpSpPr>
            <a:grpSpLocks/>
          </p:cNvGrpSpPr>
          <p:nvPr/>
        </p:nvGrpSpPr>
        <p:grpSpPr bwMode="auto">
          <a:xfrm>
            <a:off x="0" y="6350"/>
            <a:ext cx="9144000" cy="603250"/>
            <a:chOff x="0" y="3886200"/>
            <a:chExt cx="9144000" cy="1066800"/>
          </a:xfrm>
        </p:grpSpPr>
        <p:sp>
          <p:nvSpPr>
            <p:cNvPr id="8" name="Snip Single Corner Rectangle 7"/>
            <p:cNvSpPr/>
            <p:nvPr/>
          </p:nvSpPr>
          <p:spPr bwMode="auto">
            <a:xfrm>
              <a:off x="0" y="3886200"/>
              <a:ext cx="9144000" cy="1066800"/>
            </a:xfrm>
            <a:prstGeom prst="snip1Rect">
              <a:avLst>
                <a:gd name="adj" fmla="val 50000"/>
              </a:avLst>
            </a:prstGeom>
            <a:solidFill>
              <a:schemeClr val="accent3">
                <a:lumMod val="50000"/>
              </a:schemeClr>
            </a:solidFill>
            <a:ln w="9525" cap="flat" cmpd="sng" algn="ctr">
              <a:noFill/>
              <a:prstDash val="solid"/>
              <a:round/>
              <a:headEnd type="none" w="med" len="med"/>
              <a:tailEnd type="none" w="med" len="med"/>
            </a:ln>
            <a:effectLst/>
          </p:spPr>
          <p:txBody>
            <a:bodyPr/>
            <a:lstStyle/>
            <a:p>
              <a:pPr eaLnBrk="1" hangingPunct="1">
                <a:defRPr/>
              </a:pPr>
              <a:endParaRPr lang="en-US">
                <a:solidFill>
                  <a:srgbClr val="000000"/>
                </a:solidFill>
                <a:ea typeface="ＭＳ Ｐゴシック" charset="0"/>
                <a:cs typeface="ＭＳ Ｐゴシック" charset="0"/>
              </a:endParaRPr>
            </a:p>
          </p:txBody>
        </p:sp>
        <p:cxnSp>
          <p:nvCxnSpPr>
            <p:cNvPr id="1030" name="Straight Connector 11"/>
            <p:cNvCxnSpPr>
              <a:cxnSpLocks noChangeShapeType="1"/>
            </p:cNvCxnSpPr>
            <p:nvPr/>
          </p:nvCxnSpPr>
          <p:spPr bwMode="auto">
            <a:xfrm>
              <a:off x="0" y="49530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10" name="Chord 9"/>
          <p:cNvSpPr/>
          <p:nvPr/>
        </p:nvSpPr>
        <p:spPr>
          <a:xfrm>
            <a:off x="8575675" y="5730875"/>
            <a:ext cx="1147763" cy="1120775"/>
          </a:xfrm>
          <a:prstGeom prst="chord">
            <a:avLst>
              <a:gd name="adj1" fmla="val 5271705"/>
              <a:gd name="adj2" fmla="val 16199997"/>
            </a:avLst>
          </a:prstGeom>
          <a:solidFill>
            <a:srgbClr val="FEF1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Slide Number Placeholder 6"/>
          <p:cNvSpPr>
            <a:spLocks noGrp="1"/>
          </p:cNvSpPr>
          <p:nvPr>
            <p:ph type="sldNum" sz="quarter" idx="4"/>
          </p:nvPr>
        </p:nvSpPr>
        <p:spPr bwMode="auto">
          <a:xfrm>
            <a:off x="8532813" y="6021388"/>
            <a:ext cx="792162" cy="576262"/>
          </a:xfrm>
          <a:prstGeom prst="rect">
            <a:avLst/>
          </a:prstGeom>
          <a:noFill/>
          <a:extLst/>
        </p:spPr>
        <p:txBody>
          <a:bodyPr vert="horz" wrap="square" lIns="91440" tIns="45720" rIns="91440" bIns="45720" numCol="1" anchor="t" anchorCtr="0" compatLnSpc="1">
            <a:prstTxWarp prst="textNoShape">
              <a:avLst/>
            </a:prstTxWarp>
          </a:bodyPr>
          <a:lstStyle>
            <a:lvl1pPr>
              <a:defRPr sz="2400">
                <a:latin typeface="Times New Roman" charset="0"/>
                <a:cs typeface="+mn-cs"/>
              </a:defRPr>
            </a:lvl1pPr>
          </a:lstStyle>
          <a:p>
            <a:pPr>
              <a:defRPr/>
            </a:pPr>
            <a:fld id="{C35BDEDD-0BAA-A24F-BE00-1940A9BF71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27" r:id="rId1"/>
    <p:sldLayoutId id="2147485828" r:id="rId2"/>
    <p:sldLayoutId id="2147485829" r:id="rId3"/>
    <p:sldLayoutId id="2147485830" r:id="rId4"/>
    <p:sldLayoutId id="2147485831" r:id="rId5"/>
    <p:sldLayoutId id="2147485832" r:id="rId6"/>
    <p:sldLayoutId id="2147485833" r:id="rId7"/>
    <p:sldLayoutId id="2147485834" r:id="rId8"/>
    <p:sldLayoutId id="2147485835" r:id="rId9"/>
    <p:sldLayoutId id="2147485836" r:id="rId10"/>
    <p:sldLayoutId id="2147485837" r:id="rId11"/>
  </p:sldLayoutIdLst>
  <p:transition>
    <p:blinds dir="vert"/>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cs typeface="MS PGothic"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cs typeface="MS PGothic"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cs typeface="MS PGothic"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cs typeface="MS PGothic"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charset="0"/>
          <a:ea typeface="ＭＳ Ｐゴシック"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charset="0"/>
          <a:ea typeface="ＭＳ Ｐゴシック"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charset="0"/>
          <a:ea typeface="ＭＳ Ｐゴシック"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charset="0"/>
          <a:ea typeface="ＭＳ Ｐゴシック"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S PGothic" panose="020B0600070205080204" pitchFamily="34" charset="-128"/>
          <a:cs typeface="MS PGothic" charset="0"/>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S PGothic" panose="020B0600070205080204" pitchFamily="34" charset="-128"/>
          <a:cs typeface="MS PGothic" charset="0"/>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S PGothic" panose="020B0600070205080204" pitchFamily="34" charset="-128"/>
          <a:cs typeface="MS PGothic" charset="0"/>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S PGothic" panose="020B0600070205080204" pitchFamily="34" charset="-128"/>
          <a:cs typeface="MS PGothic" charset="0"/>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S PGothic" panose="020B0600070205080204" pitchFamily="34" charset="-128"/>
          <a:cs typeface="MS PGothic"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1">
                <a:lumMod val="5000"/>
                <a:lumOff val="95000"/>
              </a:schemeClr>
            </a:gs>
            <a:gs pos="89000">
              <a:schemeClr val="accent1">
                <a:lumMod val="60000"/>
                <a:lumOff val="40000"/>
              </a:schemeClr>
            </a:gs>
            <a:gs pos="76000">
              <a:schemeClr val="accent1">
                <a:lumMod val="40000"/>
                <a:lumOff val="60000"/>
              </a:schemeClr>
            </a:gs>
            <a:gs pos="100000">
              <a:srgbClr val="93A29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09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2051"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Slide Number Placeholder 5"/>
          <p:cNvSpPr>
            <a:spLocks noGrp="1"/>
          </p:cNvSpPr>
          <p:nvPr>
            <p:ph type="sldNum" sz="quarter" idx="4"/>
          </p:nvPr>
        </p:nvSpPr>
        <p:spPr>
          <a:xfrm>
            <a:off x="8675688" y="6510338"/>
            <a:ext cx="457200" cy="328612"/>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92934"/>
                </a:solidFill>
                <a:cs typeface="+mn-cs"/>
              </a:defRPr>
            </a:lvl1pPr>
          </a:lstStyle>
          <a:p>
            <a:pPr>
              <a:defRPr/>
            </a:pPr>
            <a:fld id="{FCF01F0A-0E44-8F40-AE82-FA233BCF9B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38" r:id="rId1"/>
    <p:sldLayoutId id="2147485839" r:id="rId2"/>
    <p:sldLayoutId id="2147485840" r:id="rId3"/>
    <p:sldLayoutId id="2147485841" r:id="rId4"/>
    <p:sldLayoutId id="2147485842" r:id="rId5"/>
    <p:sldLayoutId id="2147485843" r:id="rId6"/>
    <p:sldLayoutId id="2147485844" r:id="rId7"/>
    <p:sldLayoutId id="2147485845" r:id="rId8"/>
    <p:sldLayoutId id="2147485846" r:id="rId9"/>
    <p:sldLayoutId id="2147485847" r:id="rId10"/>
    <p:sldLayoutId id="2147485848" r:id="rId11"/>
  </p:sldLayoutIdLst>
  <p:transition>
    <p:blinds dir="vert"/>
  </p:transition>
  <p:txStyles>
    <p:titleStyle>
      <a:lvl1pPr algn="ctr" rtl="0" eaLnBrk="0" fontAlgn="base" hangingPunct="0">
        <a:spcBef>
          <a:spcPct val="0"/>
        </a:spcBef>
        <a:spcAft>
          <a:spcPct val="0"/>
        </a:spcAft>
        <a:defRPr sz="4000" b="1" kern="1200" spc="-1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r="4375" b="6685"/>
          <a:stretch>
            <a:fillRect/>
          </a:stretch>
        </p:blipFill>
        <p:spPr bwMode="auto">
          <a:xfrm>
            <a:off x="0" y="0"/>
            <a:ext cx="9144000" cy="6858000"/>
          </a:xfrm>
          <a:prstGeom prst="rect">
            <a:avLst/>
          </a:prstGeom>
          <a:noFill/>
          <a:ln>
            <a:noFill/>
          </a:ln>
          <a:effectLst>
            <a:outerShdw blurRad="180975" dist="38100" dir="2700000" sx="102000" sy="102000" algn="tl" rotWithShape="0">
              <a:srgbClr val="000000">
                <a:alpha val="57999"/>
              </a:srgbClr>
            </a:outerShdw>
          </a:effectLst>
          <a:extLst>
            <a:ext uri="{909E8E84-426E-40dd-AFC4-6F175D3DCCD1}"/>
            <a:ext uri="{91240B29-F687-4f45-9708-019B960494DF}"/>
          </a:extLst>
        </p:spPr>
      </p:pic>
      <p:sp>
        <p:nvSpPr>
          <p:cNvPr id="5" name="Text Box 5"/>
          <p:cNvSpPr txBox="1">
            <a:spLocks noChangeArrowheads="1"/>
          </p:cNvSpPr>
          <p:nvPr/>
        </p:nvSpPr>
        <p:spPr bwMode="auto">
          <a:xfrm>
            <a:off x="1524000" y="5045738"/>
            <a:ext cx="6019800" cy="1274195"/>
          </a:xfrm>
          <a:prstGeom prst="rect">
            <a:avLst/>
          </a:prstGeom>
          <a:noFill/>
          <a:ln w="9525">
            <a:noFill/>
            <a:miter lim="800000"/>
            <a:headEnd/>
            <a:tailEnd/>
          </a:ln>
        </p:spPr>
        <p:txBody>
          <a:bodyPr wrap="square">
            <a:spAutoFit/>
          </a:bodyPr>
          <a:lstStyle/>
          <a:p>
            <a:pPr algn="ctr" eaLnBrk="1" hangingPunct="1"/>
            <a:r>
              <a:rPr lang="en-IE" altLang="en-US" sz="3200" b="1" dirty="0">
                <a:solidFill>
                  <a:schemeClr val="bg1"/>
                </a:solidFill>
                <a:effectLst>
                  <a:outerShdw blurRad="38100" dist="38100" dir="2700000" algn="tl">
                    <a:srgbClr val="000000">
                      <a:alpha val="43137"/>
                    </a:srgbClr>
                  </a:outerShdw>
                </a:effectLst>
                <a:cs typeface="+mj-cs"/>
              </a:rPr>
              <a:t>Ahmad Ahmeda</a:t>
            </a:r>
          </a:p>
          <a:p>
            <a:pPr algn="ctr" eaLnBrk="1" hangingPunct="1">
              <a:lnSpc>
                <a:spcPct val="40000"/>
              </a:lnSpc>
            </a:pPr>
            <a:endParaRPr lang="en-IE" altLang="en-US" sz="3200" b="1" dirty="0">
              <a:solidFill>
                <a:schemeClr val="bg1"/>
              </a:solidFill>
              <a:effectLst>
                <a:outerShdw blurRad="38100" dist="38100" dir="2700000" algn="tl">
                  <a:srgbClr val="000000">
                    <a:alpha val="43137"/>
                  </a:srgbClr>
                </a:outerShdw>
              </a:effectLst>
              <a:cs typeface="+mj-cs"/>
            </a:endParaRPr>
          </a:p>
          <a:p>
            <a:pPr algn="ctr" eaLnBrk="1" hangingPunct="1"/>
            <a:r>
              <a:rPr lang="en-IE" altLang="en-US" sz="3200" b="1" dirty="0">
                <a:solidFill>
                  <a:schemeClr val="bg1"/>
                </a:solidFill>
                <a:effectLst>
                  <a:outerShdw blurRad="38100" dist="38100" dir="2700000" algn="tl">
                    <a:srgbClr val="000000">
                      <a:alpha val="43137"/>
                    </a:srgbClr>
                  </a:outerShdw>
                </a:effectLst>
                <a:cs typeface="+mj-cs"/>
              </a:rPr>
              <a:t>  </a:t>
            </a:r>
            <a:r>
              <a:rPr lang="en-IE" altLang="en-US" sz="3200" b="1" dirty="0" smtClean="0">
                <a:solidFill>
                  <a:schemeClr val="bg1"/>
                </a:solidFill>
                <a:effectLst>
                  <a:outerShdw blurRad="38100" dist="38100" dir="2700000" algn="tl">
                    <a:srgbClr val="000000">
                      <a:alpha val="43137"/>
                    </a:srgbClr>
                  </a:outerShdw>
                </a:effectLst>
                <a:cs typeface="+mj-cs"/>
              </a:rPr>
              <a:t>aahmeda@ksu.edu.sa</a:t>
            </a:r>
            <a:r>
              <a:rPr lang="ar-LY" altLang="en-US" sz="3200" b="1" dirty="0" smtClean="0">
                <a:solidFill>
                  <a:schemeClr val="bg1"/>
                </a:solidFill>
                <a:effectLst>
                  <a:outerShdw blurRad="38100" dist="38100" dir="2700000" algn="tl">
                    <a:srgbClr val="000000">
                      <a:alpha val="43137"/>
                    </a:srgbClr>
                  </a:outerShdw>
                </a:effectLst>
                <a:cs typeface="+mj-cs"/>
              </a:rPr>
              <a:t> </a:t>
            </a:r>
            <a:endParaRPr lang="en-IE" altLang="en-US" sz="3200" b="1" dirty="0">
              <a:solidFill>
                <a:schemeClr val="bg1"/>
              </a:solidFill>
              <a:effectLst>
                <a:outerShdw blurRad="38100" dist="38100" dir="2700000" algn="tl">
                  <a:srgbClr val="000000">
                    <a:alpha val="43137"/>
                  </a:srgbClr>
                </a:outerShdw>
              </a:effectLst>
              <a:cs typeface="+mj-cs"/>
            </a:endParaRPr>
          </a:p>
        </p:txBody>
      </p:sp>
      <p:sp>
        <p:nvSpPr>
          <p:cNvPr id="6" name="Rectangle 4"/>
          <p:cNvSpPr>
            <a:spLocks noChangeArrowheads="1"/>
          </p:cNvSpPr>
          <p:nvPr/>
        </p:nvSpPr>
        <p:spPr bwMode="auto">
          <a:xfrm>
            <a:off x="76200" y="195262"/>
            <a:ext cx="5486400" cy="1328738"/>
          </a:xfrm>
          <a:prstGeom prst="rect">
            <a:avLst/>
          </a:prstGeom>
          <a:solidFill>
            <a:srgbClr val="FFFF00"/>
          </a:solidFill>
          <a:ln w="9525">
            <a:noFill/>
            <a:miter lim="800000"/>
            <a:headEnd/>
            <a:tailEnd/>
          </a:ln>
          <a:effectLst/>
        </p:spPr>
        <p:txBody>
          <a:bodyPr>
            <a:spAutoFit/>
          </a:bodyPr>
          <a:lstStyle/>
          <a:p>
            <a:pPr algn="ctr" eaLnBrk="1" hangingPunct="1">
              <a:defRPr/>
            </a:pPr>
            <a:r>
              <a:rPr lang="en-IE" sz="3600" b="1" dirty="0">
                <a:solidFill>
                  <a:srgbClr val="FF0000"/>
                </a:solidFill>
                <a:effectLst>
                  <a:outerShdw blurRad="38100" dist="38100" dir="2700000" algn="tl">
                    <a:srgbClr val="C0C0C0"/>
                  </a:outerShdw>
                </a:effectLst>
                <a:ea typeface="+mn-ea"/>
              </a:rPr>
              <a:t>Renal Physiology 3:</a:t>
            </a:r>
            <a:endParaRPr lang="en-IE" sz="1200" b="1" dirty="0">
              <a:solidFill>
                <a:srgbClr val="FF0000"/>
              </a:solidFill>
              <a:effectLst>
                <a:outerShdw blurRad="38100" dist="38100" dir="2700000" algn="tl">
                  <a:srgbClr val="C0C0C0"/>
                </a:outerShdw>
              </a:effectLst>
              <a:ea typeface="+mn-ea"/>
            </a:endParaRPr>
          </a:p>
          <a:p>
            <a:pPr algn="ctr" eaLnBrk="1" hangingPunct="1">
              <a:lnSpc>
                <a:spcPts val="1000"/>
              </a:lnSpc>
              <a:defRPr/>
            </a:pPr>
            <a:endParaRPr lang="en-IE" sz="3600" b="1" dirty="0">
              <a:solidFill>
                <a:srgbClr val="FF0000"/>
              </a:solidFill>
              <a:effectLst>
                <a:outerShdw blurRad="38100" dist="38100" dir="2700000" algn="tl">
                  <a:srgbClr val="C0C0C0"/>
                </a:outerShdw>
              </a:effectLst>
              <a:ea typeface="+mn-ea"/>
            </a:endParaRPr>
          </a:p>
          <a:p>
            <a:pPr algn="ctr" eaLnBrk="1" hangingPunct="1">
              <a:defRPr/>
            </a:pPr>
            <a:r>
              <a:rPr lang="en-US" sz="3600" b="1" dirty="0">
                <a:effectLst>
                  <a:outerShdw blurRad="38100" dist="38100" dir="2700000" algn="tl">
                    <a:srgbClr val="000000">
                      <a:alpha val="43137"/>
                    </a:srgbClr>
                  </a:outerShdw>
                </a:effectLst>
              </a:rPr>
              <a:t>Renal Clearance</a:t>
            </a:r>
            <a:endParaRPr lang="en-GB" sz="3600" b="1" dirty="0">
              <a:solidFill>
                <a:srgbClr val="FF0000"/>
              </a:solidFill>
              <a:effectLst>
                <a:outerShdw blurRad="38100" dist="38100" dir="2700000" algn="tl">
                  <a:srgbClr val="000000">
                    <a:alpha val="43137"/>
                  </a:srgbClr>
                </a:outerShdw>
              </a:effectLst>
              <a:ea typeface="+mn-ea"/>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182563"/>
            <a:ext cx="7391400" cy="1189037"/>
          </a:xfrm>
          <a:solidFill>
            <a:srgbClr val="FFFF00"/>
          </a:solidFill>
          <a:ln w="38100">
            <a:solidFill>
              <a:schemeClr val="tx1"/>
            </a:solidFill>
          </a:ln>
        </p:spPr>
        <p:txBody>
          <a:bodyPr>
            <a:normAutofit/>
          </a:bodyPr>
          <a:lstStyle/>
          <a:p>
            <a:r>
              <a:rPr lang="en-US" altLang="en-US" dirty="0" smtClean="0">
                <a:solidFill>
                  <a:srgbClr val="FF0000"/>
                </a:solidFill>
                <a:effectLst>
                  <a:outerShdw blurRad="38100" dist="38100" dir="2700000" algn="tl">
                    <a:srgbClr val="000000">
                      <a:alpha val="43137"/>
                    </a:srgbClr>
                  </a:outerShdw>
                </a:effectLst>
              </a:rPr>
              <a:t>Glucose Reabsorption</a:t>
            </a:r>
          </a:p>
        </p:txBody>
      </p:sp>
      <p:sp>
        <p:nvSpPr>
          <p:cNvPr id="3" name="Content Placeholder 2"/>
          <p:cNvSpPr>
            <a:spLocks noGrp="1"/>
          </p:cNvSpPr>
          <p:nvPr>
            <p:ph idx="1"/>
          </p:nvPr>
        </p:nvSpPr>
        <p:spPr>
          <a:xfrm>
            <a:off x="304800" y="1905000"/>
            <a:ext cx="8610600" cy="4343400"/>
          </a:xfrm>
        </p:spPr>
        <p:txBody>
          <a:bodyPr/>
          <a:lstStyle/>
          <a:p>
            <a:pPr>
              <a:buFont typeface="Wingdings" panose="05000000000000000000" pitchFamily="2" charset="2"/>
              <a:buChar char="Ø"/>
              <a:defRPr/>
            </a:pPr>
            <a:r>
              <a:rPr lang="en-US" sz="2800" dirty="0" smtClean="0">
                <a:ea typeface="+mn-ea"/>
              </a:rPr>
              <a:t>From tubular lumen to tubular cell: Sodium co-transporter (</a:t>
            </a:r>
            <a:r>
              <a:rPr lang="en-US" sz="2800" b="1" dirty="0" smtClean="0">
                <a:solidFill>
                  <a:srgbClr val="FF0000"/>
                </a:solidFill>
                <a:effectLst>
                  <a:outerShdw blurRad="38100" dist="38100" dir="2700000" algn="tl">
                    <a:srgbClr val="000000">
                      <a:alpha val="43137"/>
                    </a:srgbClr>
                  </a:outerShdw>
                </a:effectLst>
                <a:ea typeface="+mn-ea"/>
              </a:rPr>
              <a:t>Carrier-mediated secondary active transport</a:t>
            </a:r>
            <a:r>
              <a:rPr lang="en-US" sz="2800" dirty="0" smtClean="0">
                <a:ea typeface="+mn-ea"/>
              </a:rPr>
              <a:t>). </a:t>
            </a:r>
          </a:p>
          <a:p>
            <a:pPr lvl="1">
              <a:buFont typeface="Wingdings" panose="05000000000000000000" pitchFamily="2" charset="2"/>
              <a:buChar char="Ø"/>
              <a:defRPr/>
            </a:pPr>
            <a:r>
              <a:rPr lang="en-US" sz="2400" dirty="0" smtClean="0">
                <a:ea typeface="+mn-ea"/>
              </a:rPr>
              <a:t>Uphill transport of glucose driven by electro-chemical gradient of sodium, which is maintained by Na-K pump presents in basolateral cell membrane.</a:t>
            </a:r>
          </a:p>
          <a:p>
            <a:pPr marL="0" indent="0">
              <a:buFontTx/>
              <a:buNone/>
              <a:defRPr/>
            </a:pPr>
            <a:endParaRPr lang="en-US" sz="2800" dirty="0" smtClean="0">
              <a:ea typeface="+mn-ea"/>
            </a:endParaRPr>
          </a:p>
          <a:p>
            <a:pPr>
              <a:buFont typeface="Wingdings" panose="05000000000000000000" pitchFamily="2" charset="2"/>
              <a:buChar char="Ø"/>
              <a:defRPr/>
            </a:pPr>
            <a:r>
              <a:rPr lang="en-US" sz="2800" dirty="0" smtClean="0">
                <a:ea typeface="+mn-ea"/>
              </a:rPr>
              <a:t>From tubular cell to </a:t>
            </a:r>
            <a:r>
              <a:rPr lang="en-US" sz="2800" dirty="0" err="1" smtClean="0">
                <a:ea typeface="+mn-ea"/>
              </a:rPr>
              <a:t>peritubular</a:t>
            </a:r>
            <a:r>
              <a:rPr lang="en-US" sz="2800" dirty="0" smtClean="0">
                <a:ea typeface="+mn-ea"/>
              </a:rPr>
              <a:t> capillary: Facilitated diffusion (</a:t>
            </a:r>
            <a:r>
              <a:rPr lang="en-US" sz="2800" b="1" dirty="0" smtClean="0">
                <a:solidFill>
                  <a:srgbClr val="0070C0"/>
                </a:solidFill>
                <a:effectLst>
                  <a:outerShdw blurRad="38100" dist="38100" dir="2700000" algn="tl">
                    <a:srgbClr val="000000">
                      <a:alpha val="43137"/>
                    </a:srgbClr>
                  </a:outerShdw>
                </a:effectLst>
                <a:ea typeface="+mn-ea"/>
              </a:rPr>
              <a:t>Carrier-mediated passive transport</a:t>
            </a:r>
            <a:r>
              <a:rPr lang="en-US" sz="2800" dirty="0" smtClean="0">
                <a:ea typeface="+mn-ea"/>
              </a:rPr>
              <a:t>)</a:t>
            </a:r>
            <a:endParaRPr lang="en-US" sz="2800" dirty="0">
              <a:ea typeface="+mn-ea"/>
            </a:endParaRPr>
          </a:p>
        </p:txBody>
      </p:sp>
      <p:sp>
        <p:nvSpPr>
          <p:cNvPr id="13316" name="Slide Number Placeholder 3"/>
          <p:cNvSpPr>
            <a:spLocks noGrp="1"/>
          </p:cNvSpPr>
          <p:nvPr>
            <p:ph type="sldNum" sz="quarter" idx="12"/>
          </p:nvPr>
        </p:nvSpPr>
        <p:spPr>
          <a:noFill/>
        </p:spPr>
        <p:txBody>
          <a:bodyPr/>
          <a:lstStyle/>
          <a:p>
            <a:fld id="{83415101-B856-4BCC-B1C9-15DFA2139B64}" type="slidenum">
              <a:rPr lang="en-US" altLang="en-US"/>
              <a:pPr/>
              <a:t>10</a:t>
            </a:fld>
            <a:endParaRPr lang="en-US"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2" cstate="print"/>
          <a:srcRect b="1891"/>
          <a:stretch>
            <a:fillRect/>
          </a:stretch>
        </p:blipFill>
        <p:spPr bwMode="auto">
          <a:xfrm>
            <a:off x="3657600" y="50039"/>
            <a:ext cx="3962400" cy="6731761"/>
          </a:xfrm>
          <a:prstGeom prst="rect">
            <a:avLst/>
          </a:prstGeom>
          <a:noFill/>
          <a:ln w="9525">
            <a:noFill/>
            <a:miter lim="800000"/>
            <a:headEnd/>
            <a:tailEnd/>
          </a:ln>
        </p:spPr>
      </p:pic>
      <p:sp>
        <p:nvSpPr>
          <p:cNvPr id="14339" name="Title 1"/>
          <p:cNvSpPr>
            <a:spLocks noGrp="1"/>
          </p:cNvSpPr>
          <p:nvPr>
            <p:ph type="title"/>
          </p:nvPr>
        </p:nvSpPr>
        <p:spPr>
          <a:xfrm>
            <a:off x="152400" y="1066800"/>
            <a:ext cx="3048000" cy="4495800"/>
          </a:xfrm>
        </p:spPr>
        <p:txBody>
          <a:bodyPr>
            <a:normAutofit/>
          </a:bodyPr>
          <a:lstStyle/>
          <a:p>
            <a:pPr eaLnBrk="1" hangingPunct="1"/>
            <a:r>
              <a:rPr lang="en-US" altLang="en-US" sz="3600" b="1" dirty="0" smtClean="0">
                <a:latin typeface="Times New Roman" pitchFamily="18" charset="0"/>
                <a:cs typeface="Times New Roman" pitchFamily="18" charset="0"/>
              </a:rPr>
              <a:t>Glucose Reabsorption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2000" y="152400"/>
            <a:ext cx="7620000" cy="1143000"/>
          </a:xfrm>
          <a:solidFill>
            <a:srgbClr val="FFFF00"/>
          </a:solidFill>
          <a:ln w="28575">
            <a:solidFill>
              <a:schemeClr val="tx1"/>
            </a:solidFill>
          </a:ln>
        </p:spPr>
        <p:txBody>
          <a:bodyPr/>
          <a:lstStyle/>
          <a:p>
            <a:pPr>
              <a:defRPr/>
            </a:pPr>
            <a:r>
              <a:rPr lang="en-IE" altLang="en-US" sz="3600" b="1" dirty="0" smtClean="0">
                <a:solidFill>
                  <a:srgbClr val="FF0000"/>
                </a:solidFill>
                <a:effectLst>
                  <a:outerShdw blurRad="38100" dist="38100" dir="2700000" algn="tl">
                    <a:srgbClr val="000000">
                      <a:alpha val="43137"/>
                    </a:srgbClr>
                  </a:outerShdw>
                </a:effectLst>
                <a:ea typeface="+mj-ea"/>
              </a:rPr>
              <a:t>Tubular transport maximum</a:t>
            </a:r>
            <a:endParaRPr lang="en-US" altLang="en-US" sz="3600" b="1" dirty="0" smtClean="0">
              <a:solidFill>
                <a:srgbClr val="FF0000"/>
              </a:solidFill>
              <a:effectLst>
                <a:outerShdw blurRad="38100" dist="38100" dir="2700000" algn="tl">
                  <a:srgbClr val="000000">
                    <a:alpha val="43137"/>
                  </a:srgbClr>
                </a:outerShdw>
              </a:effectLst>
              <a:ea typeface="+mj-ea"/>
            </a:endParaRPr>
          </a:p>
        </p:txBody>
      </p:sp>
      <p:sp>
        <p:nvSpPr>
          <p:cNvPr id="19458" name="Content Placeholder 2"/>
          <p:cNvSpPr>
            <a:spLocks noGrp="1"/>
          </p:cNvSpPr>
          <p:nvPr>
            <p:ph idx="1"/>
          </p:nvPr>
        </p:nvSpPr>
        <p:spPr>
          <a:xfrm>
            <a:off x="228600" y="1524000"/>
            <a:ext cx="8763000" cy="5029200"/>
          </a:xfrm>
        </p:spPr>
        <p:txBody>
          <a:bodyPr/>
          <a:lstStyle/>
          <a:p>
            <a:r>
              <a:rPr lang="en-US" altLang="en-US" b="1" dirty="0" smtClean="0"/>
              <a:t> </a:t>
            </a:r>
            <a:r>
              <a:rPr lang="en-IE" altLang="en-US" sz="2400" dirty="0" smtClean="0">
                <a:ea typeface="Arial" pitchFamily="34" charset="0"/>
              </a:rPr>
              <a:t>It is the maximal amount of a substance (in mg) which can be transported (reabsorbed or secreted) by tubular cells/min.</a:t>
            </a:r>
          </a:p>
          <a:p>
            <a:endParaRPr lang="en-US" altLang="en-US" sz="2400" dirty="0" smtClean="0">
              <a:ea typeface="Arial" pitchFamily="34" charset="0"/>
            </a:endParaRPr>
          </a:p>
          <a:p>
            <a:pPr eaLnBrk="1" hangingPunct="1">
              <a:defRPr/>
            </a:pPr>
            <a:r>
              <a:rPr lang="en-GB" dirty="0" smtClean="0"/>
              <a:t>Many substances are reabsorbed by carrier mediated transport systems e.g. glucose, amino acids, organic acids…</a:t>
            </a:r>
          </a:p>
          <a:p>
            <a:pPr eaLnBrk="1" hangingPunct="1">
              <a:lnSpc>
                <a:spcPct val="80000"/>
              </a:lnSpc>
              <a:buFontTx/>
              <a:buNone/>
              <a:defRPr/>
            </a:pPr>
            <a:endParaRPr lang="en-GB" dirty="0" smtClean="0"/>
          </a:p>
          <a:p>
            <a:pPr eaLnBrk="1" hangingPunct="1">
              <a:defRPr/>
            </a:pPr>
            <a:r>
              <a:rPr lang="en-GB" dirty="0" smtClean="0"/>
              <a:t>Carriers have a maximum transport capacity (</a:t>
            </a:r>
            <a:r>
              <a:rPr lang="en-GB" b="1" dirty="0" smtClean="0">
                <a:solidFill>
                  <a:srgbClr val="FF3300"/>
                </a:solidFill>
              </a:rPr>
              <a:t>T</a:t>
            </a:r>
            <a:r>
              <a:rPr lang="en-GB" b="1" baseline="-25000" dirty="0" smtClean="0">
                <a:solidFill>
                  <a:srgbClr val="FF3300"/>
                </a:solidFill>
              </a:rPr>
              <a:t>m</a:t>
            </a:r>
            <a:r>
              <a:rPr lang="en-GB" dirty="0" smtClean="0"/>
              <a:t>)</a:t>
            </a:r>
            <a:r>
              <a:rPr lang="en-GB" baseline="-25000" dirty="0" smtClean="0"/>
              <a:t> </a:t>
            </a:r>
            <a:r>
              <a:rPr lang="en-GB" dirty="0" smtClean="0"/>
              <a:t>which is due to </a:t>
            </a:r>
            <a:r>
              <a:rPr lang="en-GB" b="1" dirty="0" smtClean="0">
                <a:solidFill>
                  <a:srgbClr val="FF0066"/>
                </a:solidFill>
                <a:effectLst>
                  <a:outerShdw blurRad="38100" dist="38100" dir="2700000" algn="tl">
                    <a:srgbClr val="C0C0C0"/>
                  </a:outerShdw>
                </a:effectLst>
              </a:rPr>
              <a:t>saturation</a:t>
            </a:r>
            <a:r>
              <a:rPr lang="en-GB" dirty="0" smtClean="0"/>
              <a:t> of the carriers. If T</a:t>
            </a:r>
            <a:r>
              <a:rPr lang="en-GB" baseline="-25000" dirty="0" smtClean="0"/>
              <a:t>m </a:t>
            </a:r>
            <a:r>
              <a:rPr lang="en-GB" dirty="0" smtClean="0"/>
              <a:t>is exceeded, then the excess substrate enters the urine.</a:t>
            </a:r>
          </a:p>
          <a:p>
            <a:pPr eaLnBrk="1" hangingPunct="1">
              <a:lnSpc>
                <a:spcPct val="80000"/>
              </a:lnSpc>
              <a:buFontTx/>
              <a:buNone/>
              <a:defRPr/>
            </a:pPr>
            <a:endParaRPr lang="en-GB" dirty="0" smtClean="0"/>
          </a:p>
          <a:p>
            <a:pPr eaLnBrk="1" hangingPunct="1">
              <a:defRPr/>
            </a:pPr>
            <a:r>
              <a:rPr lang="en-GB" dirty="0" smtClean="0"/>
              <a:t>Glucose is </a:t>
            </a:r>
            <a:r>
              <a:rPr lang="en-GB" b="1" dirty="0" smtClean="0">
                <a:solidFill>
                  <a:srgbClr val="FF0066"/>
                </a:solidFill>
                <a:effectLst>
                  <a:outerShdw blurRad="38100" dist="38100" dir="2700000" algn="tl">
                    <a:srgbClr val="C0C0C0"/>
                  </a:outerShdw>
                </a:effectLst>
              </a:rPr>
              <a:t>freely filtered</a:t>
            </a:r>
            <a:r>
              <a:rPr lang="en-GB" dirty="0" smtClean="0"/>
              <a:t>, so whatever its [plasma] that will be filtered.</a:t>
            </a:r>
            <a:endParaRPr lang="en-US" dirty="0" smtClean="0"/>
          </a:p>
          <a:p>
            <a:endParaRPr lang="en-US" altLang="en-US" dirty="0" smtClean="0"/>
          </a:p>
        </p:txBody>
      </p:sp>
      <p:sp>
        <p:nvSpPr>
          <p:cNvPr id="15364" name="Slide Number Placeholder 1"/>
          <p:cNvSpPr>
            <a:spLocks noGrp="1"/>
          </p:cNvSpPr>
          <p:nvPr>
            <p:ph type="sldNum" sz="quarter" idx="12"/>
          </p:nvPr>
        </p:nvSpPr>
        <p:spPr>
          <a:noFill/>
        </p:spPr>
        <p:txBody>
          <a:bodyPr/>
          <a:lstStyle/>
          <a:p>
            <a:fld id="{8DA26B2A-D394-4CBC-A49D-629EAC6B90EB}" type="slidenum">
              <a:rPr lang="en-US" altLang="en-US"/>
              <a:pPr/>
              <a:t>12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fade">
                                      <p:cBhvr>
                                        <p:cTn id="12" dur="5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animEffect transition="in" filter="fade">
                                      <p:cBhvr>
                                        <p:cTn id="17" dur="500"/>
                                        <p:tgtEl>
                                          <p:spTgt spid="194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8">
                                            <p:txEl>
                                              <p:pRg st="6" end="6"/>
                                            </p:txEl>
                                          </p:spTgt>
                                        </p:tgtEl>
                                        <p:attrNameLst>
                                          <p:attrName>style.visibility</p:attrName>
                                        </p:attrNameLst>
                                      </p:cBhvr>
                                      <p:to>
                                        <p:strVal val="visible"/>
                                      </p:to>
                                    </p:set>
                                    <p:animEffect transition="in" filter="fade">
                                      <p:cBhvr>
                                        <p:cTn id="22"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771525" y="760413"/>
            <a:ext cx="7686675" cy="5335587"/>
          </a:xfrm>
          <a:prstGeom prst="rect">
            <a:avLst/>
          </a:prstGeom>
          <a:noFill/>
          <a:ln w="9525">
            <a:noFill/>
            <a:miter lim="800000"/>
            <a:headEnd/>
            <a:tailEnd/>
          </a:ln>
        </p:spPr>
      </p:pic>
      <p:sp>
        <p:nvSpPr>
          <p:cNvPr id="17411" name="Slide Number Placeholder 1"/>
          <p:cNvSpPr>
            <a:spLocks noGrp="1"/>
          </p:cNvSpPr>
          <p:nvPr>
            <p:ph type="sldNum" sz="quarter" idx="12"/>
          </p:nvPr>
        </p:nvSpPr>
        <p:spPr>
          <a:noFill/>
        </p:spPr>
        <p:txBody>
          <a:bodyPr/>
          <a:lstStyle/>
          <a:p>
            <a:fld id="{49B79E12-FDB1-40F2-9FE6-DC170BF859EB}" type="slidenum">
              <a:rPr lang="en-US" altLang="en-US"/>
              <a:pPr/>
              <a:t>13</a:t>
            </a:fld>
            <a:endParaRPr lang="en-US"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50875" y="635000"/>
            <a:ext cx="7883525" cy="5537200"/>
          </a:xfrm>
          <a:prstGeom prst="rect">
            <a:avLst/>
          </a:prstGeom>
          <a:noFill/>
          <a:ln w="9525">
            <a:noFill/>
            <a:miter lim="800000"/>
            <a:headEnd/>
            <a:tailEnd/>
          </a:ln>
        </p:spPr>
      </p:pic>
      <p:sp>
        <p:nvSpPr>
          <p:cNvPr id="18435" name="Slide Number Placeholder 1"/>
          <p:cNvSpPr>
            <a:spLocks noGrp="1"/>
          </p:cNvSpPr>
          <p:nvPr>
            <p:ph type="sldNum" sz="quarter" idx="12"/>
          </p:nvPr>
        </p:nvSpPr>
        <p:spPr>
          <a:noFill/>
        </p:spPr>
        <p:txBody>
          <a:bodyPr/>
          <a:lstStyle/>
          <a:p>
            <a:fld id="{75310414-D12A-413C-A387-D660C7C0EDDE}" type="slidenum">
              <a:rPr lang="en-US" altLang="en-US"/>
              <a:pPr/>
              <a:t>14</a:t>
            </a:fld>
            <a:endParaRPr lang="en-US"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76200"/>
            <a:ext cx="7467600" cy="1066800"/>
          </a:xfrm>
          <a:solidFill>
            <a:srgbClr val="FFFF00"/>
          </a:solidFill>
          <a:ln w="28575">
            <a:solidFill>
              <a:schemeClr val="tx1"/>
            </a:solidFill>
          </a:ln>
        </p:spPr>
        <p:txBody>
          <a:bodyPr>
            <a:normAutofit/>
          </a:bodyPr>
          <a:lstStyle/>
          <a:p>
            <a:pPr eaLnBrk="1" hangingPunct="1">
              <a:defRPr/>
            </a:pPr>
            <a:r>
              <a:rPr lang="en-GB" altLang="en-US" b="1" dirty="0" smtClean="0">
                <a:solidFill>
                  <a:srgbClr val="FF0000"/>
                </a:solidFill>
                <a:effectLst>
                  <a:outerShdw blurRad="38100" dist="38100" dir="2700000" algn="tl">
                    <a:srgbClr val="000000">
                      <a:alpha val="43137"/>
                    </a:srgbClr>
                  </a:outerShdw>
                </a:effectLst>
                <a:ea typeface="+mj-ea"/>
              </a:rPr>
              <a:t>Tubular Transport Maximum</a:t>
            </a:r>
            <a:endParaRPr lang="en-US" altLang="en-US" b="1" dirty="0" smtClean="0">
              <a:solidFill>
                <a:srgbClr val="FF0000"/>
              </a:solidFill>
              <a:effectLst>
                <a:outerShdw blurRad="38100" dist="38100" dir="2700000" algn="tl">
                  <a:srgbClr val="000000">
                    <a:alpha val="43137"/>
                  </a:srgbClr>
                </a:outerShdw>
              </a:effectLst>
              <a:ea typeface="+mj-ea"/>
            </a:endParaRPr>
          </a:p>
        </p:txBody>
      </p:sp>
      <p:sp>
        <p:nvSpPr>
          <p:cNvPr id="73731" name="Rectangle 3"/>
          <p:cNvSpPr>
            <a:spLocks noGrp="1" noChangeArrowheads="1"/>
          </p:cNvSpPr>
          <p:nvPr>
            <p:ph type="body" idx="1"/>
          </p:nvPr>
        </p:nvSpPr>
        <p:spPr>
          <a:xfrm>
            <a:off x="304800" y="1295400"/>
            <a:ext cx="8610600" cy="5334000"/>
          </a:xfrm>
        </p:spPr>
        <p:txBody>
          <a:bodyPr/>
          <a:lstStyle/>
          <a:p>
            <a:pPr eaLnBrk="1" hangingPunct="1">
              <a:defRPr/>
            </a:pPr>
            <a:r>
              <a:rPr lang="en-GB" altLang="en-US" dirty="0" smtClean="0"/>
              <a:t>The plasma concentration at which the </a:t>
            </a:r>
            <a:r>
              <a:rPr lang="en-GB" altLang="en-US" dirty="0" err="1" smtClean="0"/>
              <a:t>Tmax</a:t>
            </a:r>
            <a:r>
              <a:rPr lang="en-GB" altLang="en-US" dirty="0" smtClean="0"/>
              <a:t> of glucose is reached and the glucose is first appearing in the urine is called Renal </a:t>
            </a:r>
            <a:r>
              <a:rPr lang="en-GB" altLang="en-US" dirty="0"/>
              <a:t>P</a:t>
            </a:r>
            <a:r>
              <a:rPr lang="en-GB" altLang="en-US" dirty="0" smtClean="0"/>
              <a:t>lasma </a:t>
            </a:r>
            <a:r>
              <a:rPr lang="en-GB" altLang="en-US" dirty="0" smtClean="0"/>
              <a:t>T</a:t>
            </a:r>
            <a:r>
              <a:rPr lang="en-GB" altLang="en-US" dirty="0" smtClean="0"/>
              <a:t>hreshold of glucose.</a:t>
            </a:r>
            <a:endParaRPr lang="en-GB" altLang="en-US" dirty="0" smtClean="0"/>
          </a:p>
          <a:p>
            <a:pPr eaLnBrk="1" hangingPunct="1">
              <a:defRPr/>
            </a:pPr>
            <a:r>
              <a:rPr lang="en-GB" altLang="en-US" sz="2800" dirty="0" smtClean="0"/>
              <a:t>(If plasma [glucose] = </a:t>
            </a:r>
            <a:r>
              <a:rPr lang="en-GB" altLang="en-US" sz="2800" dirty="0" smtClean="0"/>
              <a:t>275 </a:t>
            </a:r>
            <a:r>
              <a:rPr lang="en-GB" altLang="en-US" sz="2800" dirty="0" smtClean="0"/>
              <a:t>mg/dl, </a:t>
            </a:r>
            <a:r>
              <a:rPr lang="en-GB" altLang="en-US" sz="2800" dirty="0" smtClean="0"/>
              <a:t>275 </a:t>
            </a:r>
            <a:r>
              <a:rPr lang="en-GB" altLang="en-US" sz="2800" dirty="0" smtClean="0"/>
              <a:t>mg/dl will be filtered, </a:t>
            </a:r>
            <a:r>
              <a:rPr lang="en-GB" altLang="en-US" sz="2800" dirty="0" smtClean="0"/>
              <a:t>180mg/dl </a:t>
            </a:r>
            <a:r>
              <a:rPr lang="en-GB" altLang="en-US" sz="2800" dirty="0" smtClean="0"/>
              <a:t>reabsorbed and 95 mg/dl </a:t>
            </a:r>
            <a:r>
              <a:rPr lang="en-GB" altLang="en-US" sz="2800" dirty="0" smtClean="0"/>
              <a:t>may be excreted</a:t>
            </a:r>
            <a:r>
              <a:rPr lang="en-GB" altLang="en-US" sz="2800" dirty="0" smtClean="0"/>
              <a:t>.)</a:t>
            </a:r>
          </a:p>
          <a:p>
            <a:pPr eaLnBrk="1" hangingPunct="1">
              <a:defRPr/>
            </a:pPr>
            <a:r>
              <a:rPr lang="en-GB" altLang="en-US" dirty="0" smtClean="0"/>
              <a:t>Kidney does NOT regulate [glucose], (insulin and glucagon). Normal [glucose] of 90 mg/dl,  so T</a:t>
            </a:r>
            <a:r>
              <a:rPr lang="en-GB" altLang="en-US" baseline="-25000" dirty="0" smtClean="0"/>
              <a:t>m </a:t>
            </a:r>
            <a:r>
              <a:rPr lang="en-GB" altLang="en-US" dirty="0" smtClean="0"/>
              <a:t>is set way above any possible level of (non-diabetic) [glucose] at </a:t>
            </a:r>
            <a:r>
              <a:rPr lang="en-GB" altLang="en-US" dirty="0" smtClean="0"/>
              <a:t>375 </a:t>
            </a:r>
            <a:r>
              <a:rPr lang="en-GB" altLang="en-US" dirty="0" smtClean="0"/>
              <a:t>mg/min. Thus, ensure that all this valuable nutrient is normally reabsorbed. The appearance of glucose in the urine of diabetic patients = glycosuria, is due to failure of insulin, NOT, the kidney.</a:t>
            </a:r>
            <a:endParaRPr lang="en-US" altLang="en-US" dirty="0" smtClean="0"/>
          </a:p>
        </p:txBody>
      </p:sp>
      <p:sp>
        <p:nvSpPr>
          <p:cNvPr id="19460" name="Slide Number Placeholder 3"/>
          <p:cNvSpPr>
            <a:spLocks noGrp="1"/>
          </p:cNvSpPr>
          <p:nvPr>
            <p:ph type="sldNum" sz="quarter" idx="12"/>
          </p:nvPr>
        </p:nvSpPr>
        <p:spPr>
          <a:noFill/>
        </p:spPr>
        <p:txBody>
          <a:bodyPr/>
          <a:lstStyle/>
          <a:p>
            <a:fld id="{8A8739F6-5EAC-4CA1-9522-FE2939CD634A}" type="slidenum">
              <a:rPr lang="en-US" altLang="en-US"/>
              <a:pPr/>
              <a:t>15</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linds(vertical)">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blinds(vertical)">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blinds(vertical)">
                                      <p:cBhvr>
                                        <p:cTn id="17"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txBox="1">
            <a:spLocks/>
          </p:cNvSpPr>
          <p:nvPr/>
        </p:nvSpPr>
        <p:spPr bwMode="auto">
          <a:xfrm>
            <a:off x="8763000" y="6616700"/>
            <a:ext cx="381000" cy="165100"/>
          </a:xfrm>
          <a:prstGeom prst="rect">
            <a:avLst/>
          </a:prstGeom>
          <a:noFill/>
          <a:ln w="9525">
            <a:noFill/>
            <a:miter lim="800000"/>
            <a:headEnd/>
            <a:tailEnd/>
          </a:ln>
        </p:spPr>
        <p:txBody>
          <a:bodyPr anchor="ctr"/>
          <a:lstStyle/>
          <a:p>
            <a:fld id="{2A4D05C7-B537-4151-9C33-8D914B9EF277}" type="slidenum">
              <a:rPr lang="en-US" altLang="en-US" sz="1100">
                <a:solidFill>
                  <a:srgbClr val="292934"/>
                </a:solidFill>
              </a:rPr>
              <a:pPr/>
              <a:t>16</a:t>
            </a:fld>
            <a:endParaRPr lang="en-US" altLang="en-US" sz="1100">
              <a:solidFill>
                <a:srgbClr val="292934"/>
              </a:solidFill>
            </a:endParaRPr>
          </a:p>
        </p:txBody>
      </p:sp>
      <p:grpSp>
        <p:nvGrpSpPr>
          <p:cNvPr id="2" name="Group 15"/>
          <p:cNvGrpSpPr>
            <a:grpSpLocks/>
          </p:cNvGrpSpPr>
          <p:nvPr/>
        </p:nvGrpSpPr>
        <p:grpSpPr bwMode="auto">
          <a:xfrm>
            <a:off x="152400" y="914400"/>
            <a:ext cx="2743200" cy="1981200"/>
            <a:chOff x="76200" y="762000"/>
            <a:chExt cx="2971800" cy="1600200"/>
          </a:xfrm>
        </p:grpSpPr>
        <p:sp>
          <p:nvSpPr>
            <p:cNvPr id="27" name="Rectangle 26"/>
            <p:cNvSpPr/>
            <p:nvPr/>
          </p:nvSpPr>
          <p:spPr>
            <a:xfrm>
              <a:off x="76200" y="762000"/>
              <a:ext cx="2971800" cy="1600200"/>
            </a:xfrm>
            <a:prstGeom prst="rect">
              <a:avLst/>
            </a:prstGeom>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292934"/>
                </a:solidFill>
                <a:ea typeface="MS PGothic" pitchFamily="34" charset="-128"/>
              </a:endParaRPr>
            </a:p>
          </p:txBody>
        </p:sp>
        <p:sp>
          <p:nvSpPr>
            <p:cNvPr id="22537" name="Rectangle 10"/>
            <p:cNvSpPr>
              <a:spLocks noChangeArrowheads="1"/>
            </p:cNvSpPr>
            <p:nvPr/>
          </p:nvSpPr>
          <p:spPr bwMode="auto">
            <a:xfrm>
              <a:off x="152398" y="885092"/>
              <a:ext cx="2895602" cy="1387125"/>
            </a:xfrm>
            <a:prstGeom prst="rect">
              <a:avLst/>
            </a:prstGeom>
            <a:noFill/>
            <a:ln w="9525">
              <a:noFill/>
              <a:miter lim="800000"/>
              <a:headEnd/>
              <a:tailEnd/>
            </a:ln>
          </p:spPr>
          <p:txBody>
            <a:bodyPr>
              <a:spAutoFit/>
            </a:bodyPr>
            <a:lstStyle/>
            <a:p>
              <a:pPr>
                <a:lnSpc>
                  <a:spcPct val="80000"/>
                </a:lnSpc>
                <a:buClr>
                  <a:srgbClr val="800000"/>
                </a:buClr>
              </a:pPr>
              <a:r>
                <a:rPr lang="en-US" altLang="en-US" sz="2200" b="1" dirty="0">
                  <a:solidFill>
                    <a:srgbClr val="292934"/>
                  </a:solidFill>
                  <a:latin typeface="Calibri Light" pitchFamily="34" charset="0"/>
                </a:rPr>
                <a:t>Once T</a:t>
              </a:r>
              <a:r>
                <a:rPr lang="en-US" altLang="en-US" sz="2200" b="1" baseline="-25000" dirty="0">
                  <a:solidFill>
                    <a:srgbClr val="292934"/>
                  </a:solidFill>
                  <a:latin typeface="Calibri Light" pitchFamily="34" charset="0"/>
                </a:rPr>
                <a:t>m</a:t>
              </a:r>
              <a:r>
                <a:rPr lang="en-US" altLang="en-US" sz="2200" b="1" dirty="0">
                  <a:solidFill>
                    <a:srgbClr val="292934"/>
                  </a:solidFill>
                  <a:latin typeface="Calibri Light" pitchFamily="34" charset="0"/>
                </a:rPr>
                <a:t> is reached for all nephrons, further ↑  in tubular load are not reabsorbed, but are then excreted.</a:t>
              </a:r>
            </a:p>
          </p:txBody>
        </p:sp>
      </p:grpSp>
      <p:sp>
        <p:nvSpPr>
          <p:cNvPr id="29" name="Rectangle 28"/>
          <p:cNvSpPr/>
          <p:nvPr/>
        </p:nvSpPr>
        <p:spPr>
          <a:xfrm>
            <a:off x="152400" y="3516313"/>
            <a:ext cx="2743200" cy="2808287"/>
          </a:xfrm>
          <a:prstGeom prst="rect">
            <a:avLst/>
          </a:prstGeom>
          <a:ln>
            <a:noFill/>
          </a:ln>
        </p:spPr>
        <p:style>
          <a:lnRef idx="1">
            <a:schemeClr val="accent2"/>
          </a:lnRef>
          <a:fillRef idx="2">
            <a:schemeClr val="accent2"/>
          </a:fillRef>
          <a:effectRef idx="1">
            <a:schemeClr val="accent2"/>
          </a:effectRef>
          <a:fontRef idx="minor">
            <a:schemeClr val="dk1"/>
          </a:fontRef>
        </p:style>
        <p:txBody>
          <a:bodyPr lIns="144000">
            <a:spAutoFit/>
          </a:bodyPr>
          <a:lstStyle/>
          <a:p>
            <a:pPr>
              <a:lnSpc>
                <a:spcPct val="80000"/>
              </a:lnSpc>
              <a:buClr>
                <a:srgbClr val="800000"/>
              </a:buClr>
              <a:defRPr/>
            </a:pPr>
            <a:r>
              <a:rPr lang="en-US" sz="2200" b="1" dirty="0">
                <a:solidFill>
                  <a:srgbClr val="9F0031"/>
                </a:solidFill>
                <a:latin typeface="Calibri Light"/>
                <a:cs typeface="Calibri Light"/>
              </a:rPr>
              <a:t>Threshold</a:t>
            </a:r>
            <a:r>
              <a:rPr lang="en-US" sz="2200" b="1" dirty="0">
                <a:solidFill>
                  <a:srgbClr val="D2533C"/>
                </a:solidFill>
                <a:latin typeface="Calibri Light"/>
                <a:cs typeface="Calibri Light"/>
              </a:rPr>
              <a:t> (T) </a:t>
            </a:r>
            <a:r>
              <a:rPr lang="en-US" sz="2200" b="1" dirty="0">
                <a:solidFill>
                  <a:srgbClr val="292934"/>
                </a:solidFill>
                <a:latin typeface="Calibri Light"/>
                <a:cs typeface="Calibri Light"/>
              </a:rPr>
              <a:t>is the plasma conc. at which tubular load just exceeds T</a:t>
            </a:r>
            <a:r>
              <a:rPr lang="en-US" sz="2200" b="1" baseline="-25000" dirty="0">
                <a:solidFill>
                  <a:srgbClr val="292934"/>
                </a:solidFill>
                <a:latin typeface="Calibri Light"/>
                <a:cs typeface="Calibri Light"/>
              </a:rPr>
              <a:t>m</a:t>
            </a:r>
            <a:r>
              <a:rPr lang="en-US" sz="2200" b="1" dirty="0">
                <a:solidFill>
                  <a:srgbClr val="292934"/>
                </a:solidFill>
                <a:latin typeface="Calibri Light"/>
                <a:cs typeface="Calibri Light"/>
              </a:rPr>
              <a:t> for reabsorption, where below threshold all solute molecules are reabsorbed, and above threshold, some solutes are not</a:t>
            </a:r>
          </a:p>
        </p:txBody>
      </p:sp>
      <p:pic>
        <p:nvPicPr>
          <p:cNvPr id="22533" name="Picture 2"/>
          <p:cNvPicPr>
            <a:picLocks noChangeAspect="1"/>
          </p:cNvPicPr>
          <p:nvPr/>
        </p:nvPicPr>
        <p:blipFill>
          <a:blip r:embed="rId3" cstate="print"/>
          <a:srcRect/>
          <a:stretch>
            <a:fillRect/>
          </a:stretch>
        </p:blipFill>
        <p:spPr bwMode="auto">
          <a:xfrm>
            <a:off x="3459162" y="4267200"/>
            <a:ext cx="5532438" cy="2573338"/>
          </a:xfrm>
          <a:prstGeom prst="rect">
            <a:avLst/>
          </a:prstGeom>
          <a:noFill/>
          <a:ln w="9525">
            <a:noFill/>
            <a:miter lim="800000"/>
            <a:headEnd/>
            <a:tailEnd/>
          </a:ln>
        </p:spPr>
      </p:pic>
      <p:pic>
        <p:nvPicPr>
          <p:cNvPr id="22534" name="Picture 2"/>
          <p:cNvPicPr>
            <a:picLocks noChangeAspect="1"/>
          </p:cNvPicPr>
          <p:nvPr/>
        </p:nvPicPr>
        <p:blipFill>
          <a:blip r:embed="rId4" cstate="print"/>
          <a:srcRect/>
          <a:stretch>
            <a:fillRect/>
          </a:stretch>
        </p:blipFill>
        <p:spPr bwMode="auto">
          <a:xfrm>
            <a:off x="3359150" y="0"/>
            <a:ext cx="5673725" cy="4341813"/>
          </a:xfrm>
          <a:prstGeom prst="rect">
            <a:avLst/>
          </a:prstGeom>
          <a:noFill/>
          <a:ln w="9525">
            <a:noFill/>
            <a:miter lim="800000"/>
            <a:headEnd/>
            <a:tailEnd/>
          </a:ln>
        </p:spPr>
      </p:pic>
      <p:sp>
        <p:nvSpPr>
          <p:cNvPr id="22535" name="TextBox 9"/>
          <p:cNvSpPr txBox="1">
            <a:spLocks noChangeArrowheads="1"/>
          </p:cNvSpPr>
          <p:nvPr/>
        </p:nvSpPr>
        <p:spPr bwMode="auto">
          <a:xfrm>
            <a:off x="4876800" y="5943600"/>
            <a:ext cx="228600" cy="369888"/>
          </a:xfrm>
          <a:prstGeom prst="rect">
            <a:avLst/>
          </a:prstGeom>
          <a:noFill/>
          <a:ln w="9525">
            <a:noFill/>
            <a:miter lim="800000"/>
            <a:headEnd/>
            <a:tailEnd/>
          </a:ln>
        </p:spPr>
        <p:txBody>
          <a:bodyPr>
            <a:spAutoFit/>
          </a:bodyPr>
          <a:lstStyle/>
          <a:p>
            <a:pPr algn="ctr"/>
            <a:r>
              <a:rPr lang="en-GB" altLang="en-US" dirty="0">
                <a:solidFill>
                  <a:srgbClr val="FF0000"/>
                </a:solidFill>
              </a:rPr>
              <a:t>T</a:t>
            </a: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7"/>
          <p:cNvSpPr>
            <a:spLocks noGrp="1"/>
          </p:cNvSpPr>
          <p:nvPr>
            <p:ph type="sldNum" sz="quarter" idx="12"/>
          </p:nvPr>
        </p:nvSpPr>
        <p:spPr>
          <a:noFill/>
        </p:spPr>
        <p:txBody>
          <a:bodyPr/>
          <a:lstStyle/>
          <a:p>
            <a:fld id="{A3AE1FD4-3094-419A-9276-1550F4F27508}" type="slidenum">
              <a:rPr lang="en-US" altLang="en-US"/>
              <a:pPr/>
              <a:t>17</a:t>
            </a:fld>
            <a:endParaRPr lang="en-US" altLang="en-US"/>
          </a:p>
        </p:txBody>
      </p:sp>
      <p:pic>
        <p:nvPicPr>
          <p:cNvPr id="20484" name="Picture 3"/>
          <p:cNvPicPr>
            <a:picLocks noChangeAspect="1" noChangeArrowheads="1"/>
          </p:cNvPicPr>
          <p:nvPr/>
        </p:nvPicPr>
        <p:blipFill>
          <a:blip r:embed="rId2" cstate="print"/>
          <a:srcRect/>
          <a:stretch>
            <a:fillRect/>
          </a:stretch>
        </p:blipFill>
        <p:spPr bwMode="auto">
          <a:xfrm>
            <a:off x="1219200" y="81463"/>
            <a:ext cx="6389688" cy="6776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Paper bag"/>
          <p:cNvSpPr>
            <a:spLocks noChangeArrowheads="1" noChangeShapeType="1" noTextEdit="1"/>
          </p:cNvSpPr>
          <p:nvPr/>
        </p:nvSpPr>
        <p:spPr bwMode="auto">
          <a:xfrm>
            <a:off x="2057400" y="1371600"/>
            <a:ext cx="5486400" cy="3810000"/>
          </a:xfrm>
          <a:prstGeom prst="rect">
            <a:avLst/>
          </a:prstGeom>
        </p:spPr>
        <p:txBody>
          <a:bodyPr wrap="none" fromWordArt="1">
            <a:prstTxWarp prst="textCascadeUp">
              <a:avLst>
                <a:gd name="adj" fmla="val 44444"/>
              </a:avLst>
            </a:prstTxWarp>
            <a:scene3d>
              <a:camera prst="legacyPerspectiveTopLeft">
                <a:rot lat="0" lon="20519966" rev="0"/>
              </a:camera>
              <a:lightRig rig="legacyHarsh3" dir="r"/>
            </a:scene3d>
            <a:sp3d extrusionH="430200" prstMaterial="legacyMatte">
              <a:extrusionClr>
                <a:srgbClr val="006600"/>
              </a:extrusionClr>
              <a:contourClr>
                <a:srgbClr val="FFFFFF"/>
              </a:contourClr>
            </a:sp3d>
          </a:bodyPr>
          <a:lstStyle/>
          <a:p>
            <a:pPr algn="ctr"/>
            <a:r>
              <a:rPr lang="en-GB" sz="4800" kern="10">
                <a:ln w="9525">
                  <a:round/>
                  <a:headEnd/>
                  <a:tailEnd/>
                </a:ln>
                <a:blipFill dpi="0" rotWithShape="0">
                  <a:blip r:embed="rId2"/>
                  <a:srcRect/>
                  <a:tile tx="0" ty="0" sx="100000" sy="100000" flip="none" algn="tl"/>
                </a:blipFill>
                <a:latin typeface="Arial Black" panose="020B0A04020102020204" pitchFamily="34" charset="0"/>
              </a:rPr>
              <a:t>Thanks</a:t>
            </a:r>
          </a:p>
        </p:txBody>
      </p:sp>
      <p:sp>
        <p:nvSpPr>
          <p:cNvPr id="706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A8B410-5238-4E2E-ADD1-4307199B3DCE}" type="slidenum">
              <a:rPr lang="en-US" altLang="en-US"/>
              <a:pPr/>
              <a:t>18</a:t>
            </a:fld>
            <a:endParaRPr lang="en-US" altLang="en-US"/>
          </a:p>
        </p:txBody>
      </p:sp>
    </p:spTree>
    <p:extLst>
      <p:ext uri="{BB962C8B-B14F-4D97-AF65-F5344CB8AC3E}">
        <p14:creationId xmlns:p14="http://schemas.microsoft.com/office/powerpoint/2010/main" val="235789457"/>
      </p:ext>
    </p:extLst>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r>
              <a:rPr lang="en-GB" altLang="en-US" dirty="0">
                <a:solidFill>
                  <a:srgbClr val="FF0000"/>
                </a:solidFill>
                <a:effectLst>
                  <a:outerShdw blurRad="38100" dist="38100" dir="2700000" algn="tl">
                    <a:srgbClr val="000000">
                      <a:alpha val="43137"/>
                    </a:srgbClr>
                  </a:outerShdw>
                </a:effectLst>
              </a:rPr>
              <a:t>Learning Objectives</a:t>
            </a:r>
            <a:r>
              <a:rPr lang="en-GB" altLang="en-US" dirty="0" smtClean="0">
                <a:solidFill>
                  <a:srgbClr val="FF0000"/>
                </a:solidFill>
                <a:effectLst>
                  <a:outerShdw blurRad="38100" dist="38100" dir="2700000" algn="tl">
                    <a:srgbClr val="000000">
                      <a:alpha val="43137"/>
                    </a:srgbClr>
                  </a:outerShdw>
                </a:effectLst>
              </a:rPr>
              <a:t>:</a:t>
            </a:r>
            <a:endParaRPr lang="en-GB"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0" y="0"/>
            <a:ext cx="9144000" cy="6858000"/>
          </a:xfrm>
          <a:prstGeom prst="rect">
            <a:avLst/>
          </a:prstGeom>
          <a:blipFill dpi="0" rotWithShape="1">
            <a:blip r:embed="rId3" cstate="print">
              <a:alphaModFix amt="35000"/>
              <a:extLst>
                <a:ext uri="{28A0092B-C50C-407E-A947-70E740481C1C}">
                  <a14:useLocalDpi xmlns:a14="http://schemas.microsoft.com/office/drawing/2010/main" val="0"/>
                </a:ext>
              </a:extLst>
            </a:blip>
            <a:srcRect/>
            <a:stretch>
              <a:fillRect l="-1389" t="-1887" r="-2778" b="-37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28600" y="1066800"/>
            <a:ext cx="8763000" cy="5410200"/>
          </a:xfrm>
        </p:spPr>
        <p:txBody>
          <a:bodyPr/>
          <a:lstStyle/>
          <a:p>
            <a:pPr>
              <a:defRPr/>
            </a:pPr>
            <a:r>
              <a:rPr lang="en-US" altLang="en-US" sz="2800" dirty="0" smtClean="0"/>
              <a:t>Describe the concept of renal plasma clearance.</a:t>
            </a:r>
            <a:endParaRPr lang="en-GB" altLang="en-US" sz="2800" dirty="0" smtClean="0"/>
          </a:p>
          <a:p>
            <a:pPr>
              <a:defRPr/>
            </a:pPr>
            <a:r>
              <a:rPr lang="en-US" altLang="en-US" sz="2800" dirty="0" smtClean="0"/>
              <a:t>Use the formula for measuring renal clearance.</a:t>
            </a:r>
            <a:endParaRPr lang="en-GB" altLang="en-US" sz="2800" dirty="0" smtClean="0"/>
          </a:p>
          <a:p>
            <a:pPr>
              <a:defRPr/>
            </a:pPr>
            <a:r>
              <a:rPr lang="en-US" altLang="en-US" sz="2800" dirty="0" smtClean="0"/>
              <a:t>Use clearance principles for </a:t>
            </a:r>
            <a:r>
              <a:rPr lang="en-US" altLang="en-US" sz="2800" dirty="0" err="1" smtClean="0"/>
              <a:t>inulin</a:t>
            </a:r>
            <a:r>
              <a:rPr lang="en-US" altLang="en-US" sz="2800" dirty="0" smtClean="0"/>
              <a:t>, creatinine etc. for determination of  GFR.</a:t>
            </a:r>
            <a:endParaRPr lang="en-GB" altLang="en-US" sz="2800" dirty="0" smtClean="0"/>
          </a:p>
          <a:p>
            <a:pPr>
              <a:defRPr/>
            </a:pPr>
            <a:r>
              <a:rPr lang="en-US" altLang="en-US" sz="2800" dirty="0" smtClean="0"/>
              <a:t>Explain why it is easier for a physician to use creatinine clearance Instead of </a:t>
            </a:r>
            <a:r>
              <a:rPr lang="en-US" altLang="en-US" sz="2800" dirty="0" err="1" smtClean="0"/>
              <a:t>Inulin</a:t>
            </a:r>
            <a:r>
              <a:rPr lang="en-US" altLang="en-US" sz="2800" dirty="0" smtClean="0"/>
              <a:t> for the estimation of GFR.</a:t>
            </a:r>
            <a:endParaRPr lang="en-GB" altLang="en-US" sz="2800" dirty="0" smtClean="0"/>
          </a:p>
          <a:p>
            <a:pPr>
              <a:defRPr/>
            </a:pPr>
            <a:r>
              <a:rPr lang="en-US" altLang="en-US" sz="2800" dirty="0" smtClean="0"/>
              <a:t>Describe glucose and urea clearance.</a:t>
            </a:r>
            <a:endParaRPr lang="en-GB" altLang="en-US" sz="2800" dirty="0" smtClean="0"/>
          </a:p>
          <a:p>
            <a:pPr>
              <a:defRPr/>
            </a:pPr>
            <a:r>
              <a:rPr lang="en-US" altLang="en-US" sz="2800" dirty="0" smtClean="0"/>
              <a:t>Explain why we use of PAH clearance for measuring renal blood flow.</a:t>
            </a:r>
            <a:endParaRPr lang="en-US" altLang="en-US" sz="2800" dirty="0"/>
          </a:p>
          <a:p>
            <a:endParaRPr lang="en-GB" dirty="0"/>
          </a:p>
        </p:txBody>
      </p:sp>
    </p:spTree>
    <p:extLst>
      <p:ext uri="{BB962C8B-B14F-4D97-AF65-F5344CB8AC3E}">
        <p14:creationId xmlns:p14="http://schemas.microsoft.com/office/powerpoint/2010/main" val="94159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0"/>
            <a:ext cx="8229600" cy="609600"/>
          </a:xfrm>
          <a:prstGeom prst="rect">
            <a:avLst/>
          </a:prstGeom>
        </p:spPr>
        <p:txBody>
          <a:bodyPr/>
          <a:lstStyle>
            <a:lvl1pPr algn="l" rtl="0" eaLnBrk="0" fontAlgn="base" hangingPunct="0">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gn="ctr" eaLnBrk="1" fontAlgn="auto" hangingPunct="1">
              <a:spcAft>
                <a:spcPts val="0"/>
              </a:spcAft>
              <a:defRPr/>
            </a:pPr>
            <a:r>
              <a:rPr lang="en-US" sz="3600" b="1" dirty="0">
                <a:solidFill>
                  <a:srgbClr val="D2533C"/>
                </a:solidFill>
                <a:cs typeface="Arial"/>
              </a:rPr>
              <a:t>How to measure GFR?</a:t>
            </a:r>
          </a:p>
        </p:txBody>
      </p:sp>
      <p:sp>
        <p:nvSpPr>
          <p:cNvPr id="61442"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B9E3220B-2D25-A34F-9E17-F1F86774FBCB}" type="slidenum">
              <a:rPr lang="en-US" altLang="en-US" sz="1600">
                <a:solidFill>
                  <a:srgbClr val="292934"/>
                </a:solidFill>
              </a:rPr>
              <a:pPr algn="r"/>
              <a:t>3</a:t>
            </a:fld>
            <a:endParaRPr lang="en-US" altLang="en-US" sz="1600">
              <a:solidFill>
                <a:srgbClr val="292934"/>
              </a:solidFill>
            </a:endParaRPr>
          </a:p>
        </p:txBody>
      </p:sp>
      <p:pic>
        <p:nvPicPr>
          <p:cNvPr id="6144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524000"/>
            <a:ext cx="3660046"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38138" y="762000"/>
            <a:ext cx="3531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3200" dirty="0">
                <a:solidFill>
                  <a:srgbClr val="000000"/>
                </a:solidFill>
              </a:rPr>
              <a:t>Clearance method</a:t>
            </a:r>
          </a:p>
        </p:txBody>
      </p:sp>
      <p:cxnSp>
        <p:nvCxnSpPr>
          <p:cNvPr id="6" name="Straight Connector 5"/>
          <p:cNvCxnSpPr/>
          <p:nvPr/>
        </p:nvCxnSpPr>
        <p:spPr>
          <a:xfrm>
            <a:off x="338138" y="637593"/>
            <a:ext cx="8458200" cy="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 name="Rectangle 6"/>
          <p:cNvSpPr>
            <a:spLocks noChangeArrowheads="1"/>
          </p:cNvSpPr>
          <p:nvPr/>
        </p:nvSpPr>
        <p:spPr bwMode="auto">
          <a:xfrm>
            <a:off x="338138" y="1510605"/>
            <a:ext cx="4971192" cy="1384995"/>
          </a:xfrm>
          <a:prstGeom prst="rect">
            <a:avLst/>
          </a:prstGeom>
          <a:solidFill>
            <a:schemeClr val="accent3">
              <a:lumMod val="20000"/>
              <a:lumOff val="80000"/>
            </a:schemeClr>
          </a:solidFill>
          <a:ln>
            <a:noFill/>
          </a:ln>
          <a:extLst/>
        </p:spPr>
        <p:txBody>
          <a:bodyPr wrap="squar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defRPr/>
            </a:pPr>
            <a:r>
              <a:rPr lang="en-US" altLang="en-US" sz="2800" b="1" dirty="0">
                <a:solidFill>
                  <a:prstClr val="black"/>
                </a:solidFill>
                <a:cs typeface="+mn-cs"/>
              </a:rPr>
              <a:t>Volume of </a:t>
            </a:r>
            <a:r>
              <a:rPr lang="en-US" altLang="en-US" sz="2800" b="1" dirty="0">
                <a:solidFill>
                  <a:srgbClr val="FF0000"/>
                </a:solidFill>
                <a:cs typeface="+mn-cs"/>
              </a:rPr>
              <a:t>plasma</a:t>
            </a:r>
            <a:r>
              <a:rPr lang="en-US" altLang="en-US" sz="2800" b="1" dirty="0">
                <a:solidFill>
                  <a:prstClr val="black"/>
                </a:solidFill>
                <a:cs typeface="+mn-cs"/>
              </a:rPr>
              <a:t> which is completely cleared of a substance per unit time.</a:t>
            </a:r>
          </a:p>
        </p:txBody>
      </p:sp>
      <p:sp>
        <p:nvSpPr>
          <p:cNvPr id="9" name="Rectangle 9"/>
          <p:cNvSpPr>
            <a:spLocks noChangeArrowheads="1"/>
          </p:cNvSpPr>
          <p:nvPr/>
        </p:nvSpPr>
        <p:spPr bwMode="auto">
          <a:xfrm>
            <a:off x="338138" y="4594225"/>
            <a:ext cx="4971192" cy="892175"/>
          </a:xfrm>
          <a:prstGeom prst="rect">
            <a:avLst/>
          </a:prstGeom>
          <a:solidFill>
            <a:srgbClr val="FFFFCC"/>
          </a:solidFill>
          <a:ln>
            <a:noFill/>
          </a:ln>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r>
              <a:rPr lang="en-US" altLang="en-US" sz="2600" dirty="0">
                <a:ea typeface="ＭＳ Ｐゴシック" charset="-128"/>
                <a:cs typeface="Arial" charset="0"/>
              </a:rPr>
              <a:t>amount </a:t>
            </a:r>
            <a:r>
              <a:rPr lang="en-US" altLang="en-US" sz="2600" b="1" u="sng" dirty="0">
                <a:ea typeface="ＭＳ Ｐゴシック" charset="-128"/>
                <a:cs typeface="Arial" charset="0"/>
              </a:rPr>
              <a:t>filtered</a:t>
            </a:r>
            <a:r>
              <a:rPr lang="en-US" altLang="en-US" sz="2600" dirty="0">
                <a:ea typeface="ＭＳ Ｐゴシック" charset="-128"/>
                <a:cs typeface="Arial" charset="0"/>
              </a:rPr>
              <a:t> per minute           = GFR . </a:t>
            </a:r>
            <a:r>
              <a:rPr lang="en-US" altLang="en-US" sz="2600" dirty="0" err="1">
                <a:ea typeface="ＭＳ Ｐゴシック" charset="-128"/>
                <a:cs typeface="Arial" charset="0"/>
              </a:rPr>
              <a:t>P</a:t>
            </a:r>
            <a:r>
              <a:rPr lang="en-US" altLang="en-US" sz="2600" baseline="-25000" dirty="0" err="1">
                <a:ea typeface="ＭＳ Ｐゴシック" charset="-128"/>
                <a:cs typeface="Arial" charset="0"/>
              </a:rPr>
              <a:t>x</a:t>
            </a:r>
            <a:r>
              <a:rPr lang="en-US" altLang="en-US" sz="2600" baseline="-25000" dirty="0">
                <a:ea typeface="ＭＳ Ｐゴシック" charset="-128"/>
                <a:cs typeface="Arial" charset="0"/>
              </a:rPr>
              <a:t> </a:t>
            </a:r>
            <a:r>
              <a:rPr lang="en-US" altLang="en-US" sz="2600" dirty="0">
                <a:ea typeface="ＭＳ Ｐゴシック" charset="-128"/>
                <a:cs typeface="Arial" charset="0"/>
              </a:rPr>
              <a:t> (filtered load)</a:t>
            </a:r>
            <a:endParaRPr lang="en-US" altLang="en-US" sz="2600" baseline="-25000" dirty="0">
              <a:ea typeface="ＭＳ Ｐゴシック" charset="-128"/>
              <a:cs typeface="Arial" charset="0"/>
            </a:endParaRPr>
          </a:p>
        </p:txBody>
      </p:sp>
      <p:sp>
        <p:nvSpPr>
          <p:cNvPr id="10" name="Rectangle 9"/>
          <p:cNvSpPr>
            <a:spLocks noChangeArrowheads="1"/>
          </p:cNvSpPr>
          <p:nvPr/>
        </p:nvSpPr>
        <p:spPr bwMode="auto">
          <a:xfrm>
            <a:off x="339960" y="5661025"/>
            <a:ext cx="4969370" cy="892175"/>
          </a:xfrm>
          <a:prstGeom prst="rect">
            <a:avLst/>
          </a:prstGeom>
          <a:solidFill>
            <a:srgbClr val="E9FFD0"/>
          </a:solidFill>
          <a:ln>
            <a:noFill/>
          </a:ln>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r>
              <a:rPr lang="en-US" altLang="en-US" sz="2600" dirty="0">
                <a:ea typeface="ＭＳ Ｐゴシック" charset="-128"/>
                <a:cs typeface="Arial" charset="0"/>
              </a:rPr>
              <a:t>amount </a:t>
            </a:r>
            <a:r>
              <a:rPr lang="en-US" altLang="en-US" sz="2600" b="1" u="sng" dirty="0">
                <a:ea typeface="ＭＳ Ｐゴシック" charset="-128"/>
                <a:cs typeface="Arial" charset="0"/>
              </a:rPr>
              <a:t>excreted</a:t>
            </a:r>
            <a:r>
              <a:rPr lang="en-US" altLang="en-US" sz="2600" dirty="0">
                <a:ea typeface="ＭＳ Ｐゴシック" charset="-128"/>
                <a:cs typeface="Arial" charset="0"/>
              </a:rPr>
              <a:t> per minute         = </a:t>
            </a:r>
            <a:r>
              <a:rPr lang="en-US" altLang="en-US" sz="2600" dirty="0" err="1">
                <a:ea typeface="ＭＳ Ｐゴシック" charset="-128"/>
                <a:cs typeface="Arial" charset="0"/>
              </a:rPr>
              <a:t>Ṽ</a:t>
            </a:r>
            <a:r>
              <a:rPr lang="en-US" altLang="en-US" sz="2600" dirty="0">
                <a:ea typeface="ＭＳ Ｐゴシック" charset="-128"/>
                <a:cs typeface="Arial" charset="0"/>
              </a:rPr>
              <a:t> . </a:t>
            </a:r>
            <a:r>
              <a:rPr lang="en-US" altLang="en-US" sz="2600" dirty="0" err="1">
                <a:ea typeface="ＭＳ Ｐゴシック" charset="-128"/>
                <a:cs typeface="Arial" charset="0"/>
              </a:rPr>
              <a:t>U</a:t>
            </a:r>
            <a:r>
              <a:rPr lang="en-US" altLang="en-US" sz="2600" baseline="-25000" dirty="0" err="1">
                <a:ea typeface="ＭＳ Ｐゴシック" charset="-128"/>
                <a:cs typeface="Arial" charset="0"/>
              </a:rPr>
              <a:t>x</a:t>
            </a:r>
            <a:r>
              <a:rPr lang="en-US" altLang="en-US" sz="2600" baseline="-25000" dirty="0">
                <a:ea typeface="ＭＳ Ｐゴシック" charset="-128"/>
                <a:cs typeface="Arial" charset="0"/>
              </a:rPr>
              <a:t> </a:t>
            </a:r>
            <a:r>
              <a:rPr lang="en-US" altLang="en-US" sz="2600" dirty="0">
                <a:ea typeface="ＭＳ Ｐゴシック" charset="-128"/>
                <a:cs typeface="Arial" charset="0"/>
              </a:rPr>
              <a:t>  (excretion rate)  </a:t>
            </a:r>
          </a:p>
        </p:txBody>
      </p:sp>
      <p:sp>
        <p:nvSpPr>
          <p:cNvPr id="11" name="Rectangle 9"/>
          <p:cNvSpPr>
            <a:spLocks noChangeArrowheads="1"/>
          </p:cNvSpPr>
          <p:nvPr/>
        </p:nvSpPr>
        <p:spPr bwMode="auto">
          <a:xfrm>
            <a:off x="338138" y="3108613"/>
            <a:ext cx="4971192" cy="1292662"/>
          </a:xfrm>
          <a:prstGeom prst="rect">
            <a:avLst/>
          </a:prstGeom>
          <a:solidFill>
            <a:schemeClr val="bg1"/>
          </a:solidFill>
          <a:ln>
            <a:noFill/>
          </a:ln>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r>
              <a:rPr lang="en-US" altLang="en-US" sz="2600" dirty="0">
                <a:ea typeface="ＭＳ Ｐゴシック" charset="-128"/>
                <a:cs typeface="Arial" charset="0"/>
              </a:rPr>
              <a:t>amount </a:t>
            </a:r>
            <a:r>
              <a:rPr lang="en-US" altLang="en-US" sz="2600" b="1" u="sng" dirty="0">
                <a:ea typeface="ＭＳ Ｐゴシック" charset="-128"/>
                <a:cs typeface="Arial" charset="0"/>
              </a:rPr>
              <a:t>excreted</a:t>
            </a:r>
            <a:r>
              <a:rPr lang="en-US" altLang="en-US" sz="2600" dirty="0">
                <a:ea typeface="ＭＳ Ｐゴシック" charset="-128"/>
                <a:cs typeface="Arial" charset="0"/>
              </a:rPr>
              <a:t> = amount </a:t>
            </a:r>
            <a:r>
              <a:rPr lang="en-US" altLang="en-US" sz="2600" b="1" u="sng" dirty="0">
                <a:ea typeface="ＭＳ Ｐゴシック" charset="-128"/>
                <a:cs typeface="Arial" charset="0"/>
              </a:rPr>
              <a:t>filtered</a:t>
            </a:r>
            <a:r>
              <a:rPr lang="en-US" altLang="en-US" sz="2600" dirty="0">
                <a:ea typeface="ＭＳ Ｐゴシック" charset="-128"/>
                <a:cs typeface="Arial" charset="0"/>
              </a:rPr>
              <a:t> </a:t>
            </a:r>
            <a:r>
              <a:rPr lang="mr-IN" altLang="en-US" sz="2600" dirty="0">
                <a:ea typeface="ＭＳ Ｐゴシック" charset="-128"/>
                <a:cs typeface="Arial" charset="0"/>
              </a:rPr>
              <a:t>–</a:t>
            </a:r>
            <a:r>
              <a:rPr lang="en-US" altLang="en-US" sz="2600" dirty="0">
                <a:ea typeface="ＭＳ Ｐゴシック" charset="-128"/>
                <a:cs typeface="Arial" charset="0"/>
              </a:rPr>
              <a:t> amount reabsorbed + amount secreted</a:t>
            </a:r>
          </a:p>
        </p:txBody>
      </p:sp>
    </p:spTree>
    <p:extLst>
      <p:ext uri="{BB962C8B-B14F-4D97-AF65-F5344CB8AC3E}">
        <p14:creationId xmlns:p14="http://schemas.microsoft.com/office/powerpoint/2010/main" val="11398515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04800" y="4703762"/>
            <a:ext cx="4327525" cy="685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7" name="Rectangle 3"/>
          <p:cNvSpPr>
            <a:spLocks noGrp="1" noChangeArrowheads="1"/>
          </p:cNvSpPr>
          <p:nvPr>
            <p:ph idx="1"/>
          </p:nvPr>
        </p:nvSpPr>
        <p:spPr>
          <a:xfrm>
            <a:off x="304800" y="685800"/>
            <a:ext cx="4800600" cy="2362200"/>
          </a:xfrm>
        </p:spPr>
        <p:txBody>
          <a:bodyPr/>
          <a:lstStyle/>
          <a:p>
            <a:pPr marL="0" indent="0" eaLnBrk="1" hangingPunct="1">
              <a:buFont typeface="Arial" charset="0"/>
              <a:buNone/>
            </a:pPr>
            <a:r>
              <a:rPr lang="en-US" altLang="en-US" sz="2600" b="1" u="sng" dirty="0">
                <a:ea typeface="ＭＳ Ｐゴシック" charset="-128"/>
                <a:cs typeface="Arial" charset="0"/>
              </a:rPr>
              <a:t>Criteria of substance:</a:t>
            </a:r>
          </a:p>
          <a:p>
            <a:pPr marL="0" indent="0" eaLnBrk="1" hangingPunct="1">
              <a:buFont typeface="Arial" charset="0"/>
              <a:buNone/>
            </a:pPr>
            <a:r>
              <a:rPr lang="en-US" altLang="en-US" sz="2600" b="1" dirty="0">
                <a:solidFill>
                  <a:srgbClr val="FF0000"/>
                </a:solidFill>
                <a:ea typeface="ＭＳ Ｐゴシック" charset="-128"/>
                <a:cs typeface="Arial" charset="0"/>
              </a:rPr>
              <a:t>1. </a:t>
            </a:r>
            <a:r>
              <a:rPr lang="en-US" altLang="en-US" sz="2600" dirty="0">
                <a:ea typeface="ＭＳ Ｐゴシック" charset="-128"/>
                <a:cs typeface="Arial" charset="0"/>
              </a:rPr>
              <a:t>freely filtered</a:t>
            </a:r>
          </a:p>
          <a:p>
            <a:pPr marL="0" indent="0" eaLnBrk="1" hangingPunct="1">
              <a:buFont typeface="Arial" charset="0"/>
              <a:buNone/>
            </a:pPr>
            <a:r>
              <a:rPr lang="en-US" altLang="en-US" sz="2600" b="1" dirty="0">
                <a:solidFill>
                  <a:srgbClr val="FF0000"/>
                </a:solidFill>
                <a:ea typeface="ＭＳ Ｐゴシック" charset="-128"/>
                <a:cs typeface="Arial" charset="0"/>
              </a:rPr>
              <a:t>2. </a:t>
            </a:r>
            <a:r>
              <a:rPr lang="en-US" altLang="en-US" sz="2600" b="1" u="sng" dirty="0">
                <a:ea typeface="ＭＳ Ｐゴシック" charset="-128"/>
                <a:cs typeface="Arial" charset="0"/>
              </a:rPr>
              <a:t>NOT</a:t>
            </a:r>
            <a:r>
              <a:rPr lang="en-US" altLang="en-US" sz="2600" dirty="0">
                <a:ea typeface="ＭＳ Ｐゴシック" charset="-128"/>
                <a:cs typeface="Arial" charset="0"/>
              </a:rPr>
              <a:t> reabsorbed, </a:t>
            </a:r>
            <a:r>
              <a:rPr lang="en-US" altLang="en-US" sz="2600" b="1" u="sng" dirty="0">
                <a:ea typeface="ＭＳ Ｐゴシック" charset="-128"/>
                <a:cs typeface="Arial" charset="0"/>
              </a:rPr>
              <a:t>NOT</a:t>
            </a:r>
            <a:r>
              <a:rPr lang="en-US" altLang="en-US" sz="2600" dirty="0">
                <a:ea typeface="ＭＳ Ｐゴシック" charset="-128"/>
                <a:cs typeface="Arial" charset="0"/>
              </a:rPr>
              <a:t> secreted or metabolized in the nephron</a:t>
            </a:r>
          </a:p>
        </p:txBody>
      </p:sp>
      <p:sp>
        <p:nvSpPr>
          <p:cNvPr id="3" name="Rectangle 2"/>
          <p:cNvSpPr>
            <a:spLocks noChangeArrowheads="1"/>
          </p:cNvSpPr>
          <p:nvPr/>
        </p:nvSpPr>
        <p:spPr bwMode="auto">
          <a:xfrm>
            <a:off x="277622" y="4054245"/>
            <a:ext cx="1903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GB" altLang="en-US" sz="2400" dirty="0">
                <a:solidFill>
                  <a:srgbClr val="FF0000"/>
                </a:solidFill>
                <a:sym typeface="Wingdings" charset="2"/>
              </a:rPr>
              <a:t></a:t>
            </a:r>
            <a:r>
              <a:rPr lang="en-GB" altLang="en-US" sz="2400" dirty="0"/>
              <a:t> e.g., inulin</a:t>
            </a:r>
          </a:p>
        </p:txBody>
      </p:sp>
      <p:sp>
        <p:nvSpPr>
          <p:cNvPr id="62468"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92813669-5605-8B47-BE62-4FF78B5058F3}" type="slidenum">
              <a:rPr lang="en-US" altLang="en-US" sz="1600">
                <a:solidFill>
                  <a:srgbClr val="292934"/>
                </a:solidFill>
              </a:rPr>
              <a:pPr algn="r"/>
              <a:t>4</a:t>
            </a:fld>
            <a:endParaRPr lang="en-US" altLang="en-US" sz="1600">
              <a:solidFill>
                <a:srgbClr val="292934"/>
              </a:solidFill>
            </a:endParaRPr>
          </a:p>
        </p:txBody>
      </p:sp>
      <p:sp>
        <p:nvSpPr>
          <p:cNvPr id="22" name="Rectangle 2"/>
          <p:cNvSpPr>
            <a:spLocks noGrp="1" noChangeArrowheads="1"/>
          </p:cNvSpPr>
          <p:nvPr>
            <p:ph type="title"/>
          </p:nvPr>
        </p:nvSpPr>
        <p:spPr/>
        <p:txBody>
          <a:bodyPr>
            <a:noAutofit/>
          </a:bodyPr>
          <a:lstStyle/>
          <a:p>
            <a:pPr eaLnBrk="1" fontAlgn="auto" hangingPunct="1">
              <a:spcAft>
                <a:spcPts val="0"/>
              </a:spcAft>
              <a:defRPr/>
            </a:pPr>
            <a:r>
              <a:rPr lang="en-US" sz="3600" dirty="0">
                <a:ea typeface="+mj-ea"/>
                <a:cs typeface="Arial"/>
              </a:rPr>
              <a:t>Clearance = GFR</a:t>
            </a:r>
          </a:p>
        </p:txBody>
      </p:sp>
      <p:cxnSp>
        <p:nvCxnSpPr>
          <p:cNvPr id="23" name="Straight Connector 22"/>
          <p:cNvCxnSpPr/>
          <p:nvPr/>
        </p:nvCxnSpPr>
        <p:spPr>
          <a:xfrm>
            <a:off x="338138" y="609600"/>
            <a:ext cx="8458200" cy="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62471"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588" y="914400"/>
            <a:ext cx="3922712"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Rectangle 9"/>
          <p:cNvSpPr>
            <a:spLocks noChangeArrowheads="1"/>
          </p:cNvSpPr>
          <p:nvPr/>
        </p:nvSpPr>
        <p:spPr bwMode="auto">
          <a:xfrm>
            <a:off x="339725" y="3048000"/>
            <a:ext cx="4537075" cy="892175"/>
          </a:xfrm>
          <a:prstGeom prst="rect">
            <a:avLst/>
          </a:prstGeom>
          <a:solidFill>
            <a:srgbClr val="FFFFCC"/>
          </a:solidFill>
          <a:ln>
            <a:noFill/>
          </a:ln>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r>
              <a:rPr lang="en-US" altLang="en-US" sz="2600" dirty="0">
                <a:ea typeface="ＭＳ Ｐゴシック" charset="-128"/>
                <a:cs typeface="Arial" charset="0"/>
              </a:rPr>
              <a:t>amount </a:t>
            </a:r>
            <a:r>
              <a:rPr lang="en-US" altLang="en-US" sz="2600" b="1" u="sng" dirty="0">
                <a:ea typeface="ＭＳ Ｐゴシック" charset="-128"/>
                <a:cs typeface="Arial" charset="0"/>
              </a:rPr>
              <a:t>filtered</a:t>
            </a:r>
            <a:r>
              <a:rPr lang="en-US" altLang="en-US" sz="2600" dirty="0">
                <a:ea typeface="ＭＳ Ｐゴシック" charset="-128"/>
                <a:cs typeface="Arial" charset="0"/>
              </a:rPr>
              <a:t> per minute = amount </a:t>
            </a:r>
            <a:r>
              <a:rPr lang="en-US" altLang="en-US" sz="2600" b="1" u="sng" dirty="0">
                <a:ea typeface="ＭＳ Ｐゴシック" charset="-128"/>
                <a:cs typeface="Arial" charset="0"/>
              </a:rPr>
              <a:t>excreted</a:t>
            </a:r>
            <a:r>
              <a:rPr lang="en-US" altLang="en-US" sz="2600" dirty="0">
                <a:ea typeface="ＭＳ Ｐゴシック" charset="-128"/>
                <a:cs typeface="Arial" charset="0"/>
              </a:rPr>
              <a:t> per minute</a:t>
            </a:r>
          </a:p>
        </p:txBody>
      </p:sp>
      <p:grpSp>
        <p:nvGrpSpPr>
          <p:cNvPr id="62473" name="Group 23"/>
          <p:cNvGrpSpPr>
            <a:grpSpLocks/>
          </p:cNvGrpSpPr>
          <p:nvPr/>
        </p:nvGrpSpPr>
        <p:grpSpPr bwMode="auto">
          <a:xfrm>
            <a:off x="304800" y="5618162"/>
            <a:ext cx="4327525" cy="1087438"/>
            <a:chOff x="-572011" y="4877880"/>
            <a:chExt cx="3054660" cy="1087370"/>
          </a:xfrm>
        </p:grpSpPr>
        <p:sp>
          <p:nvSpPr>
            <p:cNvPr id="62476" name="TextBox 24"/>
            <p:cNvSpPr txBox="1">
              <a:spLocks noChangeArrowheads="1"/>
            </p:cNvSpPr>
            <p:nvPr/>
          </p:nvSpPr>
          <p:spPr bwMode="auto">
            <a:xfrm>
              <a:off x="1041405" y="4877880"/>
              <a:ext cx="1441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a:solidFill>
                    <a:srgbClr val="000000"/>
                  </a:solidFill>
                </a:rPr>
                <a:t>[U]</a:t>
              </a:r>
              <a:r>
                <a:rPr lang="en-GB" altLang="en-US" sz="2400" b="1" baseline="-25000" dirty="0">
                  <a:solidFill>
                    <a:srgbClr val="000000"/>
                  </a:solidFill>
                </a:rPr>
                <a:t>Inulin </a:t>
              </a:r>
              <a:r>
                <a:rPr lang="en-GB" altLang="en-US" sz="2400" b="1" dirty="0">
                  <a:solidFill>
                    <a:srgbClr val="000000"/>
                  </a:solidFill>
                </a:rPr>
                <a:t>. </a:t>
              </a:r>
              <a:r>
                <a:rPr lang="en-GB" altLang="en-US" sz="2400" b="1" dirty="0" err="1">
                  <a:solidFill>
                    <a:srgbClr val="000000"/>
                  </a:solidFill>
                </a:rPr>
                <a:t>Ṽ</a:t>
              </a:r>
              <a:endParaRPr lang="en-GB" altLang="en-US" sz="2400" b="1" dirty="0">
                <a:solidFill>
                  <a:srgbClr val="000000"/>
                </a:solidFill>
              </a:endParaRPr>
            </a:p>
          </p:txBody>
        </p:sp>
        <p:sp>
          <p:nvSpPr>
            <p:cNvPr id="62477" name="Rectangle 25"/>
            <p:cNvSpPr>
              <a:spLocks noChangeArrowheads="1"/>
            </p:cNvSpPr>
            <p:nvPr/>
          </p:nvSpPr>
          <p:spPr bwMode="auto">
            <a:xfrm>
              <a:off x="1202746" y="5503585"/>
              <a:ext cx="866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a:solidFill>
                    <a:srgbClr val="000000"/>
                  </a:solidFill>
                </a:rPr>
                <a:t>[P]</a:t>
              </a:r>
              <a:r>
                <a:rPr lang="en-GB" altLang="en-US" sz="2400" b="1" baseline="-25000">
                  <a:solidFill>
                    <a:srgbClr val="000000"/>
                  </a:solidFill>
                </a:rPr>
                <a:t>Inulin</a:t>
              </a:r>
              <a:r>
                <a:rPr lang="en-GB" altLang="en-US" sz="2400" b="1">
                  <a:solidFill>
                    <a:srgbClr val="000000"/>
                  </a:solidFill>
                </a:rPr>
                <a:t> </a:t>
              </a:r>
              <a:endParaRPr lang="en-GB" altLang="en-US" sz="2400"/>
            </a:p>
          </p:txBody>
        </p:sp>
        <p:cxnSp>
          <p:nvCxnSpPr>
            <p:cNvPr id="27" name="Straight Connector 26"/>
            <p:cNvCxnSpPr/>
            <p:nvPr/>
          </p:nvCxnSpPr>
          <p:spPr>
            <a:xfrm flipV="1">
              <a:off x="1041602" y="5444583"/>
              <a:ext cx="1237104" cy="95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479" name="TextBox 27"/>
            <p:cNvSpPr txBox="1">
              <a:spLocks noChangeArrowheads="1"/>
            </p:cNvSpPr>
            <p:nvPr/>
          </p:nvSpPr>
          <p:spPr bwMode="auto">
            <a:xfrm>
              <a:off x="-572011" y="5167996"/>
              <a:ext cx="1943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err="1">
                  <a:solidFill>
                    <a:srgbClr val="000000"/>
                  </a:solidFill>
                </a:rPr>
                <a:t>Cl</a:t>
              </a:r>
              <a:r>
                <a:rPr lang="en-GB" altLang="en-US" sz="2400" b="1" baseline="-25000" dirty="0" err="1">
                  <a:solidFill>
                    <a:srgbClr val="000000"/>
                  </a:solidFill>
                </a:rPr>
                <a:t>Inulin</a:t>
              </a:r>
              <a:r>
                <a:rPr lang="en-GB" altLang="en-US" sz="2400" b="1" dirty="0">
                  <a:solidFill>
                    <a:srgbClr val="000000"/>
                  </a:solidFill>
                </a:rPr>
                <a:t> = GFR = </a:t>
              </a:r>
            </a:p>
          </p:txBody>
        </p:sp>
      </p:grpSp>
      <p:sp>
        <p:nvSpPr>
          <p:cNvPr id="62474" name="TextBox 28"/>
          <p:cNvSpPr txBox="1">
            <a:spLocks noChangeArrowheads="1"/>
          </p:cNvSpPr>
          <p:nvPr/>
        </p:nvSpPr>
        <p:spPr bwMode="auto">
          <a:xfrm>
            <a:off x="311150" y="4805362"/>
            <a:ext cx="236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a:solidFill>
                  <a:srgbClr val="000000"/>
                </a:solidFill>
              </a:rPr>
              <a:t>GFR . [P]</a:t>
            </a:r>
            <a:r>
              <a:rPr lang="en-GB" altLang="en-US" sz="2400" b="1" baseline="-25000" dirty="0">
                <a:solidFill>
                  <a:srgbClr val="000000"/>
                </a:solidFill>
              </a:rPr>
              <a:t>Inulin </a:t>
            </a:r>
            <a:r>
              <a:rPr lang="en-GB" altLang="en-US" sz="2400" b="1" dirty="0">
                <a:solidFill>
                  <a:srgbClr val="000000"/>
                </a:solidFill>
              </a:rPr>
              <a:t>= </a:t>
            </a:r>
            <a:endParaRPr lang="en-GB" altLang="en-US" sz="2400" dirty="0"/>
          </a:p>
        </p:txBody>
      </p:sp>
      <p:sp>
        <p:nvSpPr>
          <p:cNvPr id="62475" name="TextBox 29"/>
          <p:cNvSpPr txBox="1">
            <a:spLocks noChangeArrowheads="1"/>
          </p:cNvSpPr>
          <p:nvPr/>
        </p:nvSpPr>
        <p:spPr bwMode="auto">
          <a:xfrm>
            <a:off x="2692400" y="4805362"/>
            <a:ext cx="204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a:solidFill>
                  <a:srgbClr val="000000"/>
                </a:solidFill>
              </a:rPr>
              <a:t>[U]</a:t>
            </a:r>
            <a:r>
              <a:rPr lang="en-GB" altLang="en-US" sz="2400" b="1" baseline="-25000" dirty="0">
                <a:solidFill>
                  <a:srgbClr val="000000"/>
                </a:solidFill>
              </a:rPr>
              <a:t>Inulin </a:t>
            </a:r>
            <a:r>
              <a:rPr lang="en-GB" altLang="en-US" sz="2400" b="1" dirty="0">
                <a:solidFill>
                  <a:srgbClr val="000000"/>
                </a:solidFill>
              </a:rPr>
              <a:t>. </a:t>
            </a:r>
            <a:r>
              <a:rPr lang="en-GB" altLang="en-US" sz="2400" b="1" dirty="0" err="1">
                <a:solidFill>
                  <a:srgbClr val="000000"/>
                </a:solidFill>
              </a:rPr>
              <a:t>Ṽ</a:t>
            </a:r>
            <a:endParaRPr lang="en-GB" altLang="en-US" sz="2400" b="1" dirty="0">
              <a:solidFill>
                <a:srgbClr val="000000"/>
              </a:solidFill>
            </a:endParaRPr>
          </a:p>
        </p:txBody>
      </p:sp>
      <p:sp>
        <p:nvSpPr>
          <p:cNvPr id="4" name="Smiley Face 3"/>
          <p:cNvSpPr/>
          <p:nvPr/>
        </p:nvSpPr>
        <p:spPr>
          <a:xfrm>
            <a:off x="6984206" y="2857500"/>
            <a:ext cx="371475" cy="381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vertical)">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vertical)">
                                      <p:cBhvr>
                                        <p:cTn id="12" dur="500"/>
                                        <p:tgtEl>
                                          <p:spTgt spid="6147">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2472"/>
                                        </p:tgtEl>
                                        <p:attrNameLst>
                                          <p:attrName>style.visibility</p:attrName>
                                        </p:attrNameLst>
                                      </p:cBhvr>
                                      <p:to>
                                        <p:strVal val="visible"/>
                                      </p:to>
                                    </p:set>
                                    <p:animEffect transition="in" filter="dissolve">
                                      <p:cBhvr>
                                        <p:cTn id="15" dur="500"/>
                                        <p:tgtEl>
                                          <p:spTgt spid="6247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2474"/>
                                        </p:tgtEl>
                                        <p:attrNameLst>
                                          <p:attrName>style.visibility</p:attrName>
                                        </p:attrNameLst>
                                      </p:cBhvr>
                                      <p:to>
                                        <p:strVal val="visible"/>
                                      </p:to>
                                    </p:set>
                                    <p:animEffect transition="in" filter="dissolve">
                                      <p:cBhvr>
                                        <p:cTn id="30" dur="500"/>
                                        <p:tgtEl>
                                          <p:spTgt spid="6247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2475"/>
                                        </p:tgtEl>
                                        <p:attrNameLst>
                                          <p:attrName>style.visibility</p:attrName>
                                        </p:attrNameLst>
                                      </p:cBhvr>
                                      <p:to>
                                        <p:strVal val="visible"/>
                                      </p:to>
                                    </p:set>
                                    <p:animEffect transition="in" filter="dissolve">
                                      <p:cBhvr>
                                        <p:cTn id="35" dur="500"/>
                                        <p:tgtEl>
                                          <p:spTgt spid="62475"/>
                                        </p:tgtEl>
                                      </p:cBhvr>
                                    </p:animEffect>
                                  </p:childTnLst>
                                </p:cTn>
                              </p:par>
                              <p:par>
                                <p:cTn id="36" presetID="9" presetClass="entr" presetSubtype="0" fill="hold" nodeType="withEffect">
                                  <p:stCondLst>
                                    <p:cond delay="0"/>
                                  </p:stCondLst>
                                  <p:childTnLst>
                                    <p:set>
                                      <p:cBhvr>
                                        <p:cTn id="37" dur="1" fill="hold">
                                          <p:stCondLst>
                                            <p:cond delay="0"/>
                                          </p:stCondLst>
                                        </p:cTn>
                                        <p:tgtEl>
                                          <p:spTgt spid="62473"/>
                                        </p:tgtEl>
                                        <p:attrNameLst>
                                          <p:attrName>style.visibility</p:attrName>
                                        </p:attrNameLst>
                                      </p:cBhvr>
                                      <p:to>
                                        <p:strVal val="visible"/>
                                      </p:to>
                                    </p:set>
                                    <p:animEffect transition="in" filter="dissolve">
                                      <p:cBhvr>
                                        <p:cTn id="38" dur="500"/>
                                        <p:tgtEl>
                                          <p:spTgt spid="6247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1"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repeatCount="indefinite" accel="50000" decel="50000" fill="hold" grpId="0" nodeType="clickEffect">
                                  <p:stCondLst>
                                    <p:cond delay="0"/>
                                  </p:stCondLst>
                                  <p:childTnLst>
                                    <p:animMotion origin="layout" path="M 2.22222E-6 -4.44444E-6 L -0.0007 0.51112 " pathEditMode="relative" rAng="0" ptsTypes="AA">
                                      <p:cBhvr>
                                        <p:cTn id="47" dur="2000" fill="hold"/>
                                        <p:tgtEl>
                                          <p:spTgt spid="4"/>
                                        </p:tgtEl>
                                        <p:attrNameLst>
                                          <p:attrName>ppt_x</p:attrName>
                                          <p:attrName>ppt_y</p:attrName>
                                        </p:attrNameLst>
                                      </p:cBhvr>
                                      <p:rCtr x="-35" y="2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62472" grpId="0" animBg="1"/>
      <p:bldP spid="62474" grpId="0"/>
      <p:bldP spid="62475"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idx="1"/>
          </p:nvPr>
        </p:nvSpPr>
        <p:spPr>
          <a:xfrm>
            <a:off x="381000" y="152400"/>
            <a:ext cx="8229600" cy="609600"/>
          </a:xfrm>
        </p:spPr>
        <p:txBody>
          <a:bodyPr/>
          <a:lstStyle/>
          <a:p>
            <a:pPr eaLnBrk="1" hangingPunct="1">
              <a:buFontTx/>
              <a:buNone/>
            </a:pPr>
            <a:r>
              <a:rPr lang="en-GB" altLang="en-US" sz="2800">
                <a:solidFill>
                  <a:srgbClr val="FF0000"/>
                </a:solidFill>
                <a:ea typeface="MS PGothic" charset="-128"/>
                <a:cs typeface="MS PGothic" charset="-128"/>
                <a:sym typeface="Wingdings" charset="2"/>
              </a:rPr>
              <a:t></a:t>
            </a:r>
            <a:r>
              <a:rPr lang="en-GB" altLang="en-US" sz="2800">
                <a:ea typeface="MS PGothic" charset="-128"/>
                <a:cs typeface="MS PGothic" charset="-128"/>
              </a:rPr>
              <a:t> For substances </a:t>
            </a:r>
            <a:r>
              <a:rPr lang="en-GB" altLang="en-US" sz="3600" b="1" u="sng">
                <a:ea typeface="MS PGothic" charset="-128"/>
                <a:cs typeface="MS PGothic" charset="-128"/>
              </a:rPr>
              <a:t>reabsorbed</a:t>
            </a:r>
            <a:r>
              <a:rPr lang="en-GB" altLang="en-US" sz="2800">
                <a:ea typeface="MS PGothic" charset="-128"/>
                <a:cs typeface="MS PGothic" charset="-128"/>
              </a:rPr>
              <a:t> by the kidney:</a:t>
            </a:r>
            <a:endParaRPr lang="en-US" altLang="en-US" sz="2800" dirty="0">
              <a:ea typeface="MS PGothic" charset="-128"/>
              <a:cs typeface="MS PGothic" charset="-128"/>
            </a:endParaRPr>
          </a:p>
        </p:txBody>
      </p:sp>
      <p:sp>
        <p:nvSpPr>
          <p:cNvPr id="46" name="Rectangle 3"/>
          <p:cNvSpPr txBox="1">
            <a:spLocks noChangeArrowheads="1"/>
          </p:cNvSpPr>
          <p:nvPr/>
        </p:nvSpPr>
        <p:spPr bwMode="auto">
          <a:xfrm>
            <a:off x="381000" y="4538662"/>
            <a:ext cx="44196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spcBef>
                <a:spcPct val="20000"/>
              </a:spcBef>
              <a:buClr>
                <a:srgbClr val="93A299"/>
              </a:buClr>
              <a:buSzPct val="85000"/>
            </a:pPr>
            <a:r>
              <a:rPr lang="en-GB" altLang="en-US" sz="2400" dirty="0">
                <a:solidFill>
                  <a:srgbClr val="FF0000"/>
                </a:solidFill>
                <a:sym typeface="Wingdings" charset="2"/>
              </a:rPr>
              <a:t></a:t>
            </a:r>
            <a:r>
              <a:rPr lang="en-GB" altLang="en-US" sz="2400" dirty="0">
                <a:solidFill>
                  <a:srgbClr val="003300"/>
                </a:solidFill>
              </a:rPr>
              <a:t> </a:t>
            </a:r>
            <a:r>
              <a:rPr lang="en-GB" altLang="en-US" sz="2400" dirty="0" err="1">
                <a:solidFill>
                  <a:srgbClr val="003300"/>
                </a:solidFill>
              </a:rPr>
              <a:t>Cl</a:t>
            </a:r>
            <a:r>
              <a:rPr lang="en-GB" altLang="en-US" sz="2400" baseline="-25000" dirty="0" err="1">
                <a:solidFill>
                  <a:srgbClr val="003300"/>
                </a:solidFill>
              </a:rPr>
              <a:t>sub</a:t>
            </a:r>
            <a:r>
              <a:rPr lang="en-GB" altLang="en-US" sz="2400" baseline="-25000" dirty="0">
                <a:solidFill>
                  <a:srgbClr val="003300"/>
                </a:solidFill>
              </a:rPr>
              <a:t> </a:t>
            </a:r>
            <a:r>
              <a:rPr lang="en-GB" altLang="en-US" sz="2400" dirty="0">
                <a:solidFill>
                  <a:srgbClr val="003300"/>
                </a:solidFill>
              </a:rPr>
              <a:t>&lt;    </a:t>
            </a:r>
            <a:r>
              <a:rPr lang="en-GB" altLang="en-US" sz="2400" dirty="0" err="1">
                <a:solidFill>
                  <a:srgbClr val="003300"/>
                </a:solidFill>
              </a:rPr>
              <a:t>Cl</a:t>
            </a:r>
            <a:r>
              <a:rPr lang="en-GB" altLang="en-US" sz="2400" baseline="-25000" dirty="0" err="1">
                <a:solidFill>
                  <a:srgbClr val="003300"/>
                </a:solidFill>
              </a:rPr>
              <a:t>inulin</a:t>
            </a:r>
            <a:r>
              <a:rPr lang="en-GB" altLang="en-US" sz="2400" dirty="0">
                <a:solidFill>
                  <a:srgbClr val="003300"/>
                </a:solidFill>
              </a:rPr>
              <a:t>   Absorption from nephrons is occurring</a:t>
            </a:r>
            <a:endParaRPr lang="en-US" altLang="en-US" sz="2400" dirty="0">
              <a:solidFill>
                <a:srgbClr val="292934"/>
              </a:solidFill>
            </a:endParaRPr>
          </a:p>
          <a:p>
            <a:pPr>
              <a:spcBef>
                <a:spcPct val="20000"/>
              </a:spcBef>
              <a:buClr>
                <a:srgbClr val="93A299"/>
              </a:buClr>
              <a:buSzPct val="85000"/>
              <a:buFont typeface="Arial" charset="0"/>
              <a:buNone/>
            </a:pPr>
            <a:r>
              <a:rPr lang="en-GB" altLang="en-US" sz="2400" dirty="0">
                <a:solidFill>
                  <a:srgbClr val="FF0000"/>
                </a:solidFill>
                <a:sym typeface="Wingdings" charset="2"/>
              </a:rPr>
              <a:t></a:t>
            </a:r>
            <a:r>
              <a:rPr lang="en-US" altLang="en-US" sz="2400" dirty="0">
                <a:solidFill>
                  <a:srgbClr val="292934"/>
                </a:solidFill>
              </a:rPr>
              <a:t> Cl </a:t>
            </a:r>
            <a:r>
              <a:rPr lang="en-GB" altLang="en-US" sz="2400" dirty="0">
                <a:solidFill>
                  <a:srgbClr val="292934"/>
                </a:solidFill>
              </a:rPr>
              <a:t>= </a:t>
            </a:r>
            <a:r>
              <a:rPr lang="en-GB" altLang="en-US" sz="2400" b="1" u="sng" dirty="0">
                <a:solidFill>
                  <a:srgbClr val="FF0000"/>
                </a:solidFill>
              </a:rPr>
              <a:t>0</a:t>
            </a:r>
            <a:r>
              <a:rPr lang="en-GB" altLang="en-US" sz="2400" dirty="0">
                <a:solidFill>
                  <a:srgbClr val="292934"/>
                </a:solidFill>
              </a:rPr>
              <a:t> for glucose &amp; amino acids (normally).</a:t>
            </a:r>
            <a:endParaRPr lang="en-US" altLang="en-US" sz="2400" dirty="0">
              <a:solidFill>
                <a:srgbClr val="292934"/>
              </a:solidFill>
            </a:endParaRPr>
          </a:p>
        </p:txBody>
      </p:sp>
      <p:sp>
        <p:nvSpPr>
          <p:cNvPr id="50218" name="Rectangle 46"/>
          <p:cNvSpPr>
            <a:spLocks noChangeArrowheads="1"/>
          </p:cNvSpPr>
          <p:nvPr/>
        </p:nvSpPr>
        <p:spPr bwMode="auto">
          <a:xfrm>
            <a:off x="381000" y="6172200"/>
            <a:ext cx="427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dirty="0">
                <a:solidFill>
                  <a:srgbClr val="FF0000"/>
                </a:solidFill>
                <a:sym typeface="Wingdings" charset="2"/>
              </a:rPr>
              <a:t></a:t>
            </a:r>
            <a:r>
              <a:rPr lang="en-US" altLang="en-US" sz="2400" dirty="0"/>
              <a:t> e.g., glucose, sodium, urea.</a:t>
            </a:r>
          </a:p>
        </p:txBody>
      </p:sp>
      <p:sp>
        <p:nvSpPr>
          <p:cNvPr id="64516"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F3B61E7E-5B7C-7F48-A2E7-16AFFDA8CE73}" type="slidenum">
              <a:rPr lang="en-US" altLang="en-US" sz="1600">
                <a:solidFill>
                  <a:srgbClr val="292934"/>
                </a:solidFill>
              </a:rPr>
              <a:pPr algn="r"/>
              <a:t>5</a:t>
            </a:fld>
            <a:endParaRPr lang="en-US" altLang="en-US" sz="1600">
              <a:solidFill>
                <a:srgbClr val="292934"/>
              </a:solidFill>
            </a:endParaRPr>
          </a:p>
        </p:txBody>
      </p:sp>
      <p:pic>
        <p:nvPicPr>
          <p:cNvPr id="645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313" y="1066800"/>
            <a:ext cx="41036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oup 8"/>
          <p:cNvGrpSpPr>
            <a:grpSpLocks/>
          </p:cNvGrpSpPr>
          <p:nvPr/>
        </p:nvGrpSpPr>
        <p:grpSpPr bwMode="auto">
          <a:xfrm>
            <a:off x="7467600" y="5040313"/>
            <a:ext cx="376238" cy="385762"/>
            <a:chOff x="2542489" y="3136232"/>
            <a:chExt cx="375777" cy="385011"/>
          </a:xfrm>
        </p:grpSpPr>
        <p:sp>
          <p:nvSpPr>
            <p:cNvPr id="6" name="Oval 5"/>
            <p:cNvSpPr/>
            <p:nvPr/>
          </p:nvSpPr>
          <p:spPr>
            <a:xfrm>
              <a:off x="2547246" y="3136232"/>
              <a:ext cx="359920" cy="359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quot;No&quot; Symbol 3"/>
            <p:cNvSpPr/>
            <p:nvPr/>
          </p:nvSpPr>
          <p:spPr>
            <a:xfrm>
              <a:off x="2542489" y="3144154"/>
              <a:ext cx="375777" cy="377089"/>
            </a:xfrm>
            <a:prstGeom prst="noSmoking">
              <a:avLst>
                <a:gd name="adj" fmla="val 78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
        <p:nvSpPr>
          <p:cNvPr id="10" name="TextBox 9"/>
          <p:cNvSpPr txBox="1"/>
          <p:nvPr/>
        </p:nvSpPr>
        <p:spPr>
          <a:xfrm>
            <a:off x="5373688" y="5176838"/>
            <a:ext cx="504825" cy="179387"/>
          </a:xfrm>
          <a:prstGeom prst="rect">
            <a:avLst/>
          </a:prstGeom>
          <a:solidFill>
            <a:srgbClr val="D9ECCC"/>
          </a:solidFill>
        </p:spPr>
        <p:txBody>
          <a:bodyPr>
            <a:spAutoFit/>
          </a:bodyPr>
          <a:lstStyle/>
          <a:p>
            <a:pPr>
              <a:defRPr/>
            </a:pPr>
            <a:endParaRPr lang="en-GB" sz="1050" dirty="0">
              <a:latin typeface="Times New Roman" charset="0"/>
              <a:ea typeface="Times New Roman" charset="0"/>
              <a:cs typeface="Times New Roman" charset="0"/>
            </a:endParaRPr>
          </a:p>
        </p:txBody>
      </p:sp>
      <p:sp>
        <p:nvSpPr>
          <p:cNvPr id="38" name="TextBox 37"/>
          <p:cNvSpPr txBox="1"/>
          <p:nvPr/>
        </p:nvSpPr>
        <p:spPr>
          <a:xfrm>
            <a:off x="5421313" y="5122863"/>
            <a:ext cx="457200" cy="254000"/>
          </a:xfrm>
          <a:prstGeom prst="rect">
            <a:avLst/>
          </a:prstGeom>
          <a:noFill/>
        </p:spPr>
        <p:txBody>
          <a:bodyPr>
            <a:spAutoFit/>
          </a:bodyPr>
          <a:lstStyle/>
          <a:p>
            <a:pPr>
              <a:defRPr/>
            </a:pPr>
            <a:r>
              <a:rPr lang="en-GB" sz="1050">
                <a:solidFill>
                  <a:srgbClr val="FF0000"/>
                </a:solidFill>
                <a:latin typeface="Times New Roman" charset="0"/>
                <a:ea typeface="Times New Roman" charset="0"/>
                <a:cs typeface="Times New Roman" charset="0"/>
              </a:rPr>
              <a:t>Not</a:t>
            </a:r>
          </a:p>
        </p:txBody>
      </p:sp>
      <p:sp>
        <p:nvSpPr>
          <p:cNvPr id="39" name="Rounded Rectangle 38"/>
          <p:cNvSpPr/>
          <p:nvPr/>
        </p:nvSpPr>
        <p:spPr>
          <a:xfrm>
            <a:off x="355600" y="2286000"/>
            <a:ext cx="4329113" cy="685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522" name="TextBox 39"/>
          <p:cNvSpPr txBox="1">
            <a:spLocks noChangeArrowheads="1"/>
          </p:cNvSpPr>
          <p:nvPr/>
        </p:nvSpPr>
        <p:spPr bwMode="auto">
          <a:xfrm>
            <a:off x="533215" y="2407025"/>
            <a:ext cx="2366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a:solidFill>
                  <a:srgbClr val="000000"/>
                </a:solidFill>
              </a:rPr>
              <a:t>GFR . [P]</a:t>
            </a:r>
            <a:r>
              <a:rPr lang="en-GB" altLang="en-US" sz="2400" b="1" baseline="-25000" dirty="0">
                <a:solidFill>
                  <a:srgbClr val="000000"/>
                </a:solidFill>
              </a:rPr>
              <a:t>x        </a:t>
            </a:r>
            <a:r>
              <a:rPr lang="en-GB" altLang="en-US" sz="2400" b="1" dirty="0">
                <a:solidFill>
                  <a:srgbClr val="000000"/>
                </a:solidFill>
              </a:rPr>
              <a:t>&gt; </a:t>
            </a:r>
            <a:endParaRPr lang="en-GB" altLang="en-US" sz="2400" dirty="0"/>
          </a:p>
        </p:txBody>
      </p:sp>
      <p:sp>
        <p:nvSpPr>
          <p:cNvPr id="64523" name="TextBox 40"/>
          <p:cNvSpPr txBox="1">
            <a:spLocks noChangeArrowheads="1"/>
          </p:cNvSpPr>
          <p:nvPr/>
        </p:nvSpPr>
        <p:spPr bwMode="auto">
          <a:xfrm>
            <a:off x="2912878" y="2407025"/>
            <a:ext cx="148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a:solidFill>
                  <a:srgbClr val="000000"/>
                </a:solidFill>
              </a:rPr>
              <a:t>[U]</a:t>
            </a:r>
            <a:r>
              <a:rPr lang="en-GB" altLang="en-US" sz="2400" b="1" baseline="-25000" dirty="0">
                <a:solidFill>
                  <a:srgbClr val="000000"/>
                </a:solidFill>
              </a:rPr>
              <a:t>x </a:t>
            </a:r>
            <a:r>
              <a:rPr lang="en-GB" altLang="en-US" sz="2400" b="1" dirty="0">
                <a:solidFill>
                  <a:srgbClr val="000000"/>
                </a:solidFill>
              </a:rPr>
              <a:t>. </a:t>
            </a:r>
            <a:r>
              <a:rPr lang="en-GB" altLang="en-US" sz="2400" b="1" dirty="0" err="1">
                <a:solidFill>
                  <a:srgbClr val="000000"/>
                </a:solidFill>
              </a:rPr>
              <a:t>Ṽ</a:t>
            </a:r>
            <a:endParaRPr lang="en-GB" altLang="en-US" sz="2400" b="1" dirty="0">
              <a:solidFill>
                <a:srgbClr val="000000"/>
              </a:solidFill>
            </a:endParaRPr>
          </a:p>
        </p:txBody>
      </p:sp>
      <p:sp>
        <p:nvSpPr>
          <p:cNvPr id="64524" name="Rectangle 41"/>
          <p:cNvSpPr>
            <a:spLocks noChangeArrowheads="1"/>
          </p:cNvSpPr>
          <p:nvPr/>
        </p:nvSpPr>
        <p:spPr bwMode="auto">
          <a:xfrm>
            <a:off x="363538" y="1066800"/>
            <a:ext cx="4538662" cy="892175"/>
          </a:xfrm>
          <a:prstGeom prst="rect">
            <a:avLst/>
          </a:prstGeom>
          <a:solidFill>
            <a:srgbClr val="FFFFCC"/>
          </a:solidFill>
          <a:ln>
            <a:noFill/>
          </a:ln>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r>
              <a:rPr lang="en-US" altLang="en-US" sz="2600" dirty="0">
                <a:ea typeface="ＭＳ Ｐゴシック" charset="-128"/>
                <a:cs typeface="Arial" charset="0"/>
              </a:rPr>
              <a:t>amount </a:t>
            </a:r>
            <a:r>
              <a:rPr lang="en-US" altLang="en-US" sz="2600" b="1" u="sng" dirty="0">
                <a:ea typeface="ＭＳ Ｐゴシック" charset="-128"/>
                <a:cs typeface="Arial" charset="0"/>
              </a:rPr>
              <a:t>filtered</a:t>
            </a:r>
            <a:r>
              <a:rPr lang="en-US" altLang="en-US" sz="2600" dirty="0">
                <a:ea typeface="ＭＳ Ｐゴシック" charset="-128"/>
                <a:cs typeface="Arial" charset="0"/>
              </a:rPr>
              <a:t> per minute &gt; amount </a:t>
            </a:r>
            <a:r>
              <a:rPr lang="en-US" altLang="en-US" sz="2600" b="1" u="sng" dirty="0">
                <a:ea typeface="ＭＳ Ｐゴシック" charset="-128"/>
                <a:cs typeface="Arial" charset="0"/>
              </a:rPr>
              <a:t>excreted</a:t>
            </a:r>
            <a:r>
              <a:rPr lang="en-US" altLang="en-US" sz="2600" dirty="0">
                <a:ea typeface="ＭＳ Ｐゴシック" charset="-128"/>
                <a:cs typeface="Arial" charset="0"/>
              </a:rPr>
              <a:t> per minute</a:t>
            </a:r>
          </a:p>
        </p:txBody>
      </p:sp>
      <p:grpSp>
        <p:nvGrpSpPr>
          <p:cNvPr id="16" name="Group 23"/>
          <p:cNvGrpSpPr>
            <a:grpSpLocks/>
          </p:cNvGrpSpPr>
          <p:nvPr/>
        </p:nvGrpSpPr>
        <p:grpSpPr bwMode="auto">
          <a:xfrm>
            <a:off x="304800" y="3563452"/>
            <a:ext cx="4653280" cy="461664"/>
            <a:chOff x="-609979" y="5221783"/>
            <a:chExt cx="3284598" cy="461636"/>
          </a:xfrm>
        </p:grpSpPr>
        <p:sp>
          <p:nvSpPr>
            <p:cNvPr id="17" name="TextBox 24"/>
            <p:cNvSpPr txBox="1">
              <a:spLocks noChangeArrowheads="1"/>
            </p:cNvSpPr>
            <p:nvPr/>
          </p:nvSpPr>
          <p:spPr bwMode="auto">
            <a:xfrm>
              <a:off x="1810440" y="5239728"/>
              <a:ext cx="864179" cy="4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200" b="1" dirty="0">
                  <a:solidFill>
                    <a:srgbClr val="000000"/>
                  </a:solidFill>
                </a:rPr>
                <a:t>[U]</a:t>
              </a:r>
              <a:r>
                <a:rPr lang="en-GB" altLang="en-US" sz="2200" b="1" baseline="-25000" dirty="0">
                  <a:solidFill>
                    <a:srgbClr val="000000"/>
                  </a:solidFill>
                </a:rPr>
                <a:t>x </a:t>
              </a:r>
              <a:r>
                <a:rPr lang="en-GB" altLang="en-US" sz="2200" b="1" dirty="0">
                  <a:solidFill>
                    <a:srgbClr val="000000"/>
                  </a:solidFill>
                </a:rPr>
                <a:t>. Ṽ</a:t>
              </a:r>
            </a:p>
          </p:txBody>
        </p:sp>
        <p:sp>
          <p:nvSpPr>
            <p:cNvPr id="20" name="TextBox 27"/>
            <p:cNvSpPr txBox="1">
              <a:spLocks noChangeArrowheads="1"/>
            </p:cNvSpPr>
            <p:nvPr/>
          </p:nvSpPr>
          <p:spPr bwMode="auto">
            <a:xfrm>
              <a:off x="-609979" y="5221783"/>
              <a:ext cx="2604668" cy="4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200" b="1" dirty="0">
                  <a:solidFill>
                    <a:srgbClr val="000000"/>
                  </a:solidFill>
                </a:rPr>
                <a:t>GFR . [P]</a:t>
              </a:r>
              <a:r>
                <a:rPr lang="en-GB" altLang="en-US" sz="2200" b="1" baseline="-25000" dirty="0">
                  <a:solidFill>
                    <a:srgbClr val="000000"/>
                  </a:solidFill>
                </a:rPr>
                <a:t>x </a:t>
              </a:r>
              <a:r>
                <a:rPr lang="en-GB" altLang="en-US" sz="2200" b="1" dirty="0">
                  <a:solidFill>
                    <a:srgbClr val="000000"/>
                  </a:solidFill>
                  <a:effectLst>
                    <a:glow rad="279400">
                      <a:srgbClr val="FFFF00"/>
                    </a:glow>
                  </a:effectLst>
                </a:rPr>
                <a:t>–</a:t>
              </a:r>
              <a:r>
                <a:rPr lang="en-GB" altLang="en-US" sz="2200" b="1" dirty="0">
                  <a:solidFill>
                    <a:srgbClr val="000000"/>
                  </a:solidFill>
                </a:rPr>
                <a:t> </a:t>
              </a:r>
              <a:r>
                <a:rPr lang="en-GB" altLang="en-US" b="1" dirty="0">
                  <a:solidFill>
                    <a:srgbClr val="FF0000"/>
                  </a:solidFill>
                </a:rPr>
                <a:t>Absorbed ‘T’</a:t>
              </a:r>
              <a:r>
                <a:rPr lang="en-GB" altLang="en-US" sz="2400" b="1" dirty="0">
                  <a:solidFill>
                    <a:srgbClr val="000000"/>
                  </a:solidFill>
                </a:rPr>
                <a:t> = </a:t>
              </a:r>
            </a:p>
          </p:txBody>
        </p:sp>
      </p:grpSp>
      <p:sp>
        <p:nvSpPr>
          <p:cNvPr id="24" name="Smiley Face 23"/>
          <p:cNvSpPr/>
          <p:nvPr/>
        </p:nvSpPr>
        <p:spPr>
          <a:xfrm>
            <a:off x="6984206" y="2857500"/>
            <a:ext cx="371475" cy="381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miley Face 24"/>
          <p:cNvSpPr/>
          <p:nvPr/>
        </p:nvSpPr>
        <p:spPr>
          <a:xfrm>
            <a:off x="6968925" y="2857500"/>
            <a:ext cx="371475" cy="381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870937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0218"/>
                                        </p:tgtEl>
                                        <p:attrNameLst>
                                          <p:attrName>style.visibility</p:attrName>
                                        </p:attrNameLst>
                                      </p:cBhvr>
                                      <p:to>
                                        <p:strVal val="visible"/>
                                      </p:to>
                                    </p:set>
                                    <p:animEffect transition="in" filter="dissolve">
                                      <p:cBhvr>
                                        <p:cTn id="16" dur="500"/>
                                        <p:tgtEl>
                                          <p:spTgt spid="502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2"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par>
                                <p:cTn id="22" presetID="9" presetClass="entr" presetSubtype="0" fill="hold" grpId="1"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repeatCount="4000" accel="50000" decel="50000" fill="hold" grpId="0" nodeType="clickEffect">
                                  <p:stCondLst>
                                    <p:cond delay="0"/>
                                  </p:stCondLst>
                                  <p:childTnLst>
                                    <p:animMotion origin="layout" path="M 2.22222E-6 -4.44444E-6 L -0.0007 0.51112 " pathEditMode="relative" rAng="0" ptsTypes="AA">
                                      <p:cBhvr>
                                        <p:cTn id="28" dur="2000" fill="hold"/>
                                        <p:tgtEl>
                                          <p:spTgt spid="24"/>
                                        </p:tgtEl>
                                        <p:attrNameLst>
                                          <p:attrName>ppt_x</p:attrName>
                                          <p:attrName>ppt_y</p:attrName>
                                        </p:attrNameLst>
                                      </p:cBhvr>
                                      <p:rCtr x="-35" y="25556"/>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repeatCount="4000" accel="50000" decel="50000" fill="hold" grpId="0" nodeType="clickEffect">
                                  <p:stCondLst>
                                    <p:cond delay="0"/>
                                  </p:stCondLst>
                                  <p:childTnLst>
                                    <p:animMotion origin="layout" path="M 4.72222E-6 -4.44444E-6 L -0.0007 0.51112 " pathEditMode="relative" rAng="0" ptsTypes="AA">
                                      <p:cBhvr>
                                        <p:cTn id="32" dur="2000" fill="hold"/>
                                        <p:tgtEl>
                                          <p:spTgt spid="25"/>
                                        </p:tgtEl>
                                        <p:attrNameLst>
                                          <p:attrName>ppt_x</p:attrName>
                                          <p:attrName>ppt_y</p:attrName>
                                        </p:attrNameLst>
                                      </p:cBhvr>
                                      <p:rCtr x="-35" y="25556"/>
                                    </p:animMotion>
                                  </p:childTnLst>
                                </p:cTn>
                              </p:par>
                              <p:par>
                                <p:cTn id="33" presetID="0" presetClass="path" presetSubtype="0" repeatCount="4000" accel="50000" decel="50000" fill="hold" grpId="1" nodeType="withEffect">
                                  <p:stCondLst>
                                    <p:cond delay="0"/>
                                  </p:stCondLst>
                                  <p:childTnLst>
                                    <p:animMotion origin="layout" path="M 4.72222E-6 -4.44444E-6 C -0.00035 0.00325 -0.00087 0.00672 -0.00122 0.00996 C -0.0033 0.03681 -0.00313 0.06713 -0.00365 0.09283 C -0.0033 0.11528 -0.0033 0.13774 -0.00244 0.16019 C -0.00244 0.1625 -0.00174 0.16482 -0.00122 0.1669 C 4.72222E-6 0.17292 0.00156 0.17732 0.0052 0.18218 C 0.00677 0.1845 0.00816 0.18727 0.01024 0.18889 C 0.01545 0.19375 0.01284 0.19098 0.0177 0.19746 C 0.0309 0.19676 0.04392 0.19676 0.05694 0.19561 C 0.0592 0.19561 0.06111 0.19422 0.06336 0.19399 C 0.07517 0.1926 0.09878 0.19075 0.09878 0.19098 C 0.10121 0.19121 0.10381 0.1919 0.10625 0.19237 C 0.11892 0.19468 0.11284 0.19237 0.12031 0.19561 L 0.12274 0.20579 L 0.12413 0.21088 C 0.12222 0.22292 0.12343 0.21667 0.12031 0.2294 C 0.11875 0.23519 0.11996 0.23334 0.1177 0.23635 " pathEditMode="relative" rAng="0" ptsTypes="AAAAAAAAAAAAAAAAA">
                                      <p:cBhvr>
                                        <p:cTn id="34" dur="2000" fill="hold"/>
                                        <p:tgtEl>
                                          <p:spTgt spid="25"/>
                                        </p:tgtEl>
                                        <p:attrNameLst>
                                          <p:attrName>ppt_x</p:attrName>
                                          <p:attrName>ppt_y</p:attrName>
                                        </p:attrNameLst>
                                      </p:cBhvr>
                                      <p:rCtr x="6024" y="1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218" grpId="0"/>
      <p:bldP spid="24" grpId="0" animBg="1"/>
      <p:bldP spid="24" grpId="1" animBg="1"/>
      <p:bldP spid="25" grpId="0" animBg="1"/>
      <p:bldP spid="25" grpId="1" animBg="1"/>
      <p:bldP spid="25"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xmlns="" id="{9AB0A2C1-7625-7B4B-A4A3-E3F329AD7B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313" y="1066800"/>
            <a:ext cx="41036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ounded Rectangle 57"/>
          <p:cNvSpPr/>
          <p:nvPr/>
        </p:nvSpPr>
        <p:spPr>
          <a:xfrm>
            <a:off x="355600" y="2590800"/>
            <a:ext cx="4329113" cy="685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490" name="Rectangle 3"/>
          <p:cNvSpPr>
            <a:spLocks noGrp="1" noChangeArrowheads="1"/>
          </p:cNvSpPr>
          <p:nvPr>
            <p:ph idx="1"/>
          </p:nvPr>
        </p:nvSpPr>
        <p:spPr>
          <a:xfrm>
            <a:off x="381000" y="76200"/>
            <a:ext cx="8229600" cy="609600"/>
          </a:xfrm>
        </p:spPr>
        <p:txBody>
          <a:bodyPr/>
          <a:lstStyle/>
          <a:p>
            <a:pPr eaLnBrk="1" hangingPunct="1">
              <a:buFontTx/>
              <a:buNone/>
            </a:pPr>
            <a:r>
              <a:rPr lang="en-GB" altLang="en-US" sz="2800">
                <a:solidFill>
                  <a:srgbClr val="FF0000"/>
                </a:solidFill>
                <a:ea typeface="MS PGothic" charset="-128"/>
                <a:cs typeface="MS PGothic" charset="-128"/>
                <a:sym typeface="Wingdings" charset="2"/>
              </a:rPr>
              <a:t></a:t>
            </a:r>
            <a:r>
              <a:rPr lang="en-GB" altLang="en-US" sz="2800">
                <a:ea typeface="MS PGothic" charset="-128"/>
                <a:cs typeface="MS PGothic" charset="-128"/>
              </a:rPr>
              <a:t> For substances </a:t>
            </a:r>
            <a:r>
              <a:rPr lang="en-GB" altLang="en-US" sz="3600" b="1" u="sng">
                <a:ea typeface="MS PGothic" charset="-128"/>
                <a:cs typeface="MS PGothic" charset="-128"/>
              </a:rPr>
              <a:t>secreted</a:t>
            </a:r>
            <a:r>
              <a:rPr lang="en-GB" altLang="en-US" sz="2800">
                <a:ea typeface="MS PGothic" charset="-128"/>
                <a:cs typeface="MS PGothic" charset="-128"/>
              </a:rPr>
              <a:t> by the kidney:</a:t>
            </a:r>
            <a:endParaRPr lang="en-US" altLang="en-US" sz="2800">
              <a:ea typeface="MS PGothic" charset="-128"/>
              <a:cs typeface="MS PGothic" charset="-128"/>
            </a:endParaRPr>
          </a:p>
        </p:txBody>
      </p:sp>
      <p:sp>
        <p:nvSpPr>
          <p:cNvPr id="49155" name="Rectangle 2"/>
          <p:cNvSpPr>
            <a:spLocks noChangeArrowheads="1"/>
          </p:cNvSpPr>
          <p:nvPr/>
        </p:nvSpPr>
        <p:spPr bwMode="auto">
          <a:xfrm>
            <a:off x="381000" y="578008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spcBef>
                <a:spcPct val="20000"/>
              </a:spcBef>
              <a:buClr>
                <a:srgbClr val="93A299"/>
              </a:buClr>
              <a:buSzPct val="85000"/>
            </a:pPr>
            <a:r>
              <a:rPr lang="en-GB" altLang="en-US" sz="2400">
                <a:solidFill>
                  <a:srgbClr val="FF0000"/>
                </a:solidFill>
                <a:sym typeface="Wingdings" charset="2"/>
              </a:rPr>
              <a:t></a:t>
            </a:r>
            <a:r>
              <a:rPr lang="en-GB" altLang="en-US" sz="2400">
                <a:solidFill>
                  <a:srgbClr val="003300"/>
                </a:solidFill>
              </a:rPr>
              <a:t> Cl</a:t>
            </a:r>
            <a:r>
              <a:rPr lang="en-GB" altLang="en-US" sz="2400" baseline="-25000">
                <a:solidFill>
                  <a:srgbClr val="003300"/>
                </a:solidFill>
              </a:rPr>
              <a:t>sub</a:t>
            </a:r>
            <a:r>
              <a:rPr lang="en-GB" altLang="en-US" sz="2400">
                <a:solidFill>
                  <a:srgbClr val="003300"/>
                </a:solidFill>
              </a:rPr>
              <a:t> &gt; Cl</a:t>
            </a:r>
            <a:r>
              <a:rPr lang="en-GB" altLang="en-US" sz="2400" baseline="-25000">
                <a:solidFill>
                  <a:srgbClr val="003300"/>
                </a:solidFill>
              </a:rPr>
              <a:t>inulin</a:t>
            </a:r>
            <a:r>
              <a:rPr lang="en-GB" altLang="en-US" sz="2400">
                <a:solidFill>
                  <a:srgbClr val="003300"/>
                </a:solidFill>
              </a:rPr>
              <a:t>  Secretion into nephrons is occurring</a:t>
            </a:r>
            <a:endParaRPr lang="en-US" altLang="en-US" sz="2400">
              <a:solidFill>
                <a:srgbClr val="292934"/>
              </a:solidFill>
            </a:endParaRPr>
          </a:p>
        </p:txBody>
      </p:sp>
      <p:sp>
        <p:nvSpPr>
          <p:cNvPr id="49177" name="Rectangle 5"/>
          <p:cNvSpPr>
            <a:spLocks noChangeArrowheads="1"/>
          </p:cNvSpPr>
          <p:nvPr/>
        </p:nvSpPr>
        <p:spPr bwMode="auto">
          <a:xfrm>
            <a:off x="457200" y="838200"/>
            <a:ext cx="2754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2800" dirty="0"/>
              <a:t>PAH, creatinine.</a:t>
            </a:r>
          </a:p>
        </p:txBody>
      </p:sp>
      <p:sp>
        <p:nvSpPr>
          <p:cNvPr id="63493"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37CD3DEE-3850-9E4E-A861-8265D0DF720B}" type="slidenum">
              <a:rPr lang="en-US" altLang="en-US" sz="1600">
                <a:solidFill>
                  <a:srgbClr val="292934"/>
                </a:solidFill>
              </a:rPr>
              <a:pPr algn="r"/>
              <a:t>6</a:t>
            </a:fld>
            <a:endParaRPr lang="en-US" altLang="en-US" sz="1600">
              <a:solidFill>
                <a:srgbClr val="292934"/>
              </a:solidFill>
            </a:endParaRPr>
          </a:p>
        </p:txBody>
      </p:sp>
      <p:sp>
        <p:nvSpPr>
          <p:cNvPr id="63495" name="TextBox 52"/>
          <p:cNvSpPr txBox="1">
            <a:spLocks noChangeArrowheads="1"/>
          </p:cNvSpPr>
          <p:nvPr/>
        </p:nvSpPr>
        <p:spPr bwMode="auto">
          <a:xfrm>
            <a:off x="479425" y="2706035"/>
            <a:ext cx="2354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a:solidFill>
                  <a:srgbClr val="000000"/>
                </a:solidFill>
              </a:rPr>
              <a:t>GFR . [P]</a:t>
            </a:r>
            <a:r>
              <a:rPr lang="en-GB" altLang="en-US" sz="2400" b="1" baseline="-25000" dirty="0">
                <a:solidFill>
                  <a:srgbClr val="000000"/>
                </a:solidFill>
              </a:rPr>
              <a:t>x        </a:t>
            </a:r>
            <a:r>
              <a:rPr lang="en-GB" altLang="en-US" sz="2400" b="1" dirty="0">
                <a:solidFill>
                  <a:srgbClr val="000000"/>
                </a:solidFill>
              </a:rPr>
              <a:t>&lt; </a:t>
            </a:r>
            <a:endParaRPr lang="en-GB" altLang="en-US" sz="2400" dirty="0"/>
          </a:p>
        </p:txBody>
      </p:sp>
      <p:sp>
        <p:nvSpPr>
          <p:cNvPr id="63496" name="TextBox 53"/>
          <p:cNvSpPr txBox="1">
            <a:spLocks noChangeArrowheads="1"/>
          </p:cNvSpPr>
          <p:nvPr/>
        </p:nvSpPr>
        <p:spPr bwMode="auto">
          <a:xfrm>
            <a:off x="2859088" y="2706035"/>
            <a:ext cx="204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a:solidFill>
                  <a:srgbClr val="000000"/>
                </a:solidFill>
              </a:rPr>
              <a:t>[U]</a:t>
            </a:r>
            <a:r>
              <a:rPr lang="en-GB" altLang="en-US" sz="2400" b="1" baseline="-25000" dirty="0">
                <a:solidFill>
                  <a:srgbClr val="000000"/>
                </a:solidFill>
              </a:rPr>
              <a:t>x </a:t>
            </a:r>
            <a:r>
              <a:rPr lang="en-GB" altLang="en-US" sz="2400" b="1" dirty="0">
                <a:solidFill>
                  <a:srgbClr val="000000"/>
                </a:solidFill>
              </a:rPr>
              <a:t>. </a:t>
            </a:r>
            <a:r>
              <a:rPr lang="en-GB" altLang="en-US" sz="2400" b="1" dirty="0" err="1">
                <a:solidFill>
                  <a:srgbClr val="000000"/>
                </a:solidFill>
              </a:rPr>
              <a:t>Ṽ</a:t>
            </a:r>
            <a:endParaRPr lang="en-GB" altLang="en-US" sz="2400" b="1" dirty="0">
              <a:solidFill>
                <a:srgbClr val="000000"/>
              </a:solidFill>
            </a:endParaRPr>
          </a:p>
        </p:txBody>
      </p:sp>
      <p:sp>
        <p:nvSpPr>
          <p:cNvPr id="63497" name="Rectangle 54"/>
          <p:cNvSpPr>
            <a:spLocks noChangeArrowheads="1"/>
          </p:cNvSpPr>
          <p:nvPr/>
        </p:nvSpPr>
        <p:spPr bwMode="auto">
          <a:xfrm>
            <a:off x="363538" y="1470025"/>
            <a:ext cx="4538662" cy="892175"/>
          </a:xfrm>
          <a:prstGeom prst="rect">
            <a:avLst/>
          </a:prstGeom>
          <a:solidFill>
            <a:srgbClr val="FFFFCC"/>
          </a:solidFill>
          <a:ln>
            <a:noFill/>
          </a:ln>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r>
              <a:rPr lang="en-US" altLang="en-US" sz="2600" dirty="0">
                <a:ea typeface="ＭＳ Ｐゴシック" charset="-128"/>
                <a:cs typeface="Arial" charset="0"/>
              </a:rPr>
              <a:t>amount </a:t>
            </a:r>
            <a:r>
              <a:rPr lang="en-US" altLang="en-US" sz="2600" b="1" u="sng" dirty="0">
                <a:ea typeface="ＭＳ Ｐゴシック" charset="-128"/>
                <a:cs typeface="Arial" charset="0"/>
              </a:rPr>
              <a:t>filtered</a:t>
            </a:r>
            <a:r>
              <a:rPr lang="en-US" altLang="en-US" sz="2600" dirty="0">
                <a:ea typeface="ＭＳ Ｐゴシック" charset="-128"/>
                <a:cs typeface="Arial" charset="0"/>
              </a:rPr>
              <a:t> per minute &lt; amount </a:t>
            </a:r>
            <a:r>
              <a:rPr lang="en-US" altLang="en-US" sz="2600" b="1" u="sng" dirty="0">
                <a:ea typeface="ＭＳ Ｐゴシック" charset="-128"/>
                <a:cs typeface="Arial" charset="0"/>
              </a:rPr>
              <a:t>excreted</a:t>
            </a:r>
            <a:r>
              <a:rPr lang="en-US" altLang="en-US" sz="2600" dirty="0">
                <a:ea typeface="ＭＳ Ｐゴシック" charset="-128"/>
                <a:cs typeface="Arial" charset="0"/>
              </a:rPr>
              <a:t> per minute</a:t>
            </a:r>
          </a:p>
        </p:txBody>
      </p:sp>
      <p:sp>
        <p:nvSpPr>
          <p:cNvPr id="63498" name="TextBox 55"/>
          <p:cNvSpPr txBox="1">
            <a:spLocks noChangeArrowheads="1"/>
          </p:cNvSpPr>
          <p:nvPr/>
        </p:nvSpPr>
        <p:spPr bwMode="auto">
          <a:xfrm>
            <a:off x="466725" y="5100637"/>
            <a:ext cx="2366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dirty="0">
                <a:solidFill>
                  <a:srgbClr val="000000"/>
                </a:solidFill>
              </a:rPr>
              <a:t>12 mg/min    &lt; </a:t>
            </a:r>
            <a:endParaRPr lang="en-GB" altLang="en-US" sz="2400" dirty="0"/>
          </a:p>
        </p:txBody>
      </p:sp>
      <p:sp>
        <p:nvSpPr>
          <p:cNvPr id="63499" name="TextBox 56"/>
          <p:cNvSpPr txBox="1">
            <a:spLocks noChangeArrowheads="1"/>
          </p:cNvSpPr>
          <p:nvPr/>
        </p:nvSpPr>
        <p:spPr bwMode="auto">
          <a:xfrm>
            <a:off x="2846388" y="5100637"/>
            <a:ext cx="204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b="1">
                <a:solidFill>
                  <a:srgbClr val="000000"/>
                </a:solidFill>
              </a:rPr>
              <a:t>60 mg/min</a:t>
            </a:r>
          </a:p>
        </p:txBody>
      </p:sp>
      <p:grpSp>
        <p:nvGrpSpPr>
          <p:cNvPr id="13" name="Group 23"/>
          <p:cNvGrpSpPr>
            <a:grpSpLocks/>
          </p:cNvGrpSpPr>
          <p:nvPr/>
        </p:nvGrpSpPr>
        <p:grpSpPr bwMode="auto">
          <a:xfrm>
            <a:off x="411499" y="3878909"/>
            <a:ext cx="4541501" cy="461665"/>
            <a:chOff x="-609979" y="5221783"/>
            <a:chExt cx="3205697" cy="461636"/>
          </a:xfrm>
        </p:grpSpPr>
        <p:sp>
          <p:nvSpPr>
            <p:cNvPr id="14" name="TextBox 24"/>
            <p:cNvSpPr txBox="1">
              <a:spLocks noChangeArrowheads="1"/>
            </p:cNvSpPr>
            <p:nvPr/>
          </p:nvSpPr>
          <p:spPr bwMode="auto">
            <a:xfrm>
              <a:off x="1731539" y="5229076"/>
              <a:ext cx="864179" cy="4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200" b="1" dirty="0">
                  <a:solidFill>
                    <a:srgbClr val="000000"/>
                  </a:solidFill>
                </a:rPr>
                <a:t>[U]</a:t>
              </a:r>
              <a:r>
                <a:rPr lang="en-GB" altLang="en-US" sz="2200" b="1" baseline="-25000" dirty="0">
                  <a:solidFill>
                    <a:srgbClr val="000000"/>
                  </a:solidFill>
                </a:rPr>
                <a:t>x </a:t>
              </a:r>
              <a:r>
                <a:rPr lang="en-GB" altLang="en-US" sz="2200" b="1" dirty="0">
                  <a:solidFill>
                    <a:srgbClr val="000000"/>
                  </a:solidFill>
                </a:rPr>
                <a:t>. Ṽ</a:t>
              </a:r>
            </a:p>
          </p:txBody>
        </p:sp>
        <p:sp>
          <p:nvSpPr>
            <p:cNvPr id="17" name="TextBox 27"/>
            <p:cNvSpPr txBox="1">
              <a:spLocks noChangeArrowheads="1"/>
            </p:cNvSpPr>
            <p:nvPr/>
          </p:nvSpPr>
          <p:spPr bwMode="auto">
            <a:xfrm>
              <a:off x="-609979" y="5221783"/>
              <a:ext cx="2604668" cy="4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200" b="1" dirty="0">
                  <a:solidFill>
                    <a:srgbClr val="000000"/>
                  </a:solidFill>
                </a:rPr>
                <a:t>GFR . [P]</a:t>
              </a:r>
              <a:r>
                <a:rPr lang="en-GB" altLang="en-US" sz="2200" b="1" baseline="-25000" dirty="0">
                  <a:solidFill>
                    <a:srgbClr val="000000"/>
                  </a:solidFill>
                </a:rPr>
                <a:t>x </a:t>
              </a:r>
              <a:r>
                <a:rPr lang="en-GB" altLang="en-US" sz="2200" b="1" dirty="0">
                  <a:solidFill>
                    <a:srgbClr val="000000"/>
                  </a:solidFill>
                  <a:effectLst>
                    <a:glow rad="279400">
                      <a:srgbClr val="FFFF00"/>
                    </a:glow>
                  </a:effectLst>
                </a:rPr>
                <a:t>+</a:t>
              </a:r>
              <a:r>
                <a:rPr lang="en-GB" altLang="en-US" sz="2200" b="1" dirty="0">
                  <a:solidFill>
                    <a:srgbClr val="000000"/>
                  </a:solidFill>
                </a:rPr>
                <a:t> </a:t>
              </a:r>
              <a:r>
                <a:rPr lang="en-GB" altLang="en-US" b="1" dirty="0">
                  <a:solidFill>
                    <a:srgbClr val="FF0000"/>
                  </a:solidFill>
                </a:rPr>
                <a:t>Secreted ‘T’</a:t>
              </a:r>
              <a:r>
                <a:rPr lang="en-GB" altLang="en-US" sz="2400" b="1" dirty="0">
                  <a:solidFill>
                    <a:srgbClr val="000000"/>
                  </a:solidFill>
                </a:rPr>
                <a:t> = </a:t>
              </a:r>
            </a:p>
          </p:txBody>
        </p:sp>
      </p:grpSp>
      <p:sp>
        <p:nvSpPr>
          <p:cNvPr id="20" name="Smiley Face 19"/>
          <p:cNvSpPr/>
          <p:nvPr/>
        </p:nvSpPr>
        <p:spPr>
          <a:xfrm>
            <a:off x="6984206" y="2857500"/>
            <a:ext cx="371475" cy="381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miley Face 21"/>
          <p:cNvSpPr/>
          <p:nvPr/>
        </p:nvSpPr>
        <p:spPr>
          <a:xfrm>
            <a:off x="7899400" y="4758810"/>
            <a:ext cx="371475" cy="381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8">
            <a:extLst>
              <a:ext uri="{FF2B5EF4-FFF2-40B4-BE49-F238E27FC236}">
                <a16:creationId xmlns:a16="http://schemas.microsoft.com/office/drawing/2014/main" xmlns="" id="{F5D105C4-9778-6547-9EA0-5496CFE2264B}"/>
              </a:ext>
            </a:extLst>
          </p:cNvPr>
          <p:cNvGrpSpPr>
            <a:grpSpLocks/>
          </p:cNvGrpSpPr>
          <p:nvPr/>
        </p:nvGrpSpPr>
        <p:grpSpPr bwMode="auto">
          <a:xfrm>
            <a:off x="7429182" y="4147693"/>
            <a:ext cx="376238" cy="385762"/>
            <a:chOff x="2542489" y="3136232"/>
            <a:chExt cx="375777" cy="385011"/>
          </a:xfrm>
        </p:grpSpPr>
        <p:sp>
          <p:nvSpPr>
            <p:cNvPr id="21" name="Oval 20">
              <a:extLst>
                <a:ext uri="{FF2B5EF4-FFF2-40B4-BE49-F238E27FC236}">
                  <a16:creationId xmlns:a16="http://schemas.microsoft.com/office/drawing/2014/main" xmlns="" id="{47DBFA14-8425-404C-8BD5-487B751D9691}"/>
                </a:ext>
              </a:extLst>
            </p:cNvPr>
            <p:cNvSpPr/>
            <p:nvPr/>
          </p:nvSpPr>
          <p:spPr>
            <a:xfrm>
              <a:off x="2547246" y="3136232"/>
              <a:ext cx="359920" cy="359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quot;No&quot; Symbol 22">
              <a:extLst>
                <a:ext uri="{FF2B5EF4-FFF2-40B4-BE49-F238E27FC236}">
                  <a16:creationId xmlns:a16="http://schemas.microsoft.com/office/drawing/2014/main" xmlns="" id="{90040776-FC05-DC4D-B8FF-6675F10F5D62}"/>
                </a:ext>
              </a:extLst>
            </p:cNvPr>
            <p:cNvSpPr/>
            <p:nvPr/>
          </p:nvSpPr>
          <p:spPr>
            <a:xfrm>
              <a:off x="2542489" y="3144154"/>
              <a:ext cx="375777" cy="377089"/>
            </a:xfrm>
            <a:prstGeom prst="noSmoking">
              <a:avLst>
                <a:gd name="adj" fmla="val 78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
        <p:nvSpPr>
          <p:cNvPr id="27" name="TextBox 26">
            <a:extLst>
              <a:ext uri="{FF2B5EF4-FFF2-40B4-BE49-F238E27FC236}">
                <a16:creationId xmlns:a16="http://schemas.microsoft.com/office/drawing/2014/main" xmlns="" id="{F2CF26A3-E66C-AD40-AEF1-038D0D191D1F}"/>
              </a:ext>
            </a:extLst>
          </p:cNvPr>
          <p:cNvSpPr txBox="1"/>
          <p:nvPr/>
        </p:nvSpPr>
        <p:spPr>
          <a:xfrm>
            <a:off x="5257800" y="4468813"/>
            <a:ext cx="504825" cy="179387"/>
          </a:xfrm>
          <a:prstGeom prst="rect">
            <a:avLst/>
          </a:prstGeom>
          <a:solidFill>
            <a:srgbClr val="D9ECCC"/>
          </a:solidFill>
        </p:spPr>
        <p:txBody>
          <a:bodyPr>
            <a:spAutoFit/>
          </a:bodyPr>
          <a:lstStyle/>
          <a:p>
            <a:pPr>
              <a:defRPr/>
            </a:pPr>
            <a:endParaRPr lang="en-GB" sz="1050" dirty="0">
              <a:latin typeface="Times New Roman" charset="0"/>
              <a:ea typeface="Times New Roman" charset="0"/>
              <a:cs typeface="Times New Roman" charset="0"/>
            </a:endParaRPr>
          </a:p>
        </p:txBody>
      </p:sp>
      <p:sp>
        <p:nvSpPr>
          <p:cNvPr id="24" name="TextBox 23">
            <a:extLst>
              <a:ext uri="{FF2B5EF4-FFF2-40B4-BE49-F238E27FC236}">
                <a16:creationId xmlns:a16="http://schemas.microsoft.com/office/drawing/2014/main" xmlns="" id="{DC254480-F3A7-E940-A479-A0A8EC169FC6}"/>
              </a:ext>
            </a:extLst>
          </p:cNvPr>
          <p:cNvSpPr txBox="1"/>
          <p:nvPr/>
        </p:nvSpPr>
        <p:spPr>
          <a:xfrm>
            <a:off x="5334000" y="4406455"/>
            <a:ext cx="457200" cy="254000"/>
          </a:xfrm>
          <a:prstGeom prst="rect">
            <a:avLst/>
          </a:prstGeom>
          <a:noFill/>
        </p:spPr>
        <p:txBody>
          <a:bodyPr>
            <a:spAutoFit/>
          </a:bodyPr>
          <a:lstStyle/>
          <a:p>
            <a:pPr>
              <a:defRPr/>
            </a:pPr>
            <a:r>
              <a:rPr lang="en-GB" sz="1050" dirty="0">
                <a:solidFill>
                  <a:srgbClr val="FF0000"/>
                </a:solidFill>
                <a:latin typeface="Times New Roman" charset="0"/>
                <a:ea typeface="Times New Roman" charset="0"/>
                <a:cs typeface="Times New Roman" charset="0"/>
              </a:rPr>
              <a:t>Not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dissolve">
                                      <p:cBhvr>
                                        <p:cTn id="7" dur="500"/>
                                        <p:tgtEl>
                                          <p:spTgt spid="634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5"/>
                                        </p:tgtEl>
                                        <p:attrNameLst>
                                          <p:attrName>style.visibility</p:attrName>
                                        </p:attrNameLst>
                                      </p:cBhvr>
                                      <p:to>
                                        <p:strVal val="visible"/>
                                      </p:to>
                                    </p:set>
                                    <p:animEffect transition="in" filter="dissolve">
                                      <p:cBhvr>
                                        <p:cTn id="12" dur="500"/>
                                        <p:tgtEl>
                                          <p:spTgt spid="6349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3496"/>
                                        </p:tgtEl>
                                        <p:attrNameLst>
                                          <p:attrName>style.visibility</p:attrName>
                                        </p:attrNameLst>
                                      </p:cBhvr>
                                      <p:to>
                                        <p:strVal val="visible"/>
                                      </p:to>
                                    </p:set>
                                    <p:animEffect transition="in" filter="dissolve">
                                      <p:cBhvr>
                                        <p:cTn id="15" dur="500"/>
                                        <p:tgtEl>
                                          <p:spTgt spid="6349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dissolve">
                                      <p:cBhvr>
                                        <p:cTn id="18" dur="500"/>
                                        <p:tgtEl>
                                          <p:spTgt spid="58"/>
                                        </p:tgtEl>
                                      </p:cBhvr>
                                    </p:animEffect>
                                  </p:childTnLst>
                                </p:cTn>
                              </p:par>
                              <p:par>
                                <p:cTn id="19" presetID="9"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3498"/>
                                        </p:tgtEl>
                                        <p:attrNameLst>
                                          <p:attrName>style.visibility</p:attrName>
                                        </p:attrNameLst>
                                      </p:cBhvr>
                                      <p:to>
                                        <p:strVal val="visible"/>
                                      </p:to>
                                    </p:set>
                                    <p:animEffect transition="in" filter="dissolve">
                                      <p:cBhvr>
                                        <p:cTn id="26" dur="500"/>
                                        <p:tgtEl>
                                          <p:spTgt spid="6349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3499"/>
                                        </p:tgtEl>
                                        <p:attrNameLst>
                                          <p:attrName>style.visibility</p:attrName>
                                        </p:attrNameLst>
                                      </p:cBhvr>
                                      <p:to>
                                        <p:strVal val="visible"/>
                                      </p:to>
                                    </p:set>
                                    <p:animEffect transition="in" filter="dissolve">
                                      <p:cBhvr>
                                        <p:cTn id="29" dur="500"/>
                                        <p:tgtEl>
                                          <p:spTgt spid="6349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9155"/>
                                        </p:tgtEl>
                                        <p:attrNameLst>
                                          <p:attrName>style.visibility</p:attrName>
                                        </p:attrNameLst>
                                      </p:cBhvr>
                                      <p:to>
                                        <p:strVal val="visible"/>
                                      </p:to>
                                    </p:set>
                                    <p:animEffect transition="in" filter="dissolve">
                                      <p:cBhvr>
                                        <p:cTn id="34" dur="500"/>
                                        <p:tgtEl>
                                          <p:spTgt spid="4915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par>
                                <p:cTn id="40" presetID="9" presetClass="entr" presetSubtype="0" fill="hold" grpId="2"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repeatCount="4000" accel="50000" decel="50000" fill="hold" grpId="0" nodeType="clickEffect">
                                  <p:stCondLst>
                                    <p:cond delay="0"/>
                                  </p:stCondLst>
                                  <p:childTnLst>
                                    <p:animMotion origin="layout" path="M 2.22222E-6 -4.44444E-6 L -0.0007 0.51112 " pathEditMode="relative" rAng="0" ptsTypes="AA">
                                      <p:cBhvr>
                                        <p:cTn id="46" dur="2000" fill="hold"/>
                                        <p:tgtEl>
                                          <p:spTgt spid="20"/>
                                        </p:tgtEl>
                                        <p:attrNameLst>
                                          <p:attrName>ppt_x</p:attrName>
                                          <p:attrName>ppt_y</p:attrName>
                                        </p:attrNameLst>
                                      </p:cBhvr>
                                      <p:rCtr x="-35" y="25556"/>
                                    </p:animMotion>
                                  </p:childTnLst>
                                </p:cTn>
                              </p:par>
                              <p:par>
                                <p:cTn id="47" presetID="0" presetClass="path" presetSubtype="0" repeatCount="4000" accel="50000" decel="50000" fill="hold" grpId="1" nodeType="withEffect">
                                  <p:stCondLst>
                                    <p:cond delay="0"/>
                                  </p:stCondLst>
                                  <p:childTnLst>
                                    <p:animMotion origin="layout" path="M 0 0 C -0.00087 0.00208 -0.00156 0.00463 -0.0026 0.00671 C -0.00399 0.00926 -0.00642 0.01064 -0.00764 0.01342 L -0.01267 0.02361 C -0.01319 0.02523 -0.01372 0.02685 -0.01406 0.02847 C -0.01615 0.04282 -0.01424 0.0368 -0.01649 0.04884 C -0.01684 0.05046 -0.01719 0.05231 -0.01788 0.05393 C -0.01858 0.05578 -0.01927 0.0574 -0.02031 0.05902 C -0.02274 0.0625 -0.02587 0.06689 -0.02917 0.06898 C -0.03038 0.0699 -0.03177 0.0699 -0.03299 0.07083 C -0.03438 0.07152 -0.03542 0.07338 -0.03681 0.07407 C -0.03837 0.075 -0.0401 0.07523 -0.04184 0.07569 C -0.0533 0.07916 -0.05278 0.07801 -0.06979 0.07916 L -0.09635 0.08078 C -0.09931 0.08148 -0.10226 0.08171 -0.10521 0.08264 C -0.11233 0.08449 -0.11372 0.08518 -0.1191 0.0875 C -0.11997 0.08865 -0.12066 0.09004 -0.1217 0.09097 C -0.12292 0.09213 -0.12431 0.09282 -0.12552 0.09444 C -0.12656 0.09583 -0.12708 0.09791 -0.12795 0.0993 C -0.13142 0.10509 -0.13194 0.10324 -0.13438 0.10949 C -0.1349 0.11111 -0.13524 0.11296 -0.13559 0.11458 C -0.13646 0.11898 -0.13802 0.12801 -0.13802 0.12801 C -0.13767 0.14444 -0.1375 0.16064 -0.13681 0.17708 C -0.13663 0.18287 -0.13559 0.18981 -0.13438 0.1956 C -0.13403 0.19722 -0.13333 0.19884 -0.13299 0.20069 L -0.13056 0.21412 C -0.12882 0.22777 -0.13004 0.22106 -0.12674 0.23426 C -0.12622 0.23611 -0.12639 0.23819 -0.12552 0.23935 C -0.1224 0.24328 -0.11927 0.24722 -0.11788 0.25277 C -0.11458 0.26574 -0.1158 0.25949 -0.11406 0.27152 L -0.11528 0.27662 " pathEditMode="relative" ptsTypes="AAAAAAAAAAAAAAAAAAAAAAAAAAAAAAA">
                                      <p:cBhvr>
                                        <p:cTn id="48" dur="2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9155" grpId="0"/>
      <p:bldP spid="63495" grpId="0"/>
      <p:bldP spid="63496" grpId="0"/>
      <p:bldP spid="63497" grpId="0" animBg="1"/>
      <p:bldP spid="63498" grpId="0"/>
      <p:bldP spid="63499" grpId="0"/>
      <p:bldP spid="20" grpId="0" animBg="1"/>
      <p:bldP spid="20" grpId="1" animBg="1"/>
      <p:bldP spid="22" grpId="1" animBg="1"/>
      <p:bldP spid="2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949700"/>
            <a:ext cx="8686800" cy="282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5538" name="Rectangle 8"/>
          <p:cNvSpPr>
            <a:spLocks noChangeArrowheads="1"/>
          </p:cNvSpPr>
          <p:nvPr/>
        </p:nvSpPr>
        <p:spPr bwMode="auto">
          <a:xfrm>
            <a:off x="228600" y="76200"/>
            <a:ext cx="8686800" cy="3786188"/>
          </a:xfrm>
          <a:prstGeom prst="rect">
            <a:avLst/>
          </a:prstGeom>
          <a:solidFill>
            <a:srgbClr val="FFFFFF"/>
          </a:solidFill>
          <a:ln w="9525">
            <a:solidFill>
              <a:srgbClr val="000000"/>
            </a:solidFill>
            <a:miter lim="800000"/>
            <a:headEnd/>
            <a:tailEnd/>
          </a:ln>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IE" altLang="en-US" sz="2000" b="1" dirty="0">
                <a:solidFill>
                  <a:srgbClr val="FF0000"/>
                </a:solidFill>
              </a:rPr>
              <a:t>Q: </a:t>
            </a:r>
            <a:r>
              <a:rPr lang="en-IE" altLang="en-US" sz="2000" b="1" dirty="0"/>
              <a:t>Given the following information for a freely filterable substance </a:t>
            </a:r>
          </a:p>
          <a:p>
            <a:pPr lvl="2"/>
            <a:r>
              <a:rPr lang="en-IE" altLang="en-US" sz="2000" b="1" dirty="0"/>
              <a:t>GFR = 120 mL/min</a:t>
            </a:r>
          </a:p>
          <a:p>
            <a:pPr lvl="2"/>
            <a:r>
              <a:rPr lang="en-IE" altLang="en-US" sz="2000" b="1" dirty="0"/>
              <a:t>Plasma concentration = 3 mg/mL</a:t>
            </a:r>
          </a:p>
          <a:p>
            <a:pPr lvl="2"/>
            <a:r>
              <a:rPr lang="en-IE" altLang="en-US" sz="2000" b="1" dirty="0"/>
              <a:t>Urine flow rate = 2 mL/min</a:t>
            </a:r>
          </a:p>
          <a:p>
            <a:pPr lvl="2"/>
            <a:r>
              <a:rPr lang="en-IE" altLang="en-US" sz="2000" b="1" dirty="0"/>
              <a:t>Urine concentration = 10 mg/mL</a:t>
            </a:r>
          </a:p>
          <a:p>
            <a:r>
              <a:rPr lang="en-US" altLang="en-US" sz="2000" b="1" dirty="0">
                <a:latin typeface="Calibri" charset="0"/>
              </a:rPr>
              <a:t>                we can conclude that:</a:t>
            </a:r>
          </a:p>
          <a:p>
            <a:endParaRPr lang="en-US" altLang="en-US" sz="2000" dirty="0">
              <a:latin typeface="Calibri" charset="0"/>
            </a:endParaRPr>
          </a:p>
          <a:p>
            <a:r>
              <a:rPr lang="en-US" altLang="en-US" sz="2000" dirty="0">
                <a:latin typeface="Calibri" charset="0"/>
              </a:rPr>
              <a:t>a)	 the kidney tubules reabsorbed 340 mg/min  </a:t>
            </a:r>
          </a:p>
          <a:p>
            <a:r>
              <a:rPr lang="en-US" altLang="en-US" sz="2000" dirty="0">
                <a:latin typeface="Calibri" charset="0"/>
              </a:rPr>
              <a:t>b)	 the kidney tubules reabsorbed 200 mg/min  </a:t>
            </a:r>
          </a:p>
          <a:p>
            <a:r>
              <a:rPr lang="en-US" altLang="en-US" sz="2000" dirty="0">
                <a:latin typeface="Calibri" charset="0"/>
              </a:rPr>
              <a:t>c)	 the kidney tubules secreted 200 mg/min  </a:t>
            </a:r>
          </a:p>
          <a:p>
            <a:r>
              <a:rPr lang="en-US" altLang="en-US" sz="2000" dirty="0">
                <a:latin typeface="Calibri" charset="0"/>
              </a:rPr>
              <a:t>d)	 the kidney tubules secreted 340 mg/min  </a:t>
            </a:r>
          </a:p>
          <a:p>
            <a:r>
              <a:rPr lang="en-US" altLang="en-US" sz="2000" dirty="0">
                <a:latin typeface="Calibri" charset="0"/>
              </a:rPr>
              <a:t>e)	 Net transport is 0 mg/min  </a:t>
            </a:r>
            <a:endParaRPr lang="en-IE" altLang="en-US" sz="2000" dirty="0"/>
          </a:p>
        </p:txBody>
      </p:sp>
      <p:sp>
        <p:nvSpPr>
          <p:cNvPr id="65539" name="Rectangle 3"/>
          <p:cNvSpPr>
            <a:spLocks noChangeArrowheads="1"/>
          </p:cNvSpPr>
          <p:nvPr/>
        </p:nvSpPr>
        <p:spPr bwMode="auto">
          <a:xfrm>
            <a:off x="344488" y="4827588"/>
            <a:ext cx="5962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GB" altLang="en-US" b="1" dirty="0">
                <a:solidFill>
                  <a:srgbClr val="FF0000"/>
                </a:solidFill>
                <a:latin typeface="Calibri" charset="0"/>
              </a:rPr>
              <a:t> </a:t>
            </a:r>
            <a:r>
              <a:rPr lang="en-GB" altLang="en-US" b="1" dirty="0">
                <a:latin typeface="Calibri" charset="0"/>
              </a:rPr>
              <a:t>Amount</a:t>
            </a:r>
            <a:r>
              <a:rPr lang="en-GB" altLang="en-US" b="1" dirty="0">
                <a:solidFill>
                  <a:srgbClr val="FF0000"/>
                </a:solidFill>
                <a:latin typeface="Calibri" charset="0"/>
              </a:rPr>
              <a:t> excreted </a:t>
            </a:r>
            <a:r>
              <a:rPr lang="en-GB" altLang="en-US" b="1" dirty="0">
                <a:latin typeface="Calibri" charset="0"/>
              </a:rPr>
              <a:t>per minute </a:t>
            </a:r>
            <a:r>
              <a:rPr lang="en-GB" altLang="en-US" b="1" dirty="0">
                <a:solidFill>
                  <a:srgbClr val="FF0000"/>
                </a:solidFill>
                <a:latin typeface="Calibri" charset="0"/>
              </a:rPr>
              <a:t>= </a:t>
            </a:r>
            <a:r>
              <a:rPr lang="en-GB" altLang="en-US" sz="2400" b="1" dirty="0">
                <a:solidFill>
                  <a:srgbClr val="FF0000"/>
                </a:solidFill>
                <a:latin typeface="Calibri" charset="0"/>
              </a:rPr>
              <a:t>(</a:t>
            </a:r>
            <a:r>
              <a:rPr lang="en-GB" altLang="en-US" b="1" dirty="0">
                <a:solidFill>
                  <a:srgbClr val="292934"/>
                </a:solidFill>
                <a:latin typeface="Calibri" charset="0"/>
              </a:rPr>
              <a:t>[sub]</a:t>
            </a:r>
            <a:r>
              <a:rPr lang="en-GB" altLang="en-US" b="1" baseline="-25000" dirty="0">
                <a:solidFill>
                  <a:srgbClr val="292934"/>
                </a:solidFill>
                <a:latin typeface="Calibri" charset="0"/>
              </a:rPr>
              <a:t>urine</a:t>
            </a:r>
            <a:r>
              <a:rPr lang="en-GB" altLang="en-US" b="1" dirty="0">
                <a:solidFill>
                  <a:srgbClr val="292934"/>
                </a:solidFill>
                <a:latin typeface="Calibri" charset="0"/>
              </a:rPr>
              <a:t> X Urine flow rate</a:t>
            </a:r>
            <a:r>
              <a:rPr lang="en-GB" altLang="en-US" sz="2400" b="1" dirty="0">
                <a:solidFill>
                  <a:srgbClr val="FF0000"/>
                </a:solidFill>
                <a:latin typeface="Calibri" charset="0"/>
              </a:rPr>
              <a:t>)</a:t>
            </a:r>
            <a:r>
              <a:rPr lang="en-GB" altLang="en-US" b="1" dirty="0">
                <a:solidFill>
                  <a:srgbClr val="FF0000"/>
                </a:solidFill>
                <a:latin typeface="Calibri" charset="0"/>
              </a:rPr>
              <a:t> </a:t>
            </a:r>
            <a:endParaRPr lang="en-US" altLang="en-US" b="1" dirty="0">
              <a:solidFill>
                <a:srgbClr val="FF0000"/>
              </a:solidFill>
            </a:endParaRPr>
          </a:p>
        </p:txBody>
      </p:sp>
      <p:sp>
        <p:nvSpPr>
          <p:cNvPr id="65540" name="Rectangle 4"/>
          <p:cNvSpPr>
            <a:spLocks noChangeArrowheads="1"/>
          </p:cNvSpPr>
          <p:nvPr/>
        </p:nvSpPr>
        <p:spPr bwMode="auto">
          <a:xfrm>
            <a:off x="381000" y="3949700"/>
            <a:ext cx="484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GB" altLang="en-US" b="1" dirty="0">
                <a:latin typeface="Calibri" charset="0"/>
              </a:rPr>
              <a:t>Amount </a:t>
            </a:r>
            <a:r>
              <a:rPr lang="en-GB" altLang="en-US" b="1" dirty="0">
                <a:solidFill>
                  <a:srgbClr val="FF0000"/>
                </a:solidFill>
                <a:latin typeface="Calibri" charset="0"/>
              </a:rPr>
              <a:t>Filtered</a:t>
            </a:r>
            <a:r>
              <a:rPr lang="en-GB" altLang="en-US" b="1" dirty="0">
                <a:latin typeface="Calibri" charset="0"/>
              </a:rPr>
              <a:t> per minute </a:t>
            </a:r>
            <a:r>
              <a:rPr lang="en-GB" altLang="en-US" b="1" dirty="0">
                <a:solidFill>
                  <a:srgbClr val="FF0000"/>
                </a:solidFill>
                <a:latin typeface="Calibri" charset="0"/>
              </a:rPr>
              <a:t>= </a:t>
            </a:r>
            <a:r>
              <a:rPr lang="en-GB" altLang="en-US" sz="2400" b="1" dirty="0">
                <a:solidFill>
                  <a:srgbClr val="FF0000"/>
                </a:solidFill>
                <a:latin typeface="Calibri" charset="0"/>
              </a:rPr>
              <a:t>(</a:t>
            </a:r>
            <a:r>
              <a:rPr lang="en-GB" altLang="en-US" b="1" dirty="0">
                <a:solidFill>
                  <a:srgbClr val="292934"/>
                </a:solidFill>
                <a:latin typeface="Calibri" charset="0"/>
              </a:rPr>
              <a:t>GFR X [Sub]</a:t>
            </a:r>
            <a:r>
              <a:rPr lang="en-GB" altLang="en-US" b="1" baseline="-25000" dirty="0">
                <a:solidFill>
                  <a:srgbClr val="292934"/>
                </a:solidFill>
                <a:latin typeface="Calibri" charset="0"/>
              </a:rPr>
              <a:t>plasma</a:t>
            </a:r>
            <a:r>
              <a:rPr lang="en-GB" altLang="en-US" sz="2400" b="1" dirty="0">
                <a:solidFill>
                  <a:srgbClr val="FF0000"/>
                </a:solidFill>
                <a:latin typeface="Calibri" charset="0"/>
              </a:rPr>
              <a:t>)</a:t>
            </a:r>
          </a:p>
        </p:txBody>
      </p:sp>
      <p:sp>
        <p:nvSpPr>
          <p:cNvPr id="65541" name="TextBox 2"/>
          <p:cNvSpPr txBox="1">
            <a:spLocks noChangeArrowheads="1"/>
          </p:cNvSpPr>
          <p:nvPr/>
        </p:nvSpPr>
        <p:spPr bwMode="auto">
          <a:xfrm>
            <a:off x="3095625" y="4251325"/>
            <a:ext cx="5286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1600"/>
              <a:t>=  120 ml/min  X  3 mg/ml  =  </a:t>
            </a:r>
            <a:r>
              <a:rPr lang="en-US" altLang="en-US" sz="2800" b="1" u="sng"/>
              <a:t>360 mg/min</a:t>
            </a:r>
            <a:endParaRPr lang="en-US" altLang="en-US" sz="1600" b="1" u="sng"/>
          </a:p>
        </p:txBody>
      </p:sp>
      <p:sp>
        <p:nvSpPr>
          <p:cNvPr id="65542" name="TextBox 16"/>
          <p:cNvSpPr txBox="1">
            <a:spLocks noChangeArrowheads="1"/>
          </p:cNvSpPr>
          <p:nvPr/>
        </p:nvSpPr>
        <p:spPr bwMode="auto">
          <a:xfrm>
            <a:off x="3211513" y="5245100"/>
            <a:ext cx="5133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1600"/>
              <a:t>=  2 ml/min  X  10 mg/ml  =  </a:t>
            </a:r>
            <a:r>
              <a:rPr lang="en-US" altLang="en-US" sz="2200" b="1" u="sng"/>
              <a:t>20 mg/min</a:t>
            </a:r>
          </a:p>
        </p:txBody>
      </p:sp>
      <p:sp>
        <p:nvSpPr>
          <p:cNvPr id="65543" name="Rectangle 4"/>
          <p:cNvSpPr>
            <a:spLocks noChangeArrowheads="1"/>
          </p:cNvSpPr>
          <p:nvPr/>
        </p:nvSpPr>
        <p:spPr bwMode="auto">
          <a:xfrm>
            <a:off x="412750" y="6078538"/>
            <a:ext cx="655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b="1" dirty="0">
                <a:latin typeface="Calibri" charset="0"/>
              </a:rPr>
              <a:t>Amount transported per minute = Filtered – Excreted</a:t>
            </a:r>
            <a:endParaRPr lang="en-US" altLang="en-US" b="1" dirty="0"/>
          </a:p>
        </p:txBody>
      </p:sp>
      <p:sp>
        <p:nvSpPr>
          <p:cNvPr id="65544" name="TextBox 19"/>
          <p:cNvSpPr txBox="1">
            <a:spLocks noChangeArrowheads="1"/>
          </p:cNvSpPr>
          <p:nvPr/>
        </p:nvSpPr>
        <p:spPr bwMode="auto">
          <a:xfrm>
            <a:off x="3517900" y="6434138"/>
            <a:ext cx="297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1600"/>
              <a:t>=  360 - 20   =   </a:t>
            </a:r>
            <a:r>
              <a:rPr lang="en-US" altLang="en-US" sz="1600" b="1"/>
              <a:t>340 mg/min</a:t>
            </a:r>
          </a:p>
        </p:txBody>
      </p:sp>
      <p:sp>
        <p:nvSpPr>
          <p:cNvPr id="65545"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B9CE001B-0845-0442-A7A5-3999882BFAEF}" type="slidenum">
              <a:rPr lang="en-US" altLang="en-US" sz="1600">
                <a:solidFill>
                  <a:srgbClr val="292934"/>
                </a:solidFill>
              </a:rPr>
              <a:pPr algn="r"/>
              <a:t>7</a:t>
            </a:fld>
            <a:endParaRPr lang="en-US" altLang="en-US" sz="1600">
              <a:solidFill>
                <a:srgbClr val="292934"/>
              </a:solidFill>
            </a:endParaRPr>
          </a:p>
        </p:txBody>
      </p:sp>
      <p:sp>
        <p:nvSpPr>
          <p:cNvPr id="65546" name="Rectangle 4"/>
          <p:cNvSpPr>
            <a:spLocks noChangeArrowheads="1"/>
          </p:cNvSpPr>
          <p:nvPr/>
        </p:nvSpPr>
        <p:spPr bwMode="auto">
          <a:xfrm>
            <a:off x="385763" y="5630863"/>
            <a:ext cx="588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GB" altLang="en-US" b="1" dirty="0">
                <a:latin typeface="Calibri" charset="0"/>
              </a:rPr>
              <a:t>Amount Filtered per minute &gt; Amount excreted per minute </a:t>
            </a:r>
            <a:endParaRPr lang="en-GB" altLang="en-US" sz="2400" b="1" dirty="0">
              <a:latin typeface="Calibri"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5540"/>
                                        </p:tgtEl>
                                        <p:attrNameLst>
                                          <p:attrName>style.visibility</p:attrName>
                                        </p:attrNameLst>
                                      </p:cBhvr>
                                      <p:to>
                                        <p:strVal val="visible"/>
                                      </p:to>
                                    </p:set>
                                    <p:animEffect transition="in" filter="dissolve">
                                      <p:cBhvr>
                                        <p:cTn id="10" dur="500"/>
                                        <p:tgtEl>
                                          <p:spTgt spid="6554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5541"/>
                                        </p:tgtEl>
                                        <p:attrNameLst>
                                          <p:attrName>style.visibility</p:attrName>
                                        </p:attrNameLst>
                                      </p:cBhvr>
                                      <p:to>
                                        <p:strVal val="visible"/>
                                      </p:to>
                                    </p:set>
                                    <p:animEffect transition="in" filter="dissolve">
                                      <p:cBhvr>
                                        <p:cTn id="13" dur="500"/>
                                        <p:tgtEl>
                                          <p:spTgt spid="6554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5539"/>
                                        </p:tgtEl>
                                        <p:attrNameLst>
                                          <p:attrName>style.visibility</p:attrName>
                                        </p:attrNameLst>
                                      </p:cBhvr>
                                      <p:to>
                                        <p:strVal val="visible"/>
                                      </p:to>
                                    </p:set>
                                    <p:animEffect transition="in" filter="dissolve">
                                      <p:cBhvr>
                                        <p:cTn id="16" dur="500"/>
                                        <p:tgtEl>
                                          <p:spTgt spid="6553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5542"/>
                                        </p:tgtEl>
                                        <p:attrNameLst>
                                          <p:attrName>style.visibility</p:attrName>
                                        </p:attrNameLst>
                                      </p:cBhvr>
                                      <p:to>
                                        <p:strVal val="visible"/>
                                      </p:to>
                                    </p:set>
                                    <p:animEffect transition="in" filter="dissolve">
                                      <p:cBhvr>
                                        <p:cTn id="19" dur="500"/>
                                        <p:tgtEl>
                                          <p:spTgt spid="6554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5546"/>
                                        </p:tgtEl>
                                        <p:attrNameLst>
                                          <p:attrName>style.visibility</p:attrName>
                                        </p:attrNameLst>
                                      </p:cBhvr>
                                      <p:to>
                                        <p:strVal val="visible"/>
                                      </p:to>
                                    </p:set>
                                    <p:animEffect transition="in" filter="dissolve">
                                      <p:cBhvr>
                                        <p:cTn id="22" dur="500"/>
                                        <p:tgtEl>
                                          <p:spTgt spid="6554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dissolve">
                                      <p:cBhvr>
                                        <p:cTn id="25" dur="500"/>
                                        <p:tgtEl>
                                          <p:spTgt spid="6554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5544"/>
                                        </p:tgtEl>
                                        <p:attrNameLst>
                                          <p:attrName>style.visibility</p:attrName>
                                        </p:attrNameLst>
                                      </p:cBhvr>
                                      <p:to>
                                        <p:strVal val="visible"/>
                                      </p:to>
                                    </p:set>
                                    <p:animEffect transition="in" filter="dissolve">
                                      <p:cBhvr>
                                        <p:cTn id="28"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5539" grpId="0"/>
      <p:bldP spid="65540" grpId="0"/>
      <p:bldP spid="65541" grpId="0"/>
      <p:bldP spid="65542" grpId="0"/>
      <p:bldP spid="65543" grpId="0"/>
      <p:bldP spid="65544" grpId="0"/>
      <p:bldP spid="655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p:cNvSpPr txBox="1">
            <a:spLocks/>
          </p:cNvSpPr>
          <p:nvPr/>
        </p:nvSpPr>
        <p:spPr bwMode="auto">
          <a:xfrm>
            <a:off x="8655050" y="6497638"/>
            <a:ext cx="4857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r>
              <a:rPr lang="en-US" altLang="en-US" sz="1200">
                <a:solidFill>
                  <a:srgbClr val="000000"/>
                </a:solidFill>
              </a:rPr>
              <a:t>48</a:t>
            </a:r>
          </a:p>
        </p:txBody>
      </p:sp>
      <p:sp>
        <p:nvSpPr>
          <p:cNvPr id="46082" name="Rectangle 1"/>
          <p:cNvSpPr>
            <a:spLocks noChangeArrowheads="1"/>
          </p:cNvSpPr>
          <p:nvPr/>
        </p:nvSpPr>
        <p:spPr bwMode="auto">
          <a:xfrm>
            <a:off x="630416" y="39469"/>
            <a:ext cx="78277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3600" b="1">
                <a:solidFill>
                  <a:srgbClr val="C00000"/>
                </a:solidFill>
              </a:rPr>
              <a:t>Clearance method to measure RPF</a:t>
            </a:r>
            <a:endParaRPr lang="en-US" altLang="en-US" sz="3600" b="1" dirty="0">
              <a:solidFill>
                <a:srgbClr val="C00000"/>
              </a:solidFill>
            </a:endParaRPr>
          </a:p>
        </p:txBody>
      </p:sp>
      <p:sp>
        <p:nvSpPr>
          <p:cNvPr id="5" name="Rectangle 4"/>
          <p:cNvSpPr>
            <a:spLocks noChangeArrowheads="1"/>
          </p:cNvSpPr>
          <p:nvPr/>
        </p:nvSpPr>
        <p:spPr bwMode="auto">
          <a:xfrm>
            <a:off x="304800" y="4191000"/>
            <a:ext cx="471445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2600" dirty="0">
                <a:solidFill>
                  <a:srgbClr val="3F6E3D"/>
                </a:solidFill>
                <a:latin typeface="Wingdings" charset="2"/>
                <a:sym typeface="Wingdings" charset="2"/>
              </a:rPr>
              <a:t></a:t>
            </a:r>
            <a:r>
              <a:rPr lang="en-US" altLang="en-US" sz="2600" dirty="0">
                <a:solidFill>
                  <a:srgbClr val="000000"/>
                </a:solidFill>
              </a:rPr>
              <a:t> </a:t>
            </a:r>
            <a:r>
              <a:rPr lang="en-US" altLang="en-US" sz="2600" b="1" u="sng" dirty="0">
                <a:solidFill>
                  <a:srgbClr val="000000"/>
                </a:solidFill>
              </a:rPr>
              <a:t>100%</a:t>
            </a:r>
            <a:r>
              <a:rPr lang="en-US" altLang="en-US" sz="2600" dirty="0">
                <a:solidFill>
                  <a:srgbClr val="000000"/>
                </a:solidFill>
              </a:rPr>
              <a:t> removed on passage through the kidney:</a:t>
            </a:r>
          </a:p>
        </p:txBody>
      </p:sp>
      <p:sp>
        <p:nvSpPr>
          <p:cNvPr id="46084" name="Rectangle 2"/>
          <p:cNvSpPr>
            <a:spLocks noChangeArrowheads="1"/>
          </p:cNvSpPr>
          <p:nvPr/>
        </p:nvSpPr>
        <p:spPr bwMode="auto">
          <a:xfrm>
            <a:off x="294859" y="2743200"/>
            <a:ext cx="4724400" cy="1292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2600" b="1" dirty="0">
                <a:solidFill>
                  <a:srgbClr val="000000"/>
                </a:solidFill>
              </a:rPr>
              <a:t>Amount of PAH excreted = Amount </a:t>
            </a:r>
            <a:r>
              <a:rPr lang="en-US" altLang="en-US" sz="2600" b="1" dirty="0">
                <a:solidFill>
                  <a:srgbClr val="C00000"/>
                </a:solidFill>
              </a:rPr>
              <a:t>filtered</a:t>
            </a:r>
            <a:r>
              <a:rPr lang="en-US" altLang="en-US" sz="2600" b="1" dirty="0">
                <a:solidFill>
                  <a:srgbClr val="000000"/>
                </a:solidFill>
              </a:rPr>
              <a:t> + amount </a:t>
            </a:r>
            <a:r>
              <a:rPr lang="en-US" altLang="en-US" sz="2600" b="1" dirty="0">
                <a:solidFill>
                  <a:srgbClr val="C00000"/>
                </a:solidFill>
              </a:rPr>
              <a:t>secreted</a:t>
            </a:r>
          </a:p>
        </p:txBody>
      </p:sp>
      <p:sp>
        <p:nvSpPr>
          <p:cNvPr id="46085" name="Rectangle 3"/>
          <p:cNvSpPr>
            <a:spLocks noChangeArrowheads="1"/>
          </p:cNvSpPr>
          <p:nvPr/>
        </p:nvSpPr>
        <p:spPr bwMode="auto">
          <a:xfrm>
            <a:off x="270745" y="2209800"/>
            <a:ext cx="462939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2600" dirty="0">
                <a:solidFill>
                  <a:srgbClr val="3F6E3D"/>
                </a:solidFill>
                <a:latin typeface="Wingdings" charset="2"/>
                <a:sym typeface="Wingdings" charset="2"/>
              </a:rPr>
              <a:t></a:t>
            </a:r>
            <a:r>
              <a:rPr lang="en-US" altLang="en-US" sz="2600" dirty="0">
                <a:solidFill>
                  <a:srgbClr val="000000"/>
                </a:solidFill>
              </a:rPr>
              <a:t> </a:t>
            </a:r>
            <a:r>
              <a:rPr lang="en-US" altLang="en-US" sz="2600" b="1" dirty="0">
                <a:solidFill>
                  <a:srgbClr val="000000"/>
                </a:solidFill>
              </a:rPr>
              <a:t>PAH</a:t>
            </a:r>
            <a:endParaRPr lang="en-US" altLang="en-US" sz="2600" dirty="0">
              <a:solidFill>
                <a:srgbClr val="000000"/>
              </a:solidFill>
            </a:endParaRPr>
          </a:p>
        </p:txBody>
      </p:sp>
      <p:cxnSp>
        <p:nvCxnSpPr>
          <p:cNvPr id="7" name="Straight Connector 6"/>
          <p:cNvCxnSpPr/>
          <p:nvPr/>
        </p:nvCxnSpPr>
        <p:spPr>
          <a:xfrm>
            <a:off x="457200" y="685800"/>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a:spLocks noChangeArrowheads="1"/>
          </p:cNvSpPr>
          <p:nvPr/>
        </p:nvSpPr>
        <p:spPr bwMode="auto">
          <a:xfrm>
            <a:off x="294859" y="825500"/>
            <a:ext cx="4724400" cy="1292662"/>
          </a:xfrm>
          <a:prstGeom prst="rect">
            <a:avLst/>
          </a:prstGeom>
          <a:solidFill>
            <a:srgbClr val="FFFFE1"/>
          </a:solidFill>
          <a:ln w="38100">
            <a:noFill/>
            <a:miter lim="800000"/>
            <a:headEnd/>
            <a:tailEnd/>
          </a:ln>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2600" dirty="0">
                <a:solidFill>
                  <a:srgbClr val="000000"/>
                </a:solidFill>
              </a:rPr>
              <a:t>Criteria of s</a:t>
            </a:r>
            <a:r>
              <a:rPr lang="en-US" altLang="en-US" sz="2600" i="1" dirty="0">
                <a:solidFill>
                  <a:srgbClr val="000000"/>
                </a:solidFill>
              </a:rPr>
              <a:t>ubstance used</a:t>
            </a:r>
          </a:p>
          <a:p>
            <a:pPr marL="457200" indent="-457200">
              <a:buFont typeface="Arial" charset="0"/>
              <a:buChar char="•"/>
            </a:pPr>
            <a:r>
              <a:rPr lang="en-US" altLang="en-US" sz="2600" i="1" dirty="0">
                <a:solidFill>
                  <a:srgbClr val="000000"/>
                </a:solidFill>
              </a:rPr>
              <a:t>filtered</a:t>
            </a:r>
            <a:r>
              <a:rPr lang="en-US" altLang="en-US" sz="2600" dirty="0">
                <a:solidFill>
                  <a:srgbClr val="000000"/>
                </a:solidFill>
              </a:rPr>
              <a:t> + </a:t>
            </a:r>
            <a:r>
              <a:rPr lang="en-US" altLang="en-US" sz="2600" i="1" dirty="0">
                <a:solidFill>
                  <a:srgbClr val="000000"/>
                </a:solidFill>
              </a:rPr>
              <a:t>secreted</a:t>
            </a:r>
            <a:r>
              <a:rPr lang="en-US" altLang="en-US" sz="2600" dirty="0">
                <a:solidFill>
                  <a:srgbClr val="000000"/>
                </a:solidFill>
              </a:rPr>
              <a:t> </a:t>
            </a:r>
          </a:p>
          <a:p>
            <a:pPr marL="457200" indent="-457200">
              <a:buFont typeface="Arial" charset="0"/>
              <a:buChar char="•"/>
            </a:pPr>
            <a:r>
              <a:rPr lang="en-US" altLang="en-US" sz="2600" b="1" u="sng" dirty="0">
                <a:solidFill>
                  <a:srgbClr val="000000"/>
                </a:solidFill>
              </a:rPr>
              <a:t>NOT</a:t>
            </a:r>
            <a:r>
              <a:rPr lang="en-US" altLang="en-US" sz="2600" dirty="0">
                <a:solidFill>
                  <a:srgbClr val="000000"/>
                </a:solidFill>
              </a:rPr>
              <a:t> </a:t>
            </a:r>
            <a:r>
              <a:rPr lang="en-US" altLang="en-US" sz="2600" b="1" i="1" u="sng" dirty="0">
                <a:solidFill>
                  <a:srgbClr val="000000"/>
                </a:solidFill>
              </a:rPr>
              <a:t>reabsorbed</a:t>
            </a:r>
            <a:endParaRPr lang="en-US" altLang="en-US" sz="2600"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1717" y="825500"/>
            <a:ext cx="3963274"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3"/>
          <p:cNvGrpSpPr>
            <a:grpSpLocks/>
          </p:cNvGrpSpPr>
          <p:nvPr/>
        </p:nvGrpSpPr>
        <p:grpSpPr bwMode="auto">
          <a:xfrm>
            <a:off x="2971800" y="5105400"/>
            <a:ext cx="1676400" cy="1060341"/>
            <a:chOff x="838200" y="4877880"/>
            <a:chExt cx="1092035" cy="954518"/>
          </a:xfrm>
        </p:grpSpPr>
        <p:sp>
          <p:nvSpPr>
            <p:cNvPr id="11" name="TextBox 22"/>
            <p:cNvSpPr txBox="1">
              <a:spLocks noChangeArrowheads="1"/>
            </p:cNvSpPr>
            <p:nvPr/>
          </p:nvSpPr>
          <p:spPr bwMode="auto">
            <a:xfrm>
              <a:off x="838200" y="4877880"/>
              <a:ext cx="1092035" cy="47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800" b="1" dirty="0">
                  <a:solidFill>
                    <a:srgbClr val="000000"/>
                  </a:solidFill>
                </a:rPr>
                <a:t>[U]</a:t>
              </a:r>
              <a:r>
                <a:rPr lang="en-GB" altLang="en-US" sz="2800" b="1" baseline="-25000" dirty="0">
                  <a:solidFill>
                    <a:srgbClr val="000000"/>
                  </a:solidFill>
                </a:rPr>
                <a:t>x </a:t>
              </a:r>
              <a:r>
                <a:rPr lang="en-GB" altLang="en-US" sz="2800" b="1" dirty="0">
                  <a:solidFill>
                    <a:srgbClr val="000000"/>
                  </a:solidFill>
                </a:rPr>
                <a:t>. </a:t>
              </a:r>
              <a:r>
                <a:rPr lang="en-GB" altLang="en-US" sz="2800" b="1" dirty="0" err="1">
                  <a:solidFill>
                    <a:srgbClr val="000000"/>
                  </a:solidFill>
                </a:rPr>
                <a:t>Ṽ</a:t>
              </a:r>
              <a:endParaRPr lang="en-GB" altLang="en-US" sz="2800" b="1" dirty="0">
                <a:solidFill>
                  <a:srgbClr val="000000"/>
                </a:solidFill>
              </a:endParaRPr>
            </a:p>
          </p:txBody>
        </p:sp>
        <p:sp>
          <p:nvSpPr>
            <p:cNvPr id="12" name="Rectangle 12"/>
            <p:cNvSpPr>
              <a:spLocks noChangeArrowheads="1"/>
            </p:cNvSpPr>
            <p:nvPr/>
          </p:nvSpPr>
          <p:spPr bwMode="auto">
            <a:xfrm>
              <a:off x="1098449" y="5435605"/>
              <a:ext cx="580283"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800" b="1" dirty="0">
                  <a:solidFill>
                    <a:srgbClr val="000000"/>
                  </a:solidFill>
                </a:rPr>
                <a:t>[P]</a:t>
              </a:r>
              <a:r>
                <a:rPr lang="en-GB" altLang="en-US" sz="2800" b="1" baseline="-25000" dirty="0">
                  <a:solidFill>
                    <a:srgbClr val="000000"/>
                  </a:solidFill>
                </a:rPr>
                <a:t>x</a:t>
              </a:r>
              <a:endParaRPr lang="en-GB" altLang="en-US" sz="2800" dirty="0"/>
            </a:p>
          </p:txBody>
        </p:sp>
        <p:cxnSp>
          <p:nvCxnSpPr>
            <p:cNvPr id="13" name="Straight Connector 12"/>
            <p:cNvCxnSpPr/>
            <p:nvPr/>
          </p:nvCxnSpPr>
          <p:spPr>
            <a:xfrm>
              <a:off x="914313" y="5420827"/>
              <a:ext cx="8254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13002" y="5422129"/>
            <a:ext cx="2767040" cy="523220"/>
          </a:xfrm>
          <a:prstGeom prst="rect">
            <a:avLst/>
          </a:prstGeom>
        </p:spPr>
        <p:txBody>
          <a:bodyPr wrap="none">
            <a:spAutoFit/>
          </a:bodyPr>
          <a:lstStyle/>
          <a:p>
            <a:pPr lvl="0"/>
            <a:r>
              <a:rPr lang="en-US" altLang="en-US" sz="2800" b="1" dirty="0" err="1">
                <a:solidFill>
                  <a:srgbClr val="FF0000"/>
                </a:solidFill>
              </a:rPr>
              <a:t>Cl</a:t>
            </a:r>
            <a:r>
              <a:rPr lang="en-US" altLang="en-US" sz="2800" b="1" baseline="-25000" dirty="0" err="1">
                <a:solidFill>
                  <a:srgbClr val="FF0000"/>
                </a:solidFill>
              </a:rPr>
              <a:t>PAH</a:t>
            </a:r>
            <a:r>
              <a:rPr lang="en-US" altLang="en-US" sz="2800" b="1" dirty="0">
                <a:solidFill>
                  <a:srgbClr val="FF0000"/>
                </a:solidFill>
              </a:rPr>
              <a:t> </a:t>
            </a:r>
            <a:r>
              <a:rPr lang="en-US" altLang="en-US" sz="2800" b="1" dirty="0">
                <a:solidFill>
                  <a:srgbClr val="000000"/>
                </a:solidFill>
              </a:rPr>
              <a:t>=</a:t>
            </a:r>
            <a:r>
              <a:rPr lang="en-US" altLang="en-US" sz="2800" b="1" dirty="0">
                <a:solidFill>
                  <a:srgbClr val="FF0000"/>
                </a:solidFill>
              </a:rPr>
              <a:t> RPF </a:t>
            </a:r>
            <a:r>
              <a:rPr lang="en-US" altLang="en-US" sz="2800" b="1" dirty="0">
                <a:solidFill>
                  <a:srgbClr val="292934"/>
                </a:solidFill>
              </a:rPr>
              <a:t>=</a:t>
            </a:r>
            <a:r>
              <a:rPr lang="en-US" altLang="en-US" sz="2800" b="1" dirty="0">
                <a:solidFill>
                  <a:srgbClr val="FF0000"/>
                </a:solidFill>
              </a:rPr>
              <a:t>   </a:t>
            </a:r>
          </a:p>
        </p:txBody>
      </p:sp>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l="17210" r="17923"/>
          <a:stretch>
            <a:fillRect/>
          </a:stretch>
        </p:blipFill>
        <p:spPr bwMode="auto">
          <a:xfrm>
            <a:off x="304800" y="6338278"/>
            <a:ext cx="2982420" cy="4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37315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dissolve">
                                      <p:cBhvr>
                                        <p:cTn id="7" dur="5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dissolve">
                                      <p:cBhvr>
                                        <p:cTn id="12" dur="500"/>
                                        <p:tgtEl>
                                          <p:spTgt spid="460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6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4216539"/>
          </a:xfrm>
          <a:prstGeom prst="rect">
            <a:avLst/>
          </a:prstGeom>
          <a:solidFill>
            <a:schemeClr val="bg1"/>
          </a:solidFill>
        </p:spPr>
        <p:txBody>
          <a:bodyPr wrap="square">
            <a:spAutoFit/>
          </a:bodyPr>
          <a:lstStyle/>
          <a:p>
            <a:r>
              <a:rPr lang="en-US" sz="2800" dirty="0">
                <a:latin typeface="Helvetica" charset="0"/>
                <a:ea typeface="Helvetica" charset="0"/>
                <a:cs typeface="Helvetica" charset="0"/>
              </a:rPr>
              <a:t>A patient is infused with PAH to measure renal blood flow. She has a urine flow rate of </a:t>
            </a:r>
            <a:r>
              <a:rPr lang="en-US" sz="2800" b="1" dirty="0">
                <a:latin typeface="Helvetica" charset="0"/>
                <a:ea typeface="Helvetica" charset="0"/>
                <a:cs typeface="Helvetica" charset="0"/>
              </a:rPr>
              <a:t>1 mL/min</a:t>
            </a:r>
            <a:r>
              <a:rPr lang="en-US" sz="2800" dirty="0">
                <a:latin typeface="Helvetica" charset="0"/>
                <a:ea typeface="Helvetica" charset="0"/>
                <a:cs typeface="Helvetica" charset="0"/>
              </a:rPr>
              <a:t>, a plasma [PAH] of </a:t>
            </a:r>
            <a:r>
              <a:rPr lang="en-US" sz="2800" b="1" dirty="0">
                <a:latin typeface="Helvetica" charset="0"/>
                <a:ea typeface="Helvetica" charset="0"/>
                <a:cs typeface="Helvetica" charset="0"/>
              </a:rPr>
              <a:t>1 mg/mL</a:t>
            </a:r>
            <a:r>
              <a:rPr lang="en-US" sz="2800" dirty="0">
                <a:latin typeface="Helvetica" charset="0"/>
                <a:ea typeface="Helvetica" charset="0"/>
                <a:cs typeface="Helvetica" charset="0"/>
              </a:rPr>
              <a:t>, a urine [PAH] of </a:t>
            </a:r>
            <a:r>
              <a:rPr lang="en-US" sz="2800" b="1" dirty="0">
                <a:latin typeface="Helvetica" charset="0"/>
                <a:ea typeface="Helvetica" charset="0"/>
                <a:cs typeface="Helvetica" charset="0"/>
              </a:rPr>
              <a:t>600 mg/mL</a:t>
            </a:r>
            <a:r>
              <a:rPr lang="en-US" sz="2800" dirty="0">
                <a:latin typeface="Helvetica" charset="0"/>
                <a:ea typeface="Helvetica" charset="0"/>
                <a:cs typeface="Helvetica" charset="0"/>
              </a:rPr>
              <a:t>, and a hematocrit of </a:t>
            </a:r>
            <a:r>
              <a:rPr lang="en-US" sz="2800" b="1" dirty="0">
                <a:latin typeface="Helvetica" charset="0"/>
                <a:ea typeface="Helvetica" charset="0"/>
                <a:cs typeface="Helvetica" charset="0"/>
              </a:rPr>
              <a:t>45%</a:t>
            </a:r>
            <a:r>
              <a:rPr lang="en-US" sz="2800" dirty="0">
                <a:latin typeface="Helvetica" charset="0"/>
                <a:ea typeface="Helvetica" charset="0"/>
                <a:cs typeface="Helvetica" charset="0"/>
              </a:rPr>
              <a:t>. What is her RBF?</a:t>
            </a:r>
          </a:p>
          <a:p>
            <a:r>
              <a:rPr lang="en-US" sz="2800" dirty="0">
                <a:latin typeface="Helvetica" charset="0"/>
                <a:ea typeface="Helvetica" charset="0"/>
                <a:cs typeface="Helvetica" charset="0"/>
              </a:rPr>
              <a:t> </a:t>
            </a:r>
          </a:p>
          <a:p>
            <a:pPr marL="457200" indent="-457200">
              <a:buFont typeface="+mj-lt"/>
              <a:buAutoNum type="alphaLcParenR"/>
            </a:pPr>
            <a:r>
              <a:rPr lang="en-US" sz="2400" dirty="0">
                <a:latin typeface="Helvetica" charset="0"/>
                <a:ea typeface="Helvetica" charset="0"/>
                <a:cs typeface="Helvetica" charset="0"/>
              </a:rPr>
              <a:t>555 mL/min</a:t>
            </a:r>
          </a:p>
          <a:p>
            <a:pPr marL="457200" indent="-457200">
              <a:buFont typeface="+mj-lt"/>
              <a:buAutoNum type="alphaLcParenR"/>
            </a:pPr>
            <a:r>
              <a:rPr lang="en-US" sz="2400" dirty="0">
                <a:latin typeface="Helvetica" charset="0"/>
                <a:ea typeface="Helvetica" charset="0"/>
                <a:cs typeface="Helvetica" charset="0"/>
              </a:rPr>
              <a:t>600 mL/min </a:t>
            </a:r>
          </a:p>
          <a:p>
            <a:pPr marL="457200" indent="-457200">
              <a:buFont typeface="+mj-lt"/>
              <a:buAutoNum type="alphaLcParenR"/>
            </a:pPr>
            <a:r>
              <a:rPr lang="en-US" sz="2400" dirty="0">
                <a:latin typeface="Helvetica" charset="0"/>
                <a:ea typeface="Helvetica" charset="0"/>
                <a:cs typeface="Helvetica" charset="0"/>
              </a:rPr>
              <a:t>660 mL/min </a:t>
            </a:r>
            <a:endParaRPr lang="en-US" sz="2800" b="1" dirty="0">
              <a:latin typeface="Helvetica" charset="0"/>
              <a:ea typeface="Helvetica" charset="0"/>
              <a:cs typeface="Helvetica" charset="0"/>
            </a:endParaRPr>
          </a:p>
          <a:p>
            <a:pPr marL="457200" indent="-457200">
              <a:buFont typeface="+mj-lt"/>
              <a:buAutoNum type="alphaLcParenR"/>
            </a:pPr>
            <a:r>
              <a:rPr lang="en-US" sz="2400" dirty="0">
                <a:latin typeface="Helvetica" charset="0"/>
                <a:ea typeface="Helvetica" charset="0"/>
                <a:cs typeface="Helvetica" charset="0"/>
              </a:rPr>
              <a:t>1,091 mL/min </a:t>
            </a:r>
          </a:p>
          <a:p>
            <a:pPr marL="457200" indent="-457200">
              <a:buFont typeface="+mj-lt"/>
              <a:buAutoNum type="alphaLcParenR"/>
            </a:pPr>
            <a:r>
              <a:rPr lang="en-US" sz="2400" dirty="0">
                <a:latin typeface="Helvetica" charset="0"/>
                <a:ea typeface="Helvetica" charset="0"/>
                <a:cs typeface="Helvetica" charset="0"/>
              </a:rPr>
              <a:t>1,333 mL/min </a:t>
            </a:r>
          </a:p>
        </p:txBody>
      </p:sp>
      <p:grpSp>
        <p:nvGrpSpPr>
          <p:cNvPr id="4" name="Group 23"/>
          <p:cNvGrpSpPr>
            <a:grpSpLocks/>
          </p:cNvGrpSpPr>
          <p:nvPr/>
        </p:nvGrpSpPr>
        <p:grpSpPr bwMode="auto">
          <a:xfrm>
            <a:off x="2403675" y="4439350"/>
            <a:ext cx="1676400" cy="1142777"/>
            <a:chOff x="838200" y="4877880"/>
            <a:chExt cx="1092035" cy="1028727"/>
          </a:xfrm>
        </p:grpSpPr>
        <p:sp>
          <p:nvSpPr>
            <p:cNvPr id="5" name="TextBox 22"/>
            <p:cNvSpPr txBox="1">
              <a:spLocks noChangeArrowheads="1"/>
            </p:cNvSpPr>
            <p:nvPr/>
          </p:nvSpPr>
          <p:spPr bwMode="auto">
            <a:xfrm>
              <a:off x="838200" y="4877880"/>
              <a:ext cx="1092035" cy="47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800" dirty="0">
                  <a:solidFill>
                    <a:srgbClr val="000000"/>
                  </a:solidFill>
                </a:rPr>
                <a:t>[U]</a:t>
              </a:r>
              <a:r>
                <a:rPr lang="en-GB" altLang="en-US" sz="2800" baseline="-25000" dirty="0">
                  <a:solidFill>
                    <a:srgbClr val="000000"/>
                  </a:solidFill>
                </a:rPr>
                <a:t>x </a:t>
              </a:r>
              <a:r>
                <a:rPr lang="en-GB" altLang="en-US" sz="2800" dirty="0">
                  <a:solidFill>
                    <a:srgbClr val="000000"/>
                  </a:solidFill>
                </a:rPr>
                <a:t>. </a:t>
              </a:r>
              <a:r>
                <a:rPr lang="en-GB" altLang="en-US" sz="2800" dirty="0" err="1">
                  <a:solidFill>
                    <a:srgbClr val="000000"/>
                  </a:solidFill>
                </a:rPr>
                <a:t>Ṽ</a:t>
              </a:r>
              <a:endParaRPr lang="en-GB" altLang="en-US" sz="2800" dirty="0">
                <a:solidFill>
                  <a:srgbClr val="000000"/>
                </a:solidFill>
              </a:endParaRPr>
            </a:p>
          </p:txBody>
        </p:sp>
        <p:sp>
          <p:nvSpPr>
            <p:cNvPr id="6" name="Rectangle 12"/>
            <p:cNvSpPr>
              <a:spLocks noChangeArrowheads="1"/>
            </p:cNvSpPr>
            <p:nvPr/>
          </p:nvSpPr>
          <p:spPr bwMode="auto">
            <a:xfrm>
              <a:off x="1098449" y="5435605"/>
              <a:ext cx="483684" cy="47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800" dirty="0">
                  <a:solidFill>
                    <a:srgbClr val="000000"/>
                  </a:solidFill>
                </a:rPr>
                <a:t>[P]</a:t>
              </a:r>
              <a:r>
                <a:rPr lang="en-GB" altLang="en-US" sz="2800" baseline="-25000" dirty="0">
                  <a:solidFill>
                    <a:srgbClr val="000000"/>
                  </a:solidFill>
                </a:rPr>
                <a:t>x</a:t>
              </a:r>
              <a:endParaRPr lang="en-GB" altLang="en-US" sz="2800" dirty="0"/>
            </a:p>
          </p:txBody>
        </p:sp>
        <p:cxnSp>
          <p:nvCxnSpPr>
            <p:cNvPr id="7" name="Straight Connector 6"/>
            <p:cNvCxnSpPr/>
            <p:nvPr/>
          </p:nvCxnSpPr>
          <p:spPr>
            <a:xfrm>
              <a:off x="914313" y="5420827"/>
              <a:ext cx="8254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384402" y="4790805"/>
            <a:ext cx="2365584" cy="461665"/>
          </a:xfrm>
          <a:prstGeom prst="rect">
            <a:avLst/>
          </a:prstGeom>
        </p:spPr>
        <p:txBody>
          <a:bodyPr wrap="none">
            <a:spAutoFit/>
          </a:bodyPr>
          <a:lstStyle/>
          <a:p>
            <a:pPr lvl="0"/>
            <a:r>
              <a:rPr lang="en-US" altLang="en-US" sz="2400" dirty="0" err="1">
                <a:solidFill>
                  <a:srgbClr val="FF0000"/>
                </a:solidFill>
              </a:rPr>
              <a:t>Cl</a:t>
            </a:r>
            <a:r>
              <a:rPr lang="en-US" altLang="en-US" sz="2400" baseline="-25000" dirty="0" err="1">
                <a:solidFill>
                  <a:srgbClr val="FF0000"/>
                </a:solidFill>
              </a:rPr>
              <a:t>PAH</a:t>
            </a:r>
            <a:r>
              <a:rPr lang="en-US" altLang="en-US" sz="2400" dirty="0">
                <a:solidFill>
                  <a:srgbClr val="FF0000"/>
                </a:solidFill>
              </a:rPr>
              <a:t> </a:t>
            </a:r>
            <a:r>
              <a:rPr lang="en-US" altLang="en-US" sz="2400" dirty="0">
                <a:solidFill>
                  <a:srgbClr val="000000"/>
                </a:solidFill>
              </a:rPr>
              <a:t>=</a:t>
            </a:r>
            <a:r>
              <a:rPr lang="en-US" altLang="en-US" sz="2400" dirty="0">
                <a:solidFill>
                  <a:srgbClr val="FF0000"/>
                </a:solidFill>
              </a:rPr>
              <a:t> RPF </a:t>
            </a:r>
            <a:r>
              <a:rPr lang="en-US" altLang="en-US" sz="2400" dirty="0">
                <a:solidFill>
                  <a:srgbClr val="292934"/>
                </a:solidFill>
              </a:rPr>
              <a:t>=</a:t>
            </a:r>
            <a:r>
              <a:rPr lang="en-US" altLang="en-US" sz="2400" dirty="0">
                <a:solidFill>
                  <a:srgbClr val="FF0000"/>
                </a:solidFill>
              </a:rPr>
              <a:t>   </a:t>
            </a:r>
          </a:p>
        </p:txBody>
      </p:sp>
      <p:sp>
        <p:nvSpPr>
          <p:cNvPr id="9" name="Rectangle 8"/>
          <p:cNvSpPr/>
          <p:nvPr/>
        </p:nvSpPr>
        <p:spPr>
          <a:xfrm>
            <a:off x="4174202" y="4533392"/>
            <a:ext cx="3303918" cy="461665"/>
          </a:xfrm>
          <a:prstGeom prst="rect">
            <a:avLst/>
          </a:prstGeom>
        </p:spPr>
        <p:txBody>
          <a:bodyPr wrap="none">
            <a:spAutoFit/>
          </a:bodyPr>
          <a:lstStyle/>
          <a:p>
            <a:pPr lvl="0"/>
            <a:r>
              <a:rPr lang="en-US" altLang="en-US" sz="2400" dirty="0">
                <a:solidFill>
                  <a:srgbClr val="000000"/>
                </a:solidFill>
              </a:rPr>
              <a:t>600 mg/mL x 1 mL/min</a:t>
            </a:r>
            <a:endParaRPr lang="en-US" altLang="en-US" sz="2400" dirty="0">
              <a:solidFill>
                <a:srgbClr val="FF0000"/>
              </a:solidFill>
            </a:endParaRPr>
          </a:p>
        </p:txBody>
      </p:sp>
      <p:sp>
        <p:nvSpPr>
          <p:cNvPr id="10" name="Rectangle 9"/>
          <p:cNvSpPr/>
          <p:nvPr/>
        </p:nvSpPr>
        <p:spPr>
          <a:xfrm>
            <a:off x="3810000" y="4796135"/>
            <a:ext cx="364202" cy="461665"/>
          </a:xfrm>
          <a:prstGeom prst="rect">
            <a:avLst/>
          </a:prstGeom>
        </p:spPr>
        <p:txBody>
          <a:bodyPr wrap="none">
            <a:spAutoFit/>
          </a:bodyPr>
          <a:lstStyle/>
          <a:p>
            <a:pPr lvl="0"/>
            <a:r>
              <a:rPr lang="en-US" altLang="en-US" sz="2400" dirty="0">
                <a:solidFill>
                  <a:srgbClr val="000000"/>
                </a:solidFill>
              </a:rPr>
              <a:t>=</a:t>
            </a:r>
            <a:endParaRPr lang="en-US" altLang="en-US" sz="2400" dirty="0">
              <a:solidFill>
                <a:srgbClr val="FF0000"/>
              </a:solidFill>
            </a:endParaRPr>
          </a:p>
        </p:txBody>
      </p:sp>
      <p:cxnSp>
        <p:nvCxnSpPr>
          <p:cNvPr id="11" name="Straight Connector 10"/>
          <p:cNvCxnSpPr/>
          <p:nvPr/>
        </p:nvCxnSpPr>
        <p:spPr bwMode="auto">
          <a:xfrm flipV="1">
            <a:off x="4174202" y="5026967"/>
            <a:ext cx="3204000" cy="21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54358" y="5077216"/>
            <a:ext cx="1451038" cy="461665"/>
          </a:xfrm>
          <a:prstGeom prst="rect">
            <a:avLst/>
          </a:prstGeom>
        </p:spPr>
        <p:txBody>
          <a:bodyPr wrap="none">
            <a:spAutoFit/>
          </a:bodyPr>
          <a:lstStyle/>
          <a:p>
            <a:pPr lvl="0"/>
            <a:r>
              <a:rPr lang="en-US" altLang="en-US" sz="2400">
                <a:solidFill>
                  <a:srgbClr val="000000"/>
                </a:solidFill>
              </a:rPr>
              <a:t>1 mg/min</a:t>
            </a:r>
            <a:endParaRPr lang="en-US" altLang="en-US" sz="2400" dirty="0">
              <a:solidFill>
                <a:srgbClr val="FF0000"/>
              </a:solidFill>
            </a:endParaRPr>
          </a:p>
        </p:txBody>
      </p:sp>
      <p:sp>
        <p:nvSpPr>
          <p:cNvPr id="14" name="Rectangle 13"/>
          <p:cNvSpPr/>
          <p:nvPr/>
        </p:nvSpPr>
        <p:spPr>
          <a:xfrm>
            <a:off x="7378202" y="4796135"/>
            <a:ext cx="1708578" cy="830997"/>
          </a:xfrm>
          <a:prstGeom prst="rect">
            <a:avLst/>
          </a:prstGeom>
        </p:spPr>
        <p:txBody>
          <a:bodyPr wrap="square">
            <a:spAutoFit/>
          </a:bodyPr>
          <a:lstStyle/>
          <a:p>
            <a:pPr lvl="0"/>
            <a:r>
              <a:rPr lang="en-US" altLang="en-US" sz="2400" dirty="0">
                <a:solidFill>
                  <a:srgbClr val="000000"/>
                </a:solidFill>
              </a:rPr>
              <a:t>= 600    mL/min</a:t>
            </a:r>
            <a:endParaRPr lang="en-US" altLang="en-US" sz="2400" dirty="0">
              <a:solidFill>
                <a:srgbClr val="FF0000"/>
              </a:solidFill>
            </a:endParaRPr>
          </a:p>
        </p:txBody>
      </p:sp>
      <p:pic>
        <p:nvPicPr>
          <p:cNvPr id="15" name="Picture 4"/>
          <p:cNvPicPr>
            <a:picLocks noChangeAspect="1"/>
          </p:cNvPicPr>
          <p:nvPr/>
        </p:nvPicPr>
        <p:blipFill>
          <a:blip r:embed="rId3" cstate="print">
            <a:extLst>
              <a:ext uri="{28A0092B-C50C-407E-A947-70E740481C1C}">
                <a14:useLocalDpi xmlns:a14="http://schemas.microsoft.com/office/drawing/2010/main" val="0"/>
              </a:ext>
            </a:extLst>
          </a:blip>
          <a:srcRect l="17210" r="17923"/>
          <a:stretch>
            <a:fillRect/>
          </a:stretch>
        </p:blipFill>
        <p:spPr bwMode="auto">
          <a:xfrm>
            <a:off x="384402" y="5715000"/>
            <a:ext cx="2982420" cy="4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437819" y="6273933"/>
            <a:ext cx="5468164" cy="461665"/>
          </a:xfrm>
          <a:prstGeom prst="rect">
            <a:avLst/>
          </a:prstGeom>
        </p:spPr>
        <p:txBody>
          <a:bodyPr wrap="none">
            <a:spAutoFit/>
          </a:bodyPr>
          <a:lstStyle/>
          <a:p>
            <a:pPr lvl="0"/>
            <a:r>
              <a:rPr lang="en-US" altLang="en-US" sz="2400" dirty="0">
                <a:solidFill>
                  <a:srgbClr val="FF0000"/>
                </a:solidFill>
              </a:rPr>
              <a:t>RBF </a:t>
            </a:r>
            <a:r>
              <a:rPr lang="en-US" altLang="en-US" sz="2400" dirty="0">
                <a:solidFill>
                  <a:srgbClr val="292934"/>
                </a:solidFill>
              </a:rPr>
              <a:t>= 600 / (1-0.45) = 1,091 mL/min</a:t>
            </a:r>
            <a:r>
              <a:rPr lang="en-US" altLang="en-US" sz="2400" dirty="0">
                <a:solidFill>
                  <a:srgbClr val="FF0000"/>
                </a:solidFill>
              </a:rPr>
              <a:t>   </a:t>
            </a:r>
          </a:p>
        </p:txBody>
      </p:sp>
    </p:spTree>
    <p:extLst>
      <p:ext uri="{BB962C8B-B14F-4D97-AF65-F5344CB8AC3E}">
        <p14:creationId xmlns:p14="http://schemas.microsoft.com/office/powerpoint/2010/main" val="109057478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11130</TotalTime>
  <Words>1811</Words>
  <Application>Microsoft Office PowerPoint</Application>
  <PresentationFormat>On-screen Show (4:3)</PresentationFormat>
  <Paragraphs>180</Paragraphs>
  <Slides>18</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MS PGothic</vt:lpstr>
      <vt:lpstr>MS PGothic</vt:lpstr>
      <vt:lpstr>Arial</vt:lpstr>
      <vt:lpstr>Arial Black</vt:lpstr>
      <vt:lpstr>Calibri</vt:lpstr>
      <vt:lpstr>Calibri Light</vt:lpstr>
      <vt:lpstr>Helvetica</vt:lpstr>
      <vt:lpstr>Times New Roman</vt:lpstr>
      <vt:lpstr>Wingdings</vt:lpstr>
      <vt:lpstr>Template 1</vt:lpstr>
      <vt:lpstr>Clarity</vt:lpstr>
      <vt:lpstr>PowerPoint Presentation</vt:lpstr>
      <vt:lpstr>Learning Objectives:</vt:lpstr>
      <vt:lpstr>PowerPoint Presentation</vt:lpstr>
      <vt:lpstr>Clearance = GFR</vt:lpstr>
      <vt:lpstr>PowerPoint Presentation</vt:lpstr>
      <vt:lpstr>PowerPoint Presentation</vt:lpstr>
      <vt:lpstr>PowerPoint Presentation</vt:lpstr>
      <vt:lpstr>PowerPoint Presentation</vt:lpstr>
      <vt:lpstr>PowerPoint Presentation</vt:lpstr>
      <vt:lpstr>Glucose Reabsorption</vt:lpstr>
      <vt:lpstr>Glucose Reabsorption</vt:lpstr>
      <vt:lpstr>Tubular transport maximum</vt:lpstr>
      <vt:lpstr>PowerPoint Presentation</vt:lpstr>
      <vt:lpstr>PowerPoint Presentation</vt:lpstr>
      <vt:lpstr>Tubular Transport Maximum</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uccadmin</dc:creator>
  <cp:lastModifiedBy>Ahmad Ahmeda</cp:lastModifiedBy>
  <cp:revision>1139</cp:revision>
  <cp:lastPrinted>2018-02-24T15:12:44Z</cp:lastPrinted>
  <dcterms:created xsi:type="dcterms:W3CDTF">1601-01-01T00:00:00Z</dcterms:created>
  <dcterms:modified xsi:type="dcterms:W3CDTF">2019-03-18T07:00:05Z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