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58000" cy="9144000"/>
  <p:embeddedFontLst>
    <p:embeddedFont>
      <p:font typeface="Pinyon Script"/>
      <p:regular r:id="rId36"/>
    </p:embeddedFont>
    <p:embeddedFont>
      <p:font typeface="Arial Narrow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rialNarrow-regular.fntdata"/><Relationship Id="rId14" Type="http://schemas.openxmlformats.org/officeDocument/2006/relationships/slide" Target="slides/slide9.xml"/><Relationship Id="rId36" Type="http://schemas.openxmlformats.org/officeDocument/2006/relationships/font" Target="fonts/PinyonScript-regular.fntdata"/><Relationship Id="rId17" Type="http://schemas.openxmlformats.org/officeDocument/2006/relationships/slide" Target="slides/slide12.xml"/><Relationship Id="rId39" Type="http://schemas.openxmlformats.org/officeDocument/2006/relationships/font" Target="fonts/ArialNarrow-italic.fntdata"/><Relationship Id="rId16" Type="http://schemas.openxmlformats.org/officeDocument/2006/relationships/slide" Target="slides/slide11.xml"/><Relationship Id="rId38" Type="http://schemas.openxmlformats.org/officeDocument/2006/relationships/font" Target="fonts/ArialNarrow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lvl="0" marR="64008" rtl="1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rt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rtl="1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rtl="1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rtl="1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rtl="1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rtl="1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rtl="1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rtl="1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3" name="Google Shape;23;p2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2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2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" name="Google Shape;28;p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6324" lvl="0" marL="457200" rtl="1" algn="r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rtl="1" algn="r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6324" lvl="0" marL="457200" rtl="1" algn="r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rtl="1" algn="r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6324" lvl="0" marL="457200" rtl="1" algn="r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rtl="1" algn="r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1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1" algn="r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1" algn="r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1" algn="r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9504" lvl="0" marL="457200" rtl="1" algn="r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rtl="1" algn="r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rtl="1" algn="r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9504" lvl="0" marL="457200" rtl="1" algn="r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rtl="1" algn="r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rtl="1" algn="r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/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/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rtl="1" algn="r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1" algn="r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2232" lvl="0" marL="457200" rtl="1" algn="r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rtl="1" algn="r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rtl="1" algn="r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1" algn="r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2232" lvl="0" marL="457200" rtl="1" algn="r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rtl="1" algn="r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rtl="1" algn="r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rtl="1" algn="r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1" algn="r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rtl="1" algn="r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1" algn="r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1" algn="r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1" algn="r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6776" lvl="0" marL="457200" rtl="1" algn="r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indent="-406400" lvl="1" marL="914400" rtl="1" algn="r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rtl="1" algn="r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rtl="1" algn="r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1" algn="r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/>
          <a:lstStyle>
            <a:lvl1pPr indent="-228600" lvl="0" marL="457200" marR="18288" rtl="1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rtl="1" algn="r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rtl="1" algn="r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rtl="1" algn="r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rtl="1" algn="r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rtl="1" algn="r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10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1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1" algn="r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1" algn="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1" algn="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1" algn="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1" algn="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1" algn="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1" algn="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1" algn="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10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5186" lvl="0" marL="457200" marR="0" rtl="1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1" algn="r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1" algn="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1" algn="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1" algn="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1" algn="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1" algn="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1" algn="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1" algn="r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ctrTitle"/>
          </p:nvPr>
        </p:nvSpPr>
        <p:spPr>
          <a:xfrm>
            <a:off x="304800" y="1988840"/>
            <a:ext cx="858768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C0607"/>
              </a:buClr>
              <a:buSzPts val="5940"/>
              <a:buFont typeface="Gulim"/>
              <a:buNone/>
            </a:pPr>
            <a:r>
              <a:rPr b="1" lang="en-US" sz="5940">
                <a:solidFill>
                  <a:srgbClr val="0C0607"/>
                </a:solidFill>
                <a:latin typeface="Gulim"/>
                <a:ea typeface="Gulim"/>
                <a:cs typeface="Gulim"/>
                <a:sym typeface="Gulim"/>
              </a:rPr>
              <a:t>Diuresis</a:t>
            </a:r>
            <a:endParaRPr b="1" sz="5940">
              <a:solidFill>
                <a:srgbClr val="0C0607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3203848" y="3429000"/>
            <a:ext cx="2880320" cy="7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SzPts val="2448"/>
              <a:buNone/>
            </a:pPr>
            <a:r>
              <a:rPr b="1" lang="en-US" sz="3600">
                <a:solidFill>
                  <a:srgbClr val="FF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Faciliatators’  Team</a:t>
            </a:r>
            <a:endParaRPr b="1" sz="3600">
              <a:solidFill>
                <a:srgbClr val="FF0000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jpeg" id="163" name="Google Shape;163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340768"/>
            <a:ext cx="374441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M8PICL(4).png" id="164" name="Google Shape;16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268760"/>
            <a:ext cx="3505971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>
            <a:off x="1115616" y="5157192"/>
            <a:ext cx="2592288" cy="648072"/>
          </a:xfrm>
          <a:prstGeom prst="rect">
            <a:avLst/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Flame photometry</a:t>
            </a:r>
            <a:endParaRPr b="1"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5292080" y="5157192"/>
            <a:ext cx="2448272" cy="648072"/>
          </a:xfrm>
          <a:prstGeom prst="rect">
            <a:avLst/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Osmometer</a:t>
            </a:r>
            <a:endParaRPr b="1"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asuring cyliner.jpg" id="171" name="Google Shape;17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836712"/>
            <a:ext cx="3312368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vanced-ph-meter-251lar.jpg" id="172" name="Google Shape;1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960" y="908720"/>
            <a:ext cx="396044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5220072" y="5157192"/>
            <a:ext cx="2088232" cy="648072"/>
          </a:xfrm>
          <a:prstGeom prst="rect">
            <a:avLst/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PH meter</a:t>
            </a:r>
            <a:endParaRPr b="1"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1115616" y="5157192"/>
            <a:ext cx="2088232" cy="648072"/>
          </a:xfrm>
          <a:prstGeom prst="rect">
            <a:avLst/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Measuring cylinder</a:t>
            </a:r>
            <a:endParaRPr b="1"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007" y="1700808"/>
            <a:ext cx="7517986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FF0000"/>
                </a:solidFill>
              </a:rPr>
              <a:t>Table of results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Total sodium excretion is obtained by applying following equation: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Sodium excretion rate is obtained by applying the following equation: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Calculation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descr="equ1.PNG"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2420888"/>
            <a:ext cx="64807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qu2.PNG" id="188" name="Google Shape;1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624" y="4653136"/>
            <a:ext cx="6696744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b="1" lang="en-US">
                <a:solidFill>
                  <a:srgbClr val="16515F"/>
                </a:solidFill>
                <a:latin typeface="Arial Narrow"/>
                <a:ea typeface="Arial Narrow"/>
                <a:cs typeface="Arial Narrow"/>
                <a:sym typeface="Arial Narrow"/>
              </a:rPr>
              <a:t>What will happen?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   Subsequent urine sample is lesser in volume and darker yellow in color that shows the kidneys try to conserve water in fasting state.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Group A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457200" y="152400"/>
            <a:ext cx="82296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446" lvl="0" marL="365760" rtl="1" algn="r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1" algn="r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                </a:t>
            </a:r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2743200" y="0"/>
            <a:ext cx="2743200" cy="692696"/>
          </a:xfrm>
          <a:prstGeom prst="rect">
            <a:avLst/>
          </a:prstGeom>
          <a:gradFill>
            <a:gsLst>
              <a:gs pos="0">
                <a:srgbClr val="005368"/>
              </a:gs>
              <a:gs pos="50000">
                <a:srgbClr val="0085A7"/>
              </a:gs>
              <a:gs pos="70000">
                <a:srgbClr val="0B98BC"/>
              </a:gs>
              <a:gs pos="100000">
                <a:srgbClr val="29BAE3"/>
              </a:gs>
            </a:gsLst>
            <a:lin ang="16200000" scaled="0"/>
          </a:gra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Deprive of H2O</a:t>
            </a:r>
            <a:endParaRPr b="1" sz="20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5652120" y="764704"/>
            <a:ext cx="2882280" cy="936104"/>
          </a:xfrm>
          <a:prstGeom prst="rect">
            <a:avLst/>
          </a:prstGeom>
          <a:gradFill>
            <a:gsLst>
              <a:gs pos="0">
                <a:srgbClr val="FF898B"/>
              </a:gs>
              <a:gs pos="65000">
                <a:srgbClr val="FFBFC2"/>
              </a:gs>
              <a:gs pos="100000">
                <a:srgbClr val="FFCFCF"/>
              </a:gs>
            </a:gsLst>
            <a:lin ang="162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Plasma Osmolarity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5796136" y="980728"/>
            <a:ext cx="144016" cy="36004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4" name="Google Shape;204;p27"/>
          <p:cNvSpPr/>
          <p:nvPr/>
        </p:nvSpPr>
        <p:spPr>
          <a:xfrm>
            <a:off x="5562600" y="1916832"/>
            <a:ext cx="2971800" cy="936104"/>
          </a:xfrm>
          <a:prstGeom prst="rect">
            <a:avLst/>
          </a:prstGeom>
          <a:gradFill>
            <a:gsLst>
              <a:gs pos="0">
                <a:srgbClr val="FF898B"/>
              </a:gs>
              <a:gs pos="65000">
                <a:srgbClr val="FFBFC2"/>
              </a:gs>
              <a:gs pos="100000">
                <a:srgbClr val="FFCFCF"/>
              </a:gs>
            </a:gsLst>
            <a:lin ang="162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Stimulates Osmoreceptors in anterior hypothalamus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5410200" y="3140968"/>
            <a:ext cx="3200400" cy="720080"/>
          </a:xfrm>
          <a:prstGeom prst="rect">
            <a:avLst/>
          </a:prstGeom>
          <a:gradFill>
            <a:gsLst>
              <a:gs pos="0">
                <a:srgbClr val="FF898B"/>
              </a:gs>
              <a:gs pos="65000">
                <a:srgbClr val="FFBFC2"/>
              </a:gs>
              <a:gs pos="100000">
                <a:srgbClr val="FFCFCF"/>
              </a:gs>
            </a:gsLst>
            <a:lin ang="162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ADH secretion from posterior pituitary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5652120" y="3212976"/>
            <a:ext cx="121919" cy="30899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5436096" y="4005064"/>
            <a:ext cx="3250704" cy="936104"/>
          </a:xfrm>
          <a:prstGeom prst="rect">
            <a:avLst/>
          </a:prstGeom>
          <a:gradFill>
            <a:gsLst>
              <a:gs pos="0">
                <a:srgbClr val="FF898B"/>
              </a:gs>
              <a:gs pos="65000">
                <a:srgbClr val="FFBFC2"/>
              </a:gs>
              <a:gs pos="100000">
                <a:srgbClr val="FFCFCF"/>
              </a:gs>
            </a:gsLst>
            <a:lin ang="162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H2O permeability in late distal tubule and collecting duct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8" name="Google Shape;208;p27"/>
          <p:cNvSpPr/>
          <p:nvPr/>
        </p:nvSpPr>
        <p:spPr>
          <a:xfrm>
            <a:off x="5508104" y="5157192"/>
            <a:ext cx="2880320" cy="504056"/>
          </a:xfrm>
          <a:prstGeom prst="rect">
            <a:avLst/>
          </a:prstGeom>
          <a:gradFill>
            <a:gsLst>
              <a:gs pos="0">
                <a:srgbClr val="FF898B"/>
              </a:gs>
              <a:gs pos="65000">
                <a:srgbClr val="FFBFC2"/>
              </a:gs>
              <a:gs pos="100000">
                <a:srgbClr val="FFCFCF"/>
              </a:gs>
            </a:gsLst>
            <a:lin ang="162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H2O reabsorption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5181600" y="5805264"/>
            <a:ext cx="3581400" cy="792088"/>
          </a:xfrm>
          <a:prstGeom prst="rect">
            <a:avLst/>
          </a:prstGeom>
          <a:gradFill>
            <a:gsLst>
              <a:gs pos="0">
                <a:srgbClr val="FF898B"/>
              </a:gs>
              <a:gs pos="65000">
                <a:srgbClr val="FFBFC2"/>
              </a:gs>
              <a:gs pos="100000">
                <a:srgbClr val="FFCFCF"/>
              </a:gs>
            </a:gsLst>
            <a:lin ang="162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Urine osmolarity and    urine volume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533400" y="4953000"/>
            <a:ext cx="3429000" cy="1644352"/>
          </a:xfrm>
          <a:prstGeom prst="ellipse">
            <a:avLst/>
          </a:prstGeom>
          <a:gradFill>
            <a:gsLst>
              <a:gs pos="0">
                <a:srgbClr val="7B0000"/>
              </a:gs>
              <a:gs pos="50000">
                <a:srgbClr val="C40000"/>
              </a:gs>
              <a:gs pos="70000">
                <a:srgbClr val="DA0003"/>
              </a:gs>
              <a:gs pos="100000">
                <a:srgbClr val="FF1A20"/>
              </a:gs>
            </a:gsLst>
            <a:lin ang="16200000" scaled="0"/>
          </a:gradFill>
          <a:ln>
            <a:noFill/>
          </a:ln>
          <a:effectLst>
            <a:outerShdw blurRad="63500" rotWithShape="0" dir="5400000" dist="381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Plasma Osmolarity Toward Normal </a:t>
            </a:r>
            <a:endParaRPr b="1" sz="20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5508104" y="4077072"/>
            <a:ext cx="144016" cy="21602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5652120" y="5301208"/>
            <a:ext cx="152400" cy="2286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5652120" y="5877272"/>
            <a:ext cx="152400" cy="304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1259632" y="5301208"/>
            <a:ext cx="228600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1066800" y="2209800"/>
            <a:ext cx="2057400" cy="381000"/>
          </a:xfrm>
          <a:prstGeom prst="rect">
            <a:avLst/>
          </a:prstGeom>
          <a:gradFill>
            <a:gsLst>
              <a:gs pos="0">
                <a:srgbClr val="FF898B"/>
              </a:gs>
              <a:gs pos="65000">
                <a:srgbClr val="FFBFC2"/>
              </a:gs>
              <a:gs pos="100000">
                <a:srgbClr val="FFCFCF"/>
              </a:gs>
            </a:gsLst>
            <a:lin ang="162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Thirst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899592" y="3505200"/>
            <a:ext cx="2300808" cy="457200"/>
          </a:xfrm>
          <a:prstGeom prst="rect">
            <a:avLst/>
          </a:prstGeom>
          <a:gradFill>
            <a:gsLst>
              <a:gs pos="0">
                <a:srgbClr val="FF9F85"/>
              </a:gs>
              <a:gs pos="65000">
                <a:srgbClr val="FFCABB"/>
              </a:gs>
              <a:gs pos="100000">
                <a:srgbClr val="FFD4CB"/>
              </a:gs>
            </a:gsLst>
            <a:lin ang="162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H2O drinking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1447800" y="2286000"/>
            <a:ext cx="152400" cy="2286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1043608" y="3573016"/>
            <a:ext cx="152400" cy="2286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932040" y="1412776"/>
            <a:ext cx="457200" cy="8382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800600" y="2667000"/>
            <a:ext cx="457200" cy="8382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4788024" y="3789040"/>
            <a:ext cx="426720" cy="6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4788024" y="4725144"/>
            <a:ext cx="502920" cy="6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4716016" y="5589240"/>
            <a:ext cx="457200" cy="6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3419872" y="2636912"/>
            <a:ext cx="12192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1981200" y="2743200"/>
            <a:ext cx="2286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1828800" y="4191000"/>
            <a:ext cx="533400" cy="609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thickThin" w="635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7" name="Google Shape;227;p27"/>
          <p:cNvSpPr/>
          <p:nvPr/>
        </p:nvSpPr>
        <p:spPr>
          <a:xfrm flipH="1" rot="6084691">
            <a:off x="3624963" y="5652275"/>
            <a:ext cx="615287" cy="150963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thickThin" w="635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8" name="Google Shape;228;p27"/>
          <p:cNvSpPr/>
          <p:nvPr/>
        </p:nvSpPr>
        <p:spPr>
          <a:xfrm rot="-4083685">
            <a:off x="4908576" y="534713"/>
            <a:ext cx="365362" cy="78166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4038600" y="762000"/>
            <a:ext cx="381000" cy="304800"/>
          </a:xfrm>
          <a:prstGeom prst="ellipse">
            <a:avLst/>
          </a:prstGeom>
          <a:gradFill>
            <a:gsLst>
              <a:gs pos="0">
                <a:srgbClr val="A4A4A4"/>
              </a:gs>
              <a:gs pos="65000">
                <a:srgbClr val="D6D6D6"/>
              </a:gs>
              <a:gs pos="100000">
                <a:srgbClr val="E2E2E2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4419600" y="1600200"/>
            <a:ext cx="381000" cy="304800"/>
          </a:xfrm>
          <a:prstGeom prst="ellipse">
            <a:avLst/>
          </a:prstGeom>
          <a:gradFill>
            <a:gsLst>
              <a:gs pos="0">
                <a:srgbClr val="A4A4A4"/>
              </a:gs>
              <a:gs pos="65000">
                <a:srgbClr val="D6D6D6"/>
              </a:gs>
              <a:gs pos="100000">
                <a:srgbClr val="E2E2E2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3733800" y="2132856"/>
            <a:ext cx="457200" cy="432048"/>
          </a:xfrm>
          <a:prstGeom prst="ellipse">
            <a:avLst/>
          </a:prstGeom>
          <a:gradFill>
            <a:gsLst>
              <a:gs pos="0">
                <a:srgbClr val="A4A4A4"/>
              </a:gs>
              <a:gs pos="65000">
                <a:srgbClr val="D6D6D6"/>
              </a:gs>
              <a:gs pos="100000">
                <a:srgbClr val="E2E2E2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4191000" y="2924944"/>
            <a:ext cx="457200" cy="351656"/>
          </a:xfrm>
          <a:prstGeom prst="ellipse">
            <a:avLst/>
          </a:prstGeom>
          <a:gradFill>
            <a:gsLst>
              <a:gs pos="0">
                <a:srgbClr val="A4A4A4"/>
              </a:gs>
              <a:gs pos="65000">
                <a:srgbClr val="D6D6D6"/>
              </a:gs>
              <a:gs pos="100000">
                <a:srgbClr val="E2E2E2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4114800" y="3886200"/>
            <a:ext cx="457200" cy="457200"/>
          </a:xfrm>
          <a:prstGeom prst="ellipse">
            <a:avLst/>
          </a:prstGeom>
          <a:gradFill>
            <a:gsLst>
              <a:gs pos="0">
                <a:srgbClr val="A4A4A4"/>
              </a:gs>
              <a:gs pos="65000">
                <a:srgbClr val="D6D6D6"/>
              </a:gs>
              <a:gs pos="100000">
                <a:srgbClr val="E2E2E2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4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3995936" y="4800600"/>
            <a:ext cx="720080" cy="428600"/>
          </a:xfrm>
          <a:prstGeom prst="ellipse">
            <a:avLst/>
          </a:prstGeom>
          <a:gradFill>
            <a:gsLst>
              <a:gs pos="0">
                <a:srgbClr val="A4A4A4"/>
              </a:gs>
              <a:gs pos="65000">
                <a:srgbClr val="D6D6D6"/>
              </a:gs>
              <a:gs pos="100000">
                <a:srgbClr val="E2E2E2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5</a:t>
            </a: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3962400" y="5661248"/>
            <a:ext cx="681608" cy="504056"/>
          </a:xfrm>
          <a:prstGeom prst="ellipse">
            <a:avLst/>
          </a:prstGeom>
          <a:gradFill>
            <a:gsLst>
              <a:gs pos="0">
                <a:srgbClr val="A4A4A4"/>
              </a:gs>
              <a:gs pos="65000">
                <a:srgbClr val="D6D6D6"/>
              </a:gs>
              <a:gs pos="100000">
                <a:srgbClr val="E2E2E2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5b</a:t>
            </a:r>
            <a:endParaRPr sz="1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3707904" y="6477000"/>
            <a:ext cx="432048" cy="381000"/>
          </a:xfrm>
          <a:prstGeom prst="ellipse">
            <a:avLst/>
          </a:prstGeom>
          <a:gradFill>
            <a:gsLst>
              <a:gs pos="0">
                <a:srgbClr val="A4A4A4"/>
              </a:gs>
              <a:gs pos="65000">
                <a:srgbClr val="D6D6D6"/>
              </a:gs>
              <a:gs pos="100000">
                <a:srgbClr val="E2E2E2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6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6012160" y="6237312"/>
            <a:ext cx="152400" cy="304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0" y="0"/>
            <a:ext cx="2483768" cy="1268760"/>
          </a:xfrm>
          <a:prstGeom prst="rect">
            <a:avLst/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Group A</a:t>
            </a:r>
            <a:endParaRPr b="1" sz="4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FF0000"/>
                </a:solidFill>
              </a:rPr>
              <a:t>Group B results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tab water.PNG" id="244" name="Google Shape;244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3" y="1412776"/>
            <a:ext cx="8352928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oup b1.PNG" id="249" name="Google Shape;249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556792"/>
            <a:ext cx="828092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Group B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oup b2.PNG" id="255" name="Google Shape;255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844824"/>
            <a:ext cx="777686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Group B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idx="1" type="body"/>
          </p:nvPr>
        </p:nvSpPr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1" algn="r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en-US">
                <a:solidFill>
                  <a:schemeClr val="lt1"/>
                </a:solidFill>
              </a:rPr>
              <a:t>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2667000" y="152400"/>
            <a:ext cx="2362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Drink 1L H2O</a:t>
            </a:r>
            <a:endParaRPr b="1" sz="20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5562600" y="692696"/>
            <a:ext cx="3276600" cy="678904"/>
          </a:xfrm>
          <a:prstGeom prst="rect">
            <a:avLst/>
          </a:prstGeom>
          <a:gradFill>
            <a:gsLst>
              <a:gs pos="0">
                <a:srgbClr val="C3A1A6"/>
              </a:gs>
              <a:gs pos="65000">
                <a:srgbClr val="E4D2D5"/>
              </a:gs>
              <a:gs pos="100000">
                <a:srgbClr val="EEDFDF"/>
              </a:gs>
            </a:gsLst>
            <a:lin ang="16200000" scaled="0"/>
          </a:gra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Plasma Osmolarity 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5410200" y="1676400"/>
            <a:ext cx="3505200" cy="609600"/>
          </a:xfrm>
          <a:prstGeom prst="rect">
            <a:avLst/>
          </a:prstGeom>
          <a:gradFill>
            <a:gsLst>
              <a:gs pos="0">
                <a:srgbClr val="C3A1A6"/>
              </a:gs>
              <a:gs pos="65000">
                <a:srgbClr val="E4D2D5"/>
              </a:gs>
              <a:gs pos="100000">
                <a:srgbClr val="EEDFDF"/>
              </a:gs>
            </a:gsLst>
            <a:lin ang="16200000" scaled="0"/>
          </a:gra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Inhibits osmoreceptors in anterior hypothalamus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5486400" y="2667000"/>
            <a:ext cx="3429000" cy="609600"/>
          </a:xfrm>
          <a:prstGeom prst="rect">
            <a:avLst/>
          </a:prstGeom>
          <a:gradFill>
            <a:gsLst>
              <a:gs pos="0">
                <a:srgbClr val="C3A1A6"/>
              </a:gs>
              <a:gs pos="65000">
                <a:srgbClr val="E4D2D5"/>
              </a:gs>
              <a:gs pos="100000">
                <a:srgbClr val="EEDFDF"/>
              </a:gs>
            </a:gsLst>
            <a:lin ang="16200000" scaled="0"/>
          </a:gra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ADH secretion from posterior pituitary 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5638800" y="2743200"/>
            <a:ext cx="152400" cy="381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5334000" y="3505200"/>
            <a:ext cx="3581400" cy="838200"/>
          </a:xfrm>
          <a:prstGeom prst="rect">
            <a:avLst/>
          </a:prstGeom>
          <a:gradFill>
            <a:gsLst>
              <a:gs pos="0">
                <a:srgbClr val="C3A1A6"/>
              </a:gs>
              <a:gs pos="65000">
                <a:srgbClr val="E4D2D5"/>
              </a:gs>
              <a:gs pos="100000">
                <a:srgbClr val="EEDFDF"/>
              </a:gs>
            </a:gsLst>
            <a:lin ang="16200000" scaled="0"/>
          </a:gra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H2O permeability  in late        distal tubule 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collecting duct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5508104" y="3573016"/>
            <a:ext cx="144016" cy="28803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5410200" y="4509120"/>
            <a:ext cx="3352800" cy="864096"/>
          </a:xfrm>
          <a:prstGeom prst="rect">
            <a:avLst/>
          </a:prstGeom>
          <a:gradFill>
            <a:gsLst>
              <a:gs pos="0">
                <a:srgbClr val="C3A1A6"/>
              </a:gs>
              <a:gs pos="65000">
                <a:srgbClr val="E4D2D5"/>
              </a:gs>
              <a:gs pos="100000">
                <a:srgbClr val="EEDFDF"/>
              </a:gs>
            </a:gsLst>
            <a:lin ang="16200000" scaled="0"/>
          </a:gra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H2O reabsorption and    excretion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0" name="Google Shape;270;p31"/>
          <p:cNvSpPr/>
          <p:nvPr/>
        </p:nvSpPr>
        <p:spPr>
          <a:xfrm>
            <a:off x="5220072" y="5517232"/>
            <a:ext cx="3528392" cy="1112168"/>
          </a:xfrm>
          <a:prstGeom prst="rect">
            <a:avLst/>
          </a:prstGeom>
          <a:gradFill>
            <a:gsLst>
              <a:gs pos="0">
                <a:srgbClr val="C3A1A6"/>
              </a:gs>
              <a:gs pos="65000">
                <a:srgbClr val="E4D2D5"/>
              </a:gs>
              <a:gs pos="100000">
                <a:srgbClr val="EEDFDF"/>
              </a:gs>
            </a:gsLst>
            <a:lin ang="16200000" scaled="0"/>
          </a:gra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Urine Osmolarity 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urine volume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5580112" y="4581128"/>
            <a:ext cx="152400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6156176" y="4941168"/>
            <a:ext cx="216024" cy="28803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5436096" y="5733256"/>
            <a:ext cx="216024" cy="36004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6012160" y="6093296"/>
            <a:ext cx="216024" cy="28803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304800" y="5029200"/>
            <a:ext cx="3276600" cy="1524000"/>
          </a:xfrm>
          <a:prstGeom prst="ellipse">
            <a:avLst/>
          </a:prstGeom>
          <a:gradFill>
            <a:gsLst>
              <a:gs pos="0">
                <a:srgbClr val="7B0000"/>
              </a:gs>
              <a:gs pos="50000">
                <a:srgbClr val="C40000"/>
              </a:gs>
              <a:gs pos="70000">
                <a:srgbClr val="DA0003"/>
              </a:gs>
              <a:gs pos="100000">
                <a:srgbClr val="FF1A20"/>
              </a:gs>
            </a:gsLst>
            <a:lin ang="16200000" scaled="0"/>
          </a:gradFill>
          <a:ln>
            <a:noFill/>
          </a:ln>
          <a:effectLst>
            <a:outerShdw blurRad="63500" rotWithShape="0" dir="5400000" dist="381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Plasma osmolarity toward Normal</a:t>
            </a:r>
            <a:endParaRPr b="1" sz="20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6" name="Google Shape;276;p31"/>
          <p:cNvSpPr/>
          <p:nvPr/>
        </p:nvSpPr>
        <p:spPr>
          <a:xfrm>
            <a:off x="685800" y="1600200"/>
            <a:ext cx="1828800" cy="838200"/>
          </a:xfrm>
          <a:prstGeom prst="rect">
            <a:avLst/>
          </a:prstGeom>
          <a:gradFill>
            <a:gsLst>
              <a:gs pos="0">
                <a:srgbClr val="C3A1A6"/>
              </a:gs>
              <a:gs pos="65000">
                <a:srgbClr val="E4D2D5"/>
              </a:gs>
              <a:gs pos="100000">
                <a:srgbClr val="EEDFDF"/>
              </a:gs>
            </a:gsLst>
            <a:lin ang="16200000" scaled="0"/>
          </a:gra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Thirst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457200" y="3276600"/>
            <a:ext cx="2314600" cy="838200"/>
          </a:xfrm>
          <a:prstGeom prst="rect">
            <a:avLst/>
          </a:prstGeom>
          <a:gradFill>
            <a:gsLst>
              <a:gs pos="0">
                <a:srgbClr val="C3A1A6"/>
              </a:gs>
              <a:gs pos="65000">
                <a:srgbClr val="E4D2D5"/>
              </a:gs>
              <a:gs pos="100000">
                <a:srgbClr val="EEDFDF"/>
              </a:gs>
            </a:gsLst>
            <a:lin ang="16200000" scaled="0"/>
          </a:gra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H2O drinking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838200" y="1676400"/>
            <a:ext cx="304800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533400" y="3429000"/>
            <a:ext cx="222176" cy="43204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971600" y="5229200"/>
            <a:ext cx="228600" cy="533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4876800" y="1143000"/>
            <a:ext cx="350520" cy="75895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4932040" y="2276872"/>
            <a:ext cx="381000" cy="6858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4860032" y="3140968"/>
            <a:ext cx="381000" cy="9906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4788024" y="4293096"/>
            <a:ext cx="381000" cy="8382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4716016" y="5301208"/>
            <a:ext cx="393576" cy="81156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6" name="Google Shape;286;p31"/>
          <p:cNvSpPr/>
          <p:nvPr/>
        </p:nvSpPr>
        <p:spPr>
          <a:xfrm rot="719203">
            <a:off x="3182982" y="6074658"/>
            <a:ext cx="1933145" cy="608974"/>
          </a:xfrm>
          <a:prstGeom prst="leftArrow">
            <a:avLst>
              <a:gd fmla="val 27500" name="adj1"/>
              <a:gd fmla="val 50000" name="adj2"/>
            </a:avLst>
          </a:prstGeom>
          <a:solidFill>
            <a:schemeClr val="accent3"/>
          </a:solidFill>
          <a:ln cap="flat" cmpd="thickThin" w="55000">
            <a:solidFill>
              <a:srgbClr val="AB48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1371600" y="2590800"/>
            <a:ext cx="228600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1295400" y="4267200"/>
            <a:ext cx="3810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thickThin" w="55000">
            <a:solidFill>
              <a:srgbClr val="AB48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2743200" y="1828800"/>
            <a:ext cx="1252736" cy="23204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0" name="Google Shape;290;p31"/>
          <p:cNvSpPr/>
          <p:nvPr/>
        </p:nvSpPr>
        <p:spPr>
          <a:xfrm>
            <a:off x="5257800" y="228600"/>
            <a:ext cx="685800" cy="2286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6096000" y="0"/>
            <a:ext cx="457200" cy="548680"/>
          </a:xfrm>
          <a:prstGeom prst="ellipse">
            <a:avLst/>
          </a:prstGeom>
          <a:gradFill>
            <a:gsLst>
              <a:gs pos="0">
                <a:srgbClr val="FF9F85"/>
              </a:gs>
              <a:gs pos="65000">
                <a:srgbClr val="FFCABB"/>
              </a:gs>
              <a:gs pos="100000">
                <a:srgbClr val="FFD4CB"/>
              </a:gs>
            </a:gsLst>
            <a:lin ang="162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2" name="Google Shape;292;p31"/>
          <p:cNvSpPr/>
          <p:nvPr/>
        </p:nvSpPr>
        <p:spPr>
          <a:xfrm>
            <a:off x="4343400" y="1143000"/>
            <a:ext cx="457200" cy="381000"/>
          </a:xfrm>
          <a:prstGeom prst="ellipse">
            <a:avLst/>
          </a:prstGeom>
          <a:gradFill>
            <a:gsLst>
              <a:gs pos="0">
                <a:srgbClr val="FF9F85"/>
              </a:gs>
              <a:gs pos="65000">
                <a:srgbClr val="FFCABB"/>
              </a:gs>
              <a:gs pos="100000">
                <a:srgbClr val="FFD4CB"/>
              </a:gs>
            </a:gsLst>
            <a:lin ang="162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3" name="Google Shape;293;p31"/>
          <p:cNvSpPr/>
          <p:nvPr/>
        </p:nvSpPr>
        <p:spPr>
          <a:xfrm>
            <a:off x="4283968" y="2438400"/>
            <a:ext cx="504056" cy="457200"/>
          </a:xfrm>
          <a:prstGeom prst="ellipse">
            <a:avLst/>
          </a:prstGeom>
          <a:gradFill>
            <a:gsLst>
              <a:gs pos="0">
                <a:srgbClr val="FF9F85"/>
              </a:gs>
              <a:gs pos="65000">
                <a:srgbClr val="FFCABB"/>
              </a:gs>
              <a:gs pos="100000">
                <a:srgbClr val="FFD4CB"/>
              </a:gs>
            </a:gsLst>
            <a:lin ang="162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4" name="Google Shape;294;p31"/>
          <p:cNvSpPr/>
          <p:nvPr/>
        </p:nvSpPr>
        <p:spPr>
          <a:xfrm>
            <a:off x="3200400" y="1295400"/>
            <a:ext cx="533400" cy="381000"/>
          </a:xfrm>
          <a:prstGeom prst="ellipse">
            <a:avLst/>
          </a:prstGeom>
          <a:gradFill>
            <a:gsLst>
              <a:gs pos="0">
                <a:srgbClr val="FF9F85"/>
              </a:gs>
              <a:gs pos="65000">
                <a:srgbClr val="FFCABB"/>
              </a:gs>
              <a:gs pos="100000">
                <a:srgbClr val="FFD4CB"/>
              </a:gs>
            </a:gsLst>
            <a:lin ang="162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5" name="Google Shape;295;p31"/>
          <p:cNvSpPr/>
          <p:nvPr/>
        </p:nvSpPr>
        <p:spPr>
          <a:xfrm>
            <a:off x="4211960" y="3505200"/>
            <a:ext cx="504056" cy="457200"/>
          </a:xfrm>
          <a:prstGeom prst="ellipse">
            <a:avLst/>
          </a:prstGeom>
          <a:gradFill>
            <a:gsLst>
              <a:gs pos="0">
                <a:srgbClr val="FF9F85"/>
              </a:gs>
              <a:gs pos="65000">
                <a:srgbClr val="FFCABB"/>
              </a:gs>
              <a:gs pos="100000">
                <a:srgbClr val="FFD4CB"/>
              </a:gs>
            </a:gsLst>
            <a:lin ang="162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4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6" name="Google Shape;296;p31"/>
          <p:cNvSpPr/>
          <p:nvPr/>
        </p:nvSpPr>
        <p:spPr>
          <a:xfrm>
            <a:off x="3995936" y="4495800"/>
            <a:ext cx="648072" cy="457200"/>
          </a:xfrm>
          <a:prstGeom prst="ellipse">
            <a:avLst/>
          </a:prstGeom>
          <a:gradFill>
            <a:gsLst>
              <a:gs pos="0">
                <a:srgbClr val="FF9F85"/>
              </a:gs>
              <a:gs pos="65000">
                <a:srgbClr val="FFCABB"/>
              </a:gs>
              <a:gs pos="100000">
                <a:srgbClr val="FFD4CB"/>
              </a:gs>
            </a:gsLst>
            <a:lin ang="16200000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5a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3923928" y="5373216"/>
            <a:ext cx="648072" cy="576064"/>
          </a:xfrm>
          <a:prstGeom prst="ellipse">
            <a:avLst/>
          </a:prstGeom>
          <a:gradFill>
            <a:gsLst>
              <a:gs pos="0">
                <a:srgbClr val="FF898B"/>
              </a:gs>
              <a:gs pos="65000">
                <a:srgbClr val="FFBFC2"/>
              </a:gs>
              <a:gs pos="100000">
                <a:srgbClr val="FFCFCF"/>
              </a:gs>
            </a:gsLst>
            <a:lin ang="162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5b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8" name="Google Shape;298;p31"/>
          <p:cNvSpPr/>
          <p:nvPr/>
        </p:nvSpPr>
        <p:spPr>
          <a:xfrm>
            <a:off x="2514600" y="6477000"/>
            <a:ext cx="609600" cy="381000"/>
          </a:xfrm>
          <a:prstGeom prst="ellipse">
            <a:avLst/>
          </a:prstGeom>
          <a:gradFill>
            <a:gsLst>
              <a:gs pos="0">
                <a:srgbClr val="FF898B"/>
              </a:gs>
              <a:gs pos="65000">
                <a:srgbClr val="FFBFC2"/>
              </a:gs>
              <a:gs pos="100000">
                <a:srgbClr val="FFCFCF"/>
              </a:gs>
            </a:gsLst>
            <a:lin ang="16200000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6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9" name="Google Shape;299;p31"/>
          <p:cNvSpPr/>
          <p:nvPr/>
        </p:nvSpPr>
        <p:spPr>
          <a:xfrm>
            <a:off x="5868144" y="836712"/>
            <a:ext cx="144016" cy="3768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0" name="Google Shape;300;p31"/>
          <p:cNvSpPr/>
          <p:nvPr/>
        </p:nvSpPr>
        <p:spPr>
          <a:xfrm>
            <a:off x="0" y="0"/>
            <a:ext cx="2483768" cy="1268760"/>
          </a:xfrm>
          <a:prstGeom prst="rect">
            <a:avLst/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Group B</a:t>
            </a:r>
            <a:endParaRPr b="1" sz="44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632"/>
              <a:buChar char="🞂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To measure the </a:t>
            </a:r>
            <a:r>
              <a:rPr b="1" lang="en-US" sz="2400">
                <a:latin typeface="Arial Narrow"/>
                <a:ea typeface="Arial Narrow"/>
                <a:cs typeface="Arial Narrow"/>
                <a:sym typeface="Arial Narrow"/>
              </a:rPr>
              <a:t>volumes</a:t>
            </a: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 and determine the </a:t>
            </a:r>
            <a:r>
              <a:rPr b="1" lang="en-US" sz="2400">
                <a:latin typeface="Arial Narrow"/>
                <a:ea typeface="Arial Narrow"/>
                <a:cs typeface="Arial Narrow"/>
                <a:sym typeface="Arial Narrow"/>
              </a:rPr>
              <a:t>compositions</a:t>
            </a: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 of urine excreted by </a:t>
            </a:r>
            <a:r>
              <a:rPr b="1"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groups: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1371600" rtl="0" algn="l">
              <a:spcBef>
                <a:spcPts val="400"/>
              </a:spcBef>
              <a:spcAft>
                <a:spcPts val="0"/>
              </a:spcAft>
              <a:buSzPts val="1632"/>
              <a:buFont typeface="Lucida Sans"/>
              <a:buAutoNum type="arabicPeriod"/>
            </a:pPr>
            <a:r>
              <a:rPr b="1" lang="en-US" sz="2400">
                <a:latin typeface="Arial Narrow"/>
                <a:ea typeface="Arial Narrow"/>
                <a:cs typeface="Arial Narrow"/>
                <a:sym typeface="Arial Narrow"/>
              </a:rPr>
              <a:t>Fasting</a:t>
            </a:r>
            <a:endParaRPr/>
          </a:p>
          <a:p>
            <a:pPr indent="-457200" lvl="0" marL="1371600" rtl="0" algn="l">
              <a:spcBef>
                <a:spcPts val="400"/>
              </a:spcBef>
              <a:spcAft>
                <a:spcPts val="0"/>
              </a:spcAft>
              <a:buSzPts val="1632"/>
              <a:buFont typeface="Lucida Sans"/>
              <a:buAutoNum type="arabicPeriod"/>
            </a:pPr>
            <a:r>
              <a:rPr b="1" lang="en-US" sz="2400">
                <a:latin typeface="Arial Narrow"/>
                <a:ea typeface="Arial Narrow"/>
                <a:cs typeface="Arial Narrow"/>
                <a:sym typeface="Arial Narrow"/>
              </a:rPr>
              <a:t>drank 1L water</a:t>
            </a:r>
            <a:endParaRPr/>
          </a:p>
          <a:p>
            <a:pPr indent="-457200" lvl="0" marL="1371600" rtl="0" algn="l">
              <a:spcBef>
                <a:spcPts val="400"/>
              </a:spcBef>
              <a:spcAft>
                <a:spcPts val="0"/>
              </a:spcAft>
              <a:buSzPts val="1632"/>
              <a:buFont typeface="Lucida Sans"/>
              <a:buAutoNum type="arabicPeriod"/>
            </a:pPr>
            <a:r>
              <a:rPr b="1" lang="en-US" sz="2400">
                <a:latin typeface="Arial Narrow"/>
                <a:ea typeface="Arial Narrow"/>
                <a:cs typeface="Arial Narrow"/>
                <a:sym typeface="Arial Narrow"/>
              </a:rPr>
              <a:t>drank 1L saline </a:t>
            </a:r>
            <a:endParaRPr b="1"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1371600" rtl="0" algn="l">
              <a:spcBef>
                <a:spcPts val="400"/>
              </a:spcBef>
              <a:spcAft>
                <a:spcPts val="0"/>
              </a:spcAft>
              <a:buSzPts val="1632"/>
              <a:buFont typeface="Lucida Sans"/>
              <a:buAutoNum type="arabicPeriod"/>
            </a:pPr>
            <a:r>
              <a:rPr b="1" lang="en-US" sz="2400">
                <a:latin typeface="Arial Narrow"/>
                <a:ea typeface="Arial Narrow"/>
                <a:cs typeface="Arial Narrow"/>
                <a:sym typeface="Arial Narrow"/>
              </a:rPr>
              <a:t>took 1 tab of Lasix</a:t>
            </a:r>
            <a:endParaRPr/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To be able to discuss the mechanisms by which the body maintain the water and sodium homeostasis in these 4 different conditions.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sz="2400"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sz="2400"/>
          </a:p>
        </p:txBody>
      </p:sp>
      <p:sp>
        <p:nvSpPr>
          <p:cNvPr id="113" name="Google Shape;113;p14"/>
          <p:cNvSpPr txBox="1"/>
          <p:nvPr>
            <p:ph type="title"/>
          </p:nvPr>
        </p:nvSpPr>
        <p:spPr>
          <a:xfrm>
            <a:off x="12192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ulim"/>
              <a:buNone/>
            </a:pPr>
            <a:r>
              <a:rPr lang="en-US" sz="40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Objectives</a:t>
            </a:r>
            <a:r>
              <a:rPr lang="en-US" sz="3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:</a:t>
            </a:r>
            <a:endParaRPr sz="36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FF0000"/>
                </a:solidFill>
              </a:rPr>
              <a:t>Group C results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tabel saline.PNG" id="306" name="Google Shape;306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196752"/>
            <a:ext cx="8208912" cy="504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oup c1.PNG" id="311" name="Google Shape;311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844824"/>
            <a:ext cx="7704855" cy="388843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Group C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oup c2.PNG" id="317" name="Google Shape;317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5" y="1628800"/>
            <a:ext cx="7488832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Group C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/>
          <p:nvPr/>
        </p:nvSpPr>
        <p:spPr>
          <a:xfrm>
            <a:off x="2895600" y="1556792"/>
            <a:ext cx="3810000" cy="1152128"/>
          </a:xfrm>
          <a:prstGeom prst="rect">
            <a:avLst/>
          </a:prstGeom>
          <a:gradFill>
            <a:gsLst>
              <a:gs pos="0">
                <a:srgbClr val="F8D0D2"/>
              </a:gs>
              <a:gs pos="65000">
                <a:srgbClr val="C6ECFD"/>
              </a:gs>
              <a:gs pos="100000">
                <a:srgbClr val="D4F2FF"/>
              </a:gs>
            </a:gsLst>
            <a:lin ang="162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Volume of E.C.F.  Osmolality same (as isotonic saline) total solute amount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2819400" y="3356992"/>
            <a:ext cx="4038600" cy="792088"/>
          </a:xfrm>
          <a:prstGeom prst="rect">
            <a:avLst/>
          </a:prstGeom>
          <a:gradFill>
            <a:gsLst>
              <a:gs pos="0">
                <a:srgbClr val="F8D0D2"/>
              </a:gs>
              <a:gs pos="65000">
                <a:srgbClr val="C6ECFD"/>
              </a:gs>
              <a:gs pos="100000">
                <a:srgbClr val="D4F2FF"/>
              </a:gs>
            </a:gsLst>
            <a:lin ang="162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Stretch on right atrium (volume receptors in right atrium)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5" name="Google Shape;325;p35"/>
          <p:cNvSpPr/>
          <p:nvPr/>
        </p:nvSpPr>
        <p:spPr>
          <a:xfrm>
            <a:off x="2843808" y="4725144"/>
            <a:ext cx="3962400" cy="504056"/>
          </a:xfrm>
          <a:prstGeom prst="rect">
            <a:avLst/>
          </a:prstGeom>
          <a:gradFill>
            <a:gsLst>
              <a:gs pos="0">
                <a:srgbClr val="F8D0D2"/>
              </a:gs>
              <a:gs pos="65000">
                <a:srgbClr val="C6ECFD"/>
              </a:gs>
              <a:gs pos="100000">
                <a:srgbClr val="D4F2FF"/>
              </a:gs>
            </a:gsLst>
            <a:lin ang="162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ANP (Atrial Natriuretic peptide)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6" name="Google Shape;326;p35"/>
          <p:cNvSpPr/>
          <p:nvPr/>
        </p:nvSpPr>
        <p:spPr>
          <a:xfrm>
            <a:off x="2895600" y="5805264"/>
            <a:ext cx="3810000" cy="648072"/>
          </a:xfrm>
          <a:prstGeom prst="rect">
            <a:avLst/>
          </a:prstGeom>
          <a:gradFill>
            <a:gsLst>
              <a:gs pos="0">
                <a:srgbClr val="F8D0D2"/>
              </a:gs>
              <a:gs pos="65000">
                <a:srgbClr val="C6ECFD"/>
              </a:gs>
              <a:gs pos="100000">
                <a:srgbClr val="D4F2FF"/>
              </a:gs>
            </a:gsLst>
            <a:lin ang="162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Na excretion by Kidneys 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7" name="Google Shape;327;p35"/>
          <p:cNvSpPr/>
          <p:nvPr/>
        </p:nvSpPr>
        <p:spPr>
          <a:xfrm>
            <a:off x="2987824" y="1628800"/>
            <a:ext cx="152400" cy="304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8" name="Google Shape;328;p35"/>
          <p:cNvSpPr/>
          <p:nvPr/>
        </p:nvSpPr>
        <p:spPr>
          <a:xfrm>
            <a:off x="5652120" y="2204864"/>
            <a:ext cx="152400" cy="304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895600" y="3505200"/>
            <a:ext cx="152400" cy="304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0" name="Google Shape;330;p35"/>
          <p:cNvSpPr/>
          <p:nvPr/>
        </p:nvSpPr>
        <p:spPr>
          <a:xfrm>
            <a:off x="2915816" y="4725144"/>
            <a:ext cx="152400" cy="381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1" name="Google Shape;331;p35"/>
          <p:cNvSpPr/>
          <p:nvPr/>
        </p:nvSpPr>
        <p:spPr>
          <a:xfrm>
            <a:off x="3203848" y="5877272"/>
            <a:ext cx="152400" cy="381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2" name="Google Shape;332;p35"/>
          <p:cNvSpPr txBox="1"/>
          <p:nvPr>
            <p:ph type="title"/>
          </p:nvPr>
        </p:nvSpPr>
        <p:spPr>
          <a:xfrm>
            <a:off x="0" y="0"/>
            <a:ext cx="2771800" cy="1475656"/>
          </a:xfrm>
          <a:prstGeom prst="rect">
            <a:avLst/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Lucida Sans"/>
              <a:buNone/>
            </a:pPr>
            <a:r>
              <a:rPr b="1" lang="en-US" sz="44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Group C</a:t>
            </a:r>
            <a:endParaRPr b="1" sz="4400">
              <a:solidFill>
                <a:srgbClr val="FFFF00"/>
              </a:solidFill>
            </a:endParaRPr>
          </a:p>
        </p:txBody>
      </p:sp>
      <p:sp>
        <p:nvSpPr>
          <p:cNvPr id="333" name="Google Shape;333;p35"/>
          <p:cNvSpPr txBox="1"/>
          <p:nvPr>
            <p:ph idx="1" type="body"/>
          </p:nvPr>
        </p:nvSpPr>
        <p:spPr>
          <a:xfrm>
            <a:off x="3275856" y="188640"/>
            <a:ext cx="3456384" cy="72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6032" lvl="0" marL="36576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Char char="🞂"/>
            </a:pPr>
            <a:r>
              <a:rPr b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Isotonic Saline (0.9%) </a:t>
            </a:r>
            <a:endParaRPr/>
          </a:p>
          <a:p>
            <a:pPr indent="-256032" lvl="0" marL="365760" rt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🞂"/>
            </a:pPr>
            <a:r>
              <a:rPr b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1 liter</a:t>
            </a:r>
            <a:endParaRPr/>
          </a:p>
        </p:txBody>
      </p:sp>
      <p:sp>
        <p:nvSpPr>
          <p:cNvPr id="334" name="Google Shape;334;p35"/>
          <p:cNvSpPr/>
          <p:nvPr/>
        </p:nvSpPr>
        <p:spPr>
          <a:xfrm>
            <a:off x="4644008" y="2780928"/>
            <a:ext cx="484632" cy="5760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4644008" y="4149080"/>
            <a:ext cx="484632" cy="5760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6" name="Google Shape;336;p35"/>
          <p:cNvSpPr/>
          <p:nvPr/>
        </p:nvSpPr>
        <p:spPr>
          <a:xfrm>
            <a:off x="4644008" y="980728"/>
            <a:ext cx="484632" cy="5760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7" name="Google Shape;337;p35"/>
          <p:cNvSpPr/>
          <p:nvPr/>
        </p:nvSpPr>
        <p:spPr>
          <a:xfrm>
            <a:off x="4644008" y="5229200"/>
            <a:ext cx="484632" cy="5760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FF0000"/>
                </a:solidFill>
              </a:rPr>
              <a:t>Group D results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lasix 2.PNG" id="343" name="Google Shape;343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268760"/>
            <a:ext cx="8424936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oup d1.PNG" id="348" name="Google Shape;348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700808"/>
            <a:ext cx="770485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Group D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oup d2.PNG" id="354" name="Google Shape;354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3" y="1772816"/>
            <a:ext cx="7776864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Group D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/>
          <p:nvPr/>
        </p:nvSpPr>
        <p:spPr>
          <a:xfrm>
            <a:off x="2915816" y="1268760"/>
            <a:ext cx="3960440" cy="1296144"/>
          </a:xfrm>
          <a:prstGeom prst="rect">
            <a:avLst/>
          </a:prstGeom>
          <a:gradFill>
            <a:gsLst>
              <a:gs pos="0">
                <a:srgbClr val="F8D0D2"/>
              </a:gs>
              <a:gs pos="65000">
                <a:srgbClr val="C6ECFD"/>
              </a:gs>
              <a:gs pos="100000">
                <a:srgbClr val="D4F2FF"/>
              </a:gs>
            </a:gsLst>
            <a:lin ang="162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Action starts 1-2 hours and lasts for 4-6 hours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(1/2 life of furosemide is 6hr)</a:t>
            </a:r>
            <a:endParaRPr b="1"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1" name="Google Shape;361;p39"/>
          <p:cNvSpPr/>
          <p:nvPr/>
        </p:nvSpPr>
        <p:spPr>
          <a:xfrm>
            <a:off x="2819400" y="3356992"/>
            <a:ext cx="4038600" cy="1296144"/>
          </a:xfrm>
          <a:prstGeom prst="rect">
            <a:avLst/>
          </a:prstGeom>
          <a:gradFill>
            <a:gsLst>
              <a:gs pos="0">
                <a:srgbClr val="F8D0D2"/>
              </a:gs>
              <a:gs pos="65000">
                <a:srgbClr val="C6ECFD"/>
              </a:gs>
              <a:gs pos="100000">
                <a:srgbClr val="D4F2FF"/>
              </a:gs>
            </a:gsLst>
            <a:lin ang="162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Acts </a:t>
            </a:r>
            <a:r>
              <a:rPr b="1" lang="en-US" sz="1800">
                <a:solidFill>
                  <a:srgbClr val="C00000"/>
                </a:solidFill>
                <a:latin typeface="Lucida Sans"/>
                <a:ea typeface="Lucida Sans"/>
                <a:cs typeface="Lucida Sans"/>
                <a:sym typeface="Lucida Sans"/>
              </a:rPr>
              <a:t>on thick ascending limb of loop of Henle </a:t>
            </a: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and blocks the Na-K-2Cl co-transport (called loop diuretic)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2843808" y="5445224"/>
            <a:ext cx="3962400" cy="1152128"/>
          </a:xfrm>
          <a:prstGeom prst="rect">
            <a:avLst/>
          </a:prstGeom>
          <a:gradFill>
            <a:gsLst>
              <a:gs pos="0">
                <a:srgbClr val="F8D0D2"/>
              </a:gs>
              <a:gs pos="65000">
                <a:srgbClr val="C6ECFD"/>
              </a:gs>
              <a:gs pos="100000">
                <a:srgbClr val="D4F2FF"/>
              </a:gs>
            </a:gsLst>
            <a:lin ang="162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5400000" dist="381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Na excretion in urine and   water excretion (osmotic drag)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3" name="Google Shape;363;p39"/>
          <p:cNvSpPr txBox="1"/>
          <p:nvPr>
            <p:ph type="title"/>
          </p:nvPr>
        </p:nvSpPr>
        <p:spPr>
          <a:xfrm>
            <a:off x="0" y="0"/>
            <a:ext cx="2411760" cy="1475656"/>
          </a:xfrm>
          <a:prstGeom prst="rect">
            <a:avLst/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Lucida Sans"/>
              <a:buNone/>
            </a:pPr>
            <a:r>
              <a:rPr b="1" lang="en-US" sz="4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Group D</a:t>
            </a:r>
            <a:endParaRPr b="1" sz="4000">
              <a:solidFill>
                <a:srgbClr val="FFFF00"/>
              </a:solidFill>
            </a:endParaRPr>
          </a:p>
        </p:txBody>
      </p:sp>
      <p:sp>
        <p:nvSpPr>
          <p:cNvPr id="364" name="Google Shape;364;p39"/>
          <p:cNvSpPr txBox="1"/>
          <p:nvPr>
            <p:ph idx="1" type="body"/>
          </p:nvPr>
        </p:nvSpPr>
        <p:spPr>
          <a:xfrm>
            <a:off x="2699792" y="188640"/>
            <a:ext cx="4464496" cy="1080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15010" lvl="0" marL="36576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6"/>
              <a:buNone/>
            </a:pPr>
            <a:r>
              <a:t/>
            </a:r>
            <a:endParaRPr sz="950"/>
          </a:p>
          <a:p>
            <a:pPr indent="-256032" lvl="0" marL="365760" rtl="1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57"/>
              <a:buChar char="🞂"/>
            </a:pPr>
            <a:r>
              <a:rPr b="1" lang="en-US" sz="1995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1 tab of Lasix (furosemide) (40mg) </a:t>
            </a:r>
            <a:endParaRPr/>
          </a:p>
          <a:p>
            <a:pPr indent="-256032" lvl="0" marL="365760" rtl="1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357"/>
              <a:buChar char="🞂"/>
            </a:pPr>
            <a:r>
              <a:rPr b="1" lang="en-US" sz="1995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with 25ml of water</a:t>
            </a:r>
            <a:endParaRPr b="1" sz="1995"/>
          </a:p>
          <a:p>
            <a:pPr indent="-215010" lvl="0" marL="365760" rtl="1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646"/>
              <a:buNone/>
            </a:pPr>
            <a:r>
              <a:t/>
            </a:r>
            <a:endParaRPr b="1" sz="950"/>
          </a:p>
        </p:txBody>
      </p:sp>
      <p:sp>
        <p:nvSpPr>
          <p:cNvPr id="365" name="Google Shape;365;p39"/>
          <p:cNvSpPr/>
          <p:nvPr/>
        </p:nvSpPr>
        <p:spPr>
          <a:xfrm>
            <a:off x="4644008" y="2708920"/>
            <a:ext cx="484632" cy="5760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4644008" y="4797152"/>
            <a:ext cx="484632" cy="5760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7" name="Google Shape;367;p39"/>
          <p:cNvSpPr/>
          <p:nvPr/>
        </p:nvSpPr>
        <p:spPr>
          <a:xfrm>
            <a:off x="3203848" y="5517232"/>
            <a:ext cx="288032" cy="381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8" name="Google Shape;368;p39"/>
          <p:cNvSpPr/>
          <p:nvPr/>
        </p:nvSpPr>
        <p:spPr>
          <a:xfrm>
            <a:off x="6372200" y="5517232"/>
            <a:ext cx="288032" cy="381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thickThin" w="55000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FF0000"/>
                </a:solidFill>
              </a:rPr>
              <a:t>Urine Flow Rate for all groups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flow.PNG" id="374" name="Google Shape;374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484784"/>
            <a:ext cx="6798726" cy="4380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y.PNG" id="375" name="Google Shape;37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6336" y="3501008"/>
            <a:ext cx="1296144" cy="151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a.PNG" id="380" name="Google Shape;380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7" y="1340768"/>
            <a:ext cx="8280919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90"/>
              <a:buFont typeface="Lucida Sans"/>
              <a:buNone/>
            </a:pPr>
            <a:r>
              <a:rPr lang="en-US" sz="3690">
                <a:solidFill>
                  <a:srgbClr val="FF0000"/>
                </a:solidFill>
              </a:rPr>
              <a:t>Sodium Excretion Rate for all groups</a:t>
            </a:r>
            <a:endParaRPr sz="369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21792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Emptied their bladders at 8:00 am and discarded the urine.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b="1"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From 8:00 they are restricted to take any fluids and they are asked to provide various urine samples for analysis at: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10:00 am, 12:00 noon, 2:00 pm and 3:00 pm. </a:t>
            </a:r>
            <a:endParaRPr b="1" sz="20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Group A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descr="no%20water%20botle.jpg" id="120" name="Google Shape;1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3429000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0" y="2276872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21792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Emptied their bladder at 10:00 am and discarded the urine.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At 12:00 noon emptied their bladder again, but this time they measured its volume and provided a sample for analysis. This sample will be pre-experimental sample.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b="1"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Drank 1 liter of water immediately after providing the pre-experimental sample</a:t>
            </a:r>
            <a: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20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Were then asked to empty their bladders and provide post-experimental samples every half an hour after drinking water until 3:00 pm.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Group B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21792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Emptied their bladder at 7:00 am and discarded the urine.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At 9:00 am emptied their bladder again, but this time they measured its volume and provided a sample for analysis. This sample will be pre-experimental sample.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b="1"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Drank 1 liter of 0.9% saline (isotonic saline) immediately after providing the pre-experimental sample.</a:t>
            </a:r>
            <a:endParaRPr b="1" sz="20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Were then asked to empty their bladders and provide post-experimental samples every hour after drinking saline until 3:00 pm.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56032" lvl="0" marL="365760" rtl="1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Group C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contains </a:t>
            </a:r>
            <a:r>
              <a:rPr lang="en-US">
                <a:solidFill>
                  <a:srgbClr val="FF0000"/>
                </a:solidFill>
              </a:rPr>
              <a:t>154 mmol of NaCI</a:t>
            </a:r>
            <a:r>
              <a:rPr lang="en-US"/>
              <a:t>, equivalent to 9 g of salt or 3.6 g of sodium.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The sodium concentration of isotonic saline is equivalent to the normal sodium concentration of plasma water.</a:t>
            </a:r>
            <a:endParaRPr/>
          </a:p>
        </p:txBody>
      </p:sp>
      <p:sp>
        <p:nvSpPr>
          <p:cNvPr id="138" name="Google Shape;13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Lucida Sans"/>
              <a:buNone/>
            </a:pPr>
            <a:r>
              <a:rPr lang="en-US" sz="4000">
                <a:solidFill>
                  <a:srgbClr val="C00000"/>
                </a:solidFill>
              </a:rPr>
              <a:t>What is </a:t>
            </a:r>
            <a:r>
              <a:rPr lang="en-US" sz="400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0.9% saline (isotonic saline)?</a:t>
            </a:r>
            <a:r>
              <a:rPr lang="en-US" sz="4000">
                <a:solidFill>
                  <a:srgbClr val="C00000"/>
                </a:solidFill>
              </a:rPr>
              <a:t> </a:t>
            </a:r>
            <a:endParaRPr sz="4000">
              <a:solidFill>
                <a:srgbClr val="C00000"/>
              </a:solidFill>
            </a:endParaRPr>
          </a:p>
        </p:txBody>
      </p:sp>
      <p:pic>
        <p:nvPicPr>
          <p:cNvPr descr="220px-Baxter_sodium_chloride_irrigation.jpg" id="139" name="Google Shape;1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8184" y="3573016"/>
            <a:ext cx="2145928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0" y="1481328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1" marL="621792" rtl="0" algn="l"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Emptied their bladder at 8:00 am and discarded the urine.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At 10:00 am emptied their bladder again, but this time they measured its volume and provided a sample for analysis. This sample will be pre-experimental sample.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b="1"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Swallowed a Lasix (Furosemide) tablet 40 mg with the help of 25 ml of water immediately after providing the pre-experimental sample.</a:t>
            </a:r>
            <a:endParaRPr b="1" sz="20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400"/>
              <a:buChar char="◦"/>
            </a:pP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Were then asked to empty their bladders and provide post-experimental samples every half hour after taking Lasix until 3:00 pm.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56032" lvl="0" marL="365760" rtl="1" algn="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Group D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457200" y="1481328"/>
            <a:ext cx="857929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b="1" lang="en-US">
                <a:latin typeface="Aharoni"/>
                <a:ea typeface="Aharoni"/>
                <a:cs typeface="Aharoni"/>
                <a:sym typeface="Aharoni"/>
              </a:rPr>
              <a:t>Furosemide</a:t>
            </a:r>
            <a:r>
              <a:rPr lang="en-US">
                <a:latin typeface="Aharoni"/>
                <a:ea typeface="Aharoni"/>
                <a:cs typeface="Aharoni"/>
                <a:sym typeface="Aharoni"/>
              </a:rPr>
              <a:t> is a </a:t>
            </a:r>
            <a:r>
              <a:rPr lang="en-US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loop diuretic</a:t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>
                <a:latin typeface="Aharoni"/>
                <a:ea typeface="Aharoni"/>
                <a:cs typeface="Aharoni"/>
                <a:sym typeface="Aharoni"/>
              </a:rPr>
              <a:t>Its also called osmotic diuretic </a:t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>
                <a:latin typeface="Aharoni"/>
                <a:ea typeface="Aharoni"/>
                <a:cs typeface="Aharoni"/>
                <a:sym typeface="Aharoni"/>
              </a:rPr>
              <a:t>used in the treatment of</a:t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>
                <a:latin typeface="Aharoni"/>
                <a:ea typeface="Aharoni"/>
                <a:cs typeface="Aharoni"/>
                <a:sym typeface="Aharoni"/>
              </a:rPr>
              <a:t>hypertension, congestive</a:t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>
                <a:latin typeface="Aharoni"/>
                <a:ea typeface="Aharoni"/>
                <a:cs typeface="Aharoni"/>
                <a:sym typeface="Aharoni"/>
              </a:rPr>
              <a:t>heart failure and edema.</a:t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</a:pPr>
            <a:r>
              <a:t/>
            </a:r>
            <a:endParaRPr sz="1600"/>
          </a:p>
          <a:p>
            <a:pPr indent="-256032" lvl="0" marL="365760" rt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>
                <a:latin typeface="Aharoni"/>
                <a:ea typeface="Aharoni"/>
                <a:cs typeface="Aharoni"/>
                <a:sym typeface="Aharoni"/>
              </a:rPr>
              <a:t>It </a:t>
            </a:r>
            <a:r>
              <a:rPr lang="en-US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inhibits</a:t>
            </a:r>
            <a:r>
              <a:rPr lang="en-US">
                <a:latin typeface="Aharoni"/>
                <a:ea typeface="Aharoni"/>
                <a:cs typeface="Aharoni"/>
                <a:sym typeface="Aharoni"/>
              </a:rPr>
              <a:t> the </a:t>
            </a:r>
            <a:r>
              <a:rPr lang="en-US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sodium-potassium- </a:t>
            </a:r>
            <a:r>
              <a:rPr lang="en-US" sz="36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2</a:t>
            </a:r>
            <a:r>
              <a:rPr lang="en-US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 chloride co-transport system </a:t>
            </a:r>
            <a:r>
              <a:rPr lang="en-US">
                <a:latin typeface="Aharoni"/>
                <a:ea typeface="Aharoni"/>
                <a:cs typeface="Aharoni"/>
                <a:sym typeface="Aharoni"/>
              </a:rPr>
              <a:t>located within the </a:t>
            </a:r>
            <a:r>
              <a:rPr lang="en-US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ascending limb of the Loop of Henle</a:t>
            </a:r>
            <a:r>
              <a:rPr lang="en-US">
                <a:latin typeface="Aharoni"/>
                <a:ea typeface="Aharoni"/>
                <a:cs typeface="Aharoni"/>
                <a:sym typeface="Aharoni"/>
              </a:rPr>
              <a:t>.</a:t>
            </a:r>
            <a:endParaRPr/>
          </a:p>
        </p:txBody>
      </p:sp>
      <p:sp>
        <p:nvSpPr>
          <p:cNvPr id="151" name="Google Shape;15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100"/>
              <a:buFont typeface="Lucida Sans"/>
              <a:buNone/>
            </a:pPr>
            <a:r>
              <a:rPr lang="en-US">
                <a:solidFill>
                  <a:srgbClr val="C00000"/>
                </a:solidFill>
              </a:rPr>
              <a:t>What is Lasix?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descr="LASIX.jpg" id="152" name="Google Shape;1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1628800"/>
            <a:ext cx="3528392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b="1" lang="en-US"/>
              <a:t>Volume</a:t>
            </a:r>
            <a:r>
              <a:rPr lang="en-US"/>
              <a:t> ( measuring cylinder) 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en-US"/>
              <a:t>Sodium and potassium concentration </a:t>
            </a:r>
            <a:r>
              <a:rPr lang="en-US"/>
              <a:t>( flame photometry)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en-US"/>
              <a:t>PH</a:t>
            </a:r>
            <a:r>
              <a:rPr lang="en-US"/>
              <a:t> ( PH meter)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en-US"/>
              <a:t>Osmolality</a:t>
            </a:r>
            <a:r>
              <a:rPr lang="en-US"/>
              <a:t> ( Osmometer) 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90"/>
              <a:buFont typeface="Lucida Sans"/>
              <a:buNone/>
            </a:pPr>
            <a:r>
              <a:rPr lang="en-US" sz="3690">
                <a:solidFill>
                  <a:srgbClr val="FF0000"/>
                </a:solidFill>
              </a:rPr>
              <a:t>Urine samples used to determine:</a:t>
            </a:r>
            <a:endParaRPr sz="369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