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6858000" cx="12192000"/>
  <p:notesSz cx="6858000" cy="9144000"/>
  <p:embeddedFontLst>
    <p:embeddedFont>
      <p:font typeface="Playfair Display"/>
      <p:regular r:id="rId15"/>
      <p:bold r:id="rId16"/>
      <p:italic r:id="rId17"/>
      <p:boldItalic r:id="rId18"/>
    </p:embeddedFont>
    <p:embeddedFont>
      <p:font typeface="Montserrat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bold.fntdata"/><Relationship Id="rId11" Type="http://schemas.openxmlformats.org/officeDocument/2006/relationships/slide" Target="slides/slide7.xml"/><Relationship Id="rId22" Type="http://schemas.openxmlformats.org/officeDocument/2006/relationships/font" Target="fonts/Montserrat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-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regular.fntdata"/><Relationship Id="rId14" Type="http://schemas.openxmlformats.org/officeDocument/2006/relationships/slide" Target="slides/slide10.xml"/><Relationship Id="rId17" Type="http://schemas.openxmlformats.org/officeDocument/2006/relationships/font" Target="fonts/PlayfairDisplay-italic.fntdata"/><Relationship Id="rId16" Type="http://schemas.openxmlformats.org/officeDocument/2006/relationships/font" Target="fonts/PlayfairDisplay-bold.fntdata"/><Relationship Id="rId5" Type="http://schemas.openxmlformats.org/officeDocument/2006/relationships/slide" Target="slides/slide1.xml"/><Relationship Id="rId19" Type="http://schemas.openxmlformats.org/officeDocument/2006/relationships/font" Target="fonts/Montserrat-regular.fntdata"/><Relationship Id="rId6" Type="http://schemas.openxmlformats.org/officeDocument/2006/relationships/slide" Target="slides/slide2.xml"/><Relationship Id="rId18" Type="http://schemas.openxmlformats.org/officeDocument/2006/relationships/font" Target="fonts/PlayfairDisplay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p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9" name="Google Shape;119;p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5" name="Google Shape;195;p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" name="Google Shape;15;p2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Montserrat"/>
              <a:buNone/>
              <a:defRPr i="0" sz="4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Font typeface="Montserrat"/>
              <a:buNone/>
              <a:defRPr sz="48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6" name="Google Shape;16;p2"/>
          <p:cNvSpPr txBox="1"/>
          <p:nvPr>
            <p:ph idx="1" type="subTitle"/>
          </p:nvPr>
        </p:nvSpPr>
        <p:spPr>
          <a:xfrm>
            <a:off x="1605900" y="4497550"/>
            <a:ext cx="8980200" cy="7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Montserrat"/>
              <a:buNone/>
              <a:defRPr i="0" sz="18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  <a:defRPr i="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3231750" y="6420025"/>
            <a:ext cx="50532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  Renal Block</a:t>
            </a:r>
            <a:endParaRPr b="0" i="0" sz="14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/>
          <p:nvPr/>
        </p:nvSpPr>
        <p:spPr>
          <a:xfrm>
            <a:off x="0" y="6420025"/>
            <a:ext cx="12212399" cy="438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1"/>
          <p:cNvSpPr txBox="1"/>
          <p:nvPr/>
        </p:nvSpPr>
        <p:spPr>
          <a:xfrm>
            <a:off x="4068150" y="6452675"/>
            <a:ext cx="4055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Renal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0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2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4064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810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55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55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55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55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55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55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5" name="Google Shape;75;p12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2"/>
          <p:cNvSpPr/>
          <p:nvPr/>
        </p:nvSpPr>
        <p:spPr>
          <a:xfrm>
            <a:off x="0" y="6321025"/>
            <a:ext cx="12212399" cy="537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2"/>
          <p:cNvSpPr txBox="1"/>
          <p:nvPr>
            <p:ph idx="3" type="title"/>
          </p:nvPr>
        </p:nvSpPr>
        <p:spPr>
          <a:xfrm>
            <a:off x="4173350" y="6420025"/>
            <a:ext cx="3702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0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3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6" name="Google Shape;8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13"/>
          <p:cNvSpPr/>
          <p:nvPr/>
        </p:nvSpPr>
        <p:spPr>
          <a:xfrm>
            <a:off x="0" y="6321025"/>
            <a:ext cx="12212399" cy="537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3"/>
          <p:cNvSpPr txBox="1"/>
          <p:nvPr>
            <p:ph idx="3" type="title"/>
          </p:nvPr>
        </p:nvSpPr>
        <p:spPr>
          <a:xfrm>
            <a:off x="4173350" y="6420025"/>
            <a:ext cx="3702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  <a:defRPr b="0" i="0" sz="4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Google Shape;92;p14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6" name="Google Shape;96;p14"/>
          <p:cNvSpPr/>
          <p:nvPr/>
        </p:nvSpPr>
        <p:spPr>
          <a:xfrm>
            <a:off x="0" y="6321025"/>
            <a:ext cx="12212399" cy="537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4"/>
          <p:cNvSpPr txBox="1"/>
          <p:nvPr>
            <p:ph idx="2" type="title"/>
          </p:nvPr>
        </p:nvSpPr>
        <p:spPr>
          <a:xfrm>
            <a:off x="4173350" y="6420025"/>
            <a:ext cx="3702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fair Display"/>
              <a:buNone/>
              <a:defRPr b="0" i="0" sz="4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0" name="Google Shape;100;p15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1" name="Google Shape;101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2" name="Google Shape;102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03" name="Google Shape;103;p1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4" name="Google Shape;104;p15"/>
          <p:cNvSpPr/>
          <p:nvPr/>
        </p:nvSpPr>
        <p:spPr>
          <a:xfrm>
            <a:off x="0" y="6321025"/>
            <a:ext cx="12212399" cy="537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5"/>
          <p:cNvSpPr txBox="1"/>
          <p:nvPr>
            <p:ph idx="2" type="title"/>
          </p:nvPr>
        </p:nvSpPr>
        <p:spPr>
          <a:xfrm>
            <a:off x="4173350" y="6420025"/>
            <a:ext cx="37026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twoTxTwoObj">
  <p:cSld name="TWO_OBJECTS_WITH_TEX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0" y="6420025"/>
            <a:ext cx="12212399" cy="438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3"/>
          <p:cNvSpPr txBox="1"/>
          <p:nvPr>
            <p:ph idx="1" type="body"/>
          </p:nvPr>
        </p:nvSpPr>
        <p:spPr>
          <a:xfrm>
            <a:off x="839700" y="1444325"/>
            <a:ext cx="10515600" cy="4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◧"/>
              <a:defRPr i="0" sz="2000" u="none" cap="none" strike="noStrike">
                <a:solidFill>
                  <a:schemeClr val="dk1"/>
                </a:solidFill>
              </a:defRPr>
            </a:lvl1pPr>
            <a:lvl2pPr indent="-3429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u="none" cap="none" strike="noStrike">
                <a:solidFill>
                  <a:schemeClr val="dk1"/>
                </a:solidFill>
              </a:defRPr>
            </a:lvl2pPr>
            <a:lvl3pPr indent="-3302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3pPr>
            <a:lvl4pPr indent="-3302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4pPr>
            <a:lvl5pPr indent="-3302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5pPr>
            <a:lvl6pPr indent="-3302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6pPr>
            <a:lvl7pPr indent="-3302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7pPr>
            <a:lvl8pPr indent="-3302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8pPr>
            <a:lvl9pPr indent="-3302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i="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838204" y="1328125"/>
            <a:ext cx="1536000" cy="51900"/>
          </a:xfrm>
          <a:prstGeom prst="rect">
            <a:avLst/>
          </a:prstGeom>
          <a:solidFill>
            <a:srgbClr val="D9D2E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4" name="Google Shape;24;p3"/>
          <p:cNvSpPr txBox="1"/>
          <p:nvPr>
            <p:ph type="title"/>
          </p:nvPr>
        </p:nvSpPr>
        <p:spPr>
          <a:xfrm>
            <a:off x="838200" y="438025"/>
            <a:ext cx="10515600" cy="890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Montserrat"/>
              <a:buNone/>
              <a:defRPr sz="24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25" name="Google Shape;25;p3"/>
          <p:cNvSpPr txBox="1"/>
          <p:nvPr/>
        </p:nvSpPr>
        <p:spPr>
          <a:xfrm>
            <a:off x="4068150" y="6452675"/>
            <a:ext cx="4055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Renal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Default Slide">
  <p:cSld name="1_Default Slide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6420025"/>
            <a:ext cx="12212399" cy="438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4"/>
          <p:cNvSpPr txBox="1"/>
          <p:nvPr/>
        </p:nvSpPr>
        <p:spPr>
          <a:xfrm>
            <a:off x="4068150" y="6452675"/>
            <a:ext cx="4055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Renal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/>
          <p:nvPr/>
        </p:nvSpPr>
        <p:spPr>
          <a:xfrm>
            <a:off x="0" y="6420025"/>
            <a:ext cx="12212399" cy="438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5"/>
          <p:cNvSpPr txBox="1"/>
          <p:nvPr>
            <p:ph type="title"/>
          </p:nvPr>
        </p:nvSpPr>
        <p:spPr>
          <a:xfrm>
            <a:off x="838200" y="100850"/>
            <a:ext cx="10515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838200" y="944150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4" name="Google Shape;34;p5"/>
          <p:cNvSpPr txBox="1"/>
          <p:nvPr>
            <p:ph idx="2" type="body"/>
          </p:nvPr>
        </p:nvSpPr>
        <p:spPr>
          <a:xfrm>
            <a:off x="6172200" y="944075"/>
            <a:ext cx="5181600" cy="52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" name="Google Shape;36;p5"/>
          <p:cNvSpPr txBox="1"/>
          <p:nvPr>
            <p:ph idx="3" type="title"/>
          </p:nvPr>
        </p:nvSpPr>
        <p:spPr>
          <a:xfrm rot="10800000">
            <a:off x="2741150" y="6462775"/>
            <a:ext cx="6893700" cy="38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 1">
  <p:cSld name="TWO_OBJECTS_1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/>
          <p:nvPr>
            <p:ph type="title"/>
          </p:nvPr>
        </p:nvSpPr>
        <p:spPr>
          <a:xfrm>
            <a:off x="838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838200" y="132514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6172200" y="1325075"/>
            <a:ext cx="5181600" cy="388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◧"/>
              <a:defRPr i="0" u="none" cap="none" strike="noStrike">
                <a:solidFill>
                  <a:schemeClr val="dk1"/>
                </a:solidFill>
              </a:defRPr>
            </a:lvl1pPr>
            <a:lvl2pPr indent="-3683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i="0" sz="2200" u="none" cap="none" strike="noStrike">
                <a:solidFill>
                  <a:schemeClr val="dk1"/>
                </a:solidFill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i="0" sz="2000" u="none" cap="none" strike="noStrike">
                <a:solidFill>
                  <a:schemeClr val="dk1"/>
                </a:solidFill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i="0" sz="1800" u="none" cap="none" strike="noStrike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1" i="0" sz="1200" u="none" cap="none" strike="noStrike">
                <a:solidFill>
                  <a:srgbClr val="888888"/>
                </a:solidFill>
                <a:highlight>
                  <a:srgbClr val="D9D2E9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" name="Google Shape;42;p6"/>
          <p:cNvSpPr/>
          <p:nvPr/>
        </p:nvSpPr>
        <p:spPr>
          <a:xfrm>
            <a:off x="0" y="5214950"/>
            <a:ext cx="12212399" cy="16431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6"/>
          <p:cNvSpPr txBox="1"/>
          <p:nvPr>
            <p:ph idx="3" type="title"/>
          </p:nvPr>
        </p:nvSpPr>
        <p:spPr>
          <a:xfrm>
            <a:off x="286400" y="5399050"/>
            <a:ext cx="11742000" cy="120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4" type="title"/>
          </p:nvPr>
        </p:nvSpPr>
        <p:spPr>
          <a:xfrm>
            <a:off x="6172200" y="481850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7_Title Slide">
  <p:cSld name="27_Title Slide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idx="1" type="body"/>
          </p:nvPr>
        </p:nvSpPr>
        <p:spPr>
          <a:xfrm>
            <a:off x="507225" y="382600"/>
            <a:ext cx="5400000" cy="4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Montserrat"/>
              <a:buNone/>
              <a:defRPr i="0" sz="4400" u="none" cap="none" strike="noStrike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6116450" y="382624"/>
            <a:ext cx="5400000" cy="4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Montserrat"/>
              <a:buNone/>
              <a:defRPr sz="4400">
                <a:solidFill>
                  <a:srgbClr val="262626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•"/>
              <a:defRPr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i="0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8" name="Google Shape;48;p7"/>
          <p:cNvSpPr/>
          <p:nvPr/>
        </p:nvSpPr>
        <p:spPr>
          <a:xfrm>
            <a:off x="0" y="6420025"/>
            <a:ext cx="12212399" cy="438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4067100" y="6420025"/>
            <a:ext cx="4055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Renal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1_Title Only">
  <p:cSld name="1_Title 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812800" y="250826"/>
            <a:ext cx="10515600" cy="561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layfair Display"/>
              <a:buNone/>
              <a:defRPr b="0" i="0" sz="3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3" name="Google Shape;53;p8"/>
          <p:cNvSpPr txBox="1"/>
          <p:nvPr>
            <p:ph idx="1" type="body"/>
          </p:nvPr>
        </p:nvSpPr>
        <p:spPr>
          <a:xfrm>
            <a:off x="838200" y="749300"/>
            <a:ext cx="10515600" cy="41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indent="-3810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indent="-355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indent="-3429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indent="-3429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indent="-3429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indent="-3429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indent="-3429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indent="-3429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54" name="Google Shape;54;p8"/>
          <p:cNvSpPr/>
          <p:nvPr/>
        </p:nvSpPr>
        <p:spPr>
          <a:xfrm>
            <a:off x="0" y="6420025"/>
            <a:ext cx="12212399" cy="438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8"/>
          <p:cNvSpPr txBox="1"/>
          <p:nvPr/>
        </p:nvSpPr>
        <p:spPr>
          <a:xfrm>
            <a:off x="4068150" y="6452675"/>
            <a:ext cx="4055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Renal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9"/>
          <p:cNvSpPr/>
          <p:nvPr/>
        </p:nvSpPr>
        <p:spPr>
          <a:xfrm>
            <a:off x="0" y="6420025"/>
            <a:ext cx="12212399" cy="438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None/>
              <a:defRPr i="0" sz="60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i="0" sz="2400" u="none" cap="none" strike="noStrike">
                <a:solidFill>
                  <a:srgbClr val="888888"/>
                </a:solidFill>
              </a:defRPr>
            </a:lvl1pPr>
            <a:lvl2pPr indent="-228600" lvl="1" marL="914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i="0" sz="2000" u="none" cap="none" strike="noStrike">
                <a:solidFill>
                  <a:srgbClr val="888888"/>
                </a:solidFill>
              </a:defRPr>
            </a:lvl2pPr>
            <a:lvl3pPr indent="-228600" lvl="2" marL="1371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i="0" sz="1800" u="none" cap="none" strike="noStrike">
                <a:solidFill>
                  <a:srgbClr val="888888"/>
                </a:solidFill>
              </a:defRPr>
            </a:lvl3pPr>
            <a:lvl4pPr indent="-228600" lvl="3" marL="1828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4pPr>
            <a:lvl5pPr indent="-228600" lvl="4" marL="22860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5pPr>
            <a:lvl6pPr indent="-228600" lvl="5" marL="27432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6pPr>
            <a:lvl7pPr indent="-228600" lvl="6" marL="32004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7pPr>
            <a:lvl8pPr indent="-228600" lvl="7" marL="36576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8pPr>
            <a:lvl9pPr indent="-228600" lvl="8" marL="4114800" marR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i="0" sz="1600" u="none" cap="none" strike="noStrike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" name="Google Shape;62;p9"/>
          <p:cNvSpPr txBox="1"/>
          <p:nvPr/>
        </p:nvSpPr>
        <p:spPr>
          <a:xfrm>
            <a:off x="4068150" y="6452675"/>
            <a:ext cx="4055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Renal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/>
          <p:nvPr/>
        </p:nvSpPr>
        <p:spPr>
          <a:xfrm>
            <a:off x="0" y="6420025"/>
            <a:ext cx="12212399" cy="438000"/>
          </a:xfrm>
          <a:prstGeom prst="rect">
            <a:avLst/>
          </a:prstGeom>
          <a:solidFill>
            <a:srgbClr val="D9D2E9"/>
          </a:solidFill>
          <a:ln cap="flat" cmpd="sng" w="9525">
            <a:solidFill>
              <a:srgbClr val="D9D2E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  <a:defRPr i="0" sz="4400" u="none" cap="none" strike="noStrik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7" name="Google Shape;67;p10"/>
          <p:cNvSpPr txBox="1"/>
          <p:nvPr/>
        </p:nvSpPr>
        <p:spPr>
          <a:xfrm>
            <a:off x="4068150" y="6452675"/>
            <a:ext cx="4055700" cy="43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4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438 Histology Team - Renal Block</a:t>
            </a:r>
            <a:endParaRPr b="0" i="0" sz="14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  <a:defRPr b="0" i="0" sz="4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b="0" i="0" sz="1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  <a:defRPr b="0" i="0" sz="2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302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302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302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302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•"/>
              <a:defRPr b="0" i="0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666666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hyperlink" Target="https://docs.google.com/presentation/d/1xfJFpzcNx2IaD_uoPvXoaEJ3ZoYdBslZeUhdn-HAFX8/edit?usp=sharing" TargetMode="External"/><Relationship Id="rId5" Type="http://schemas.openxmlformats.org/officeDocument/2006/relationships/image" Target="../media/image3.png"/><Relationship Id="rId6" Type="http://schemas.openxmlformats.org/officeDocument/2006/relationships/image" Target="../media/image1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histology438.sarahah.com/" TargetMode="External"/><Relationship Id="rId4" Type="http://schemas.openxmlformats.org/officeDocument/2006/relationships/hyperlink" Target="mailto:Histology438@gmail.com" TargetMode="External"/><Relationship Id="rId5" Type="http://schemas.openxmlformats.org/officeDocument/2006/relationships/image" Target="../media/image1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1.jpg"/><Relationship Id="rId5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4.jpg"/><Relationship Id="rId5" Type="http://schemas.openxmlformats.org/officeDocument/2006/relationships/image" Target="../media/image4.jpg"/><Relationship Id="rId6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Relationship Id="rId5" Type="http://schemas.openxmlformats.org/officeDocument/2006/relationships/image" Target="../media/image10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6"/>
          <p:cNvSpPr txBox="1"/>
          <p:nvPr>
            <p:ph type="ctrTitle"/>
          </p:nvPr>
        </p:nvSpPr>
        <p:spPr>
          <a:xfrm>
            <a:off x="1605900" y="2411050"/>
            <a:ext cx="8980200" cy="2035800"/>
          </a:xfrm>
          <a:prstGeom prst="rect">
            <a:avLst/>
          </a:prstGeom>
          <a:noFill/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US"/>
              <a:t>The Kidne</a:t>
            </a:r>
            <a:r>
              <a:rPr lang="en-US"/>
              <a:t>y</a:t>
            </a:r>
            <a:endParaRPr/>
          </a:p>
        </p:txBody>
      </p:sp>
      <p:pic>
        <p:nvPicPr>
          <p:cNvPr id="112" name="Google Shape;112;p16"/>
          <p:cNvPicPr preferRelativeResize="0"/>
          <p:nvPr/>
        </p:nvPicPr>
        <p:blipFill rotWithShape="1">
          <a:blip r:embed="rId3">
            <a:alphaModFix/>
          </a:blip>
          <a:srcRect b="31394" l="32602" r="30620" t="30491"/>
          <a:stretch/>
        </p:blipFill>
        <p:spPr>
          <a:xfrm>
            <a:off x="10821175" y="175050"/>
            <a:ext cx="1166374" cy="806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6"/>
          <p:cNvSpPr txBox="1"/>
          <p:nvPr/>
        </p:nvSpPr>
        <p:spPr>
          <a:xfrm>
            <a:off x="6111416" y="4577926"/>
            <a:ext cx="3421200" cy="10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◧"/>
            </a:pPr>
            <a:r>
              <a:rPr b="1" i="0" lang="en-US" sz="18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  <a:hlinkClick r:id="rId4"/>
              </a:rPr>
              <a:t>Editing file</a:t>
            </a:r>
            <a:endParaRPr b="1" i="0" sz="1800" u="sng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80000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980000"/>
                </a:solidFill>
                <a:latin typeface="Montserrat"/>
                <a:ea typeface="Montserrat"/>
                <a:cs typeface="Montserrat"/>
                <a:sym typeface="Montserrat"/>
              </a:rPr>
              <a:t>Important </a:t>
            </a:r>
            <a:endParaRPr b="1" i="0" sz="1800" u="none" cap="none" strike="noStrike">
              <a:solidFill>
                <a:srgbClr val="98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Montserrat"/>
              <a:buChar char="◧"/>
            </a:pPr>
            <a:r>
              <a:rPr b="1" i="0" lang="en-US" sz="1800" u="none" cap="none" strike="noStrike">
                <a:solidFill>
                  <a:srgbClr val="666666"/>
                </a:solidFill>
                <a:latin typeface="Montserrat"/>
                <a:ea typeface="Montserrat"/>
                <a:cs typeface="Montserrat"/>
                <a:sym typeface="Montserrat"/>
              </a:rPr>
              <a:t>Doctor notes / Extra </a:t>
            </a:r>
            <a:endParaRPr b="1" i="0" sz="1800" u="none" cap="none" strike="noStrike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A picture containing toy&#10;&#10;Description automatically generated" id="114" name="Google Shape;114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450" y="175051"/>
            <a:ext cx="1496449" cy="1030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025625" y="5691625"/>
            <a:ext cx="1166375" cy="116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/>
          <p:nvPr>
            <p:ph idx="4294967295" type="title"/>
          </p:nvPr>
        </p:nvSpPr>
        <p:spPr>
          <a:xfrm>
            <a:off x="286401" y="1616244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sz="4000">
                <a:highlight>
                  <a:srgbClr val="D9D2E9"/>
                </a:highlight>
              </a:rPr>
              <a:t>Team Members</a:t>
            </a:r>
            <a:endParaRPr sz="4000">
              <a:highlight>
                <a:srgbClr val="D9D2E9"/>
              </a:highlight>
            </a:endParaRPr>
          </a:p>
        </p:txBody>
      </p:sp>
      <p:sp>
        <p:nvSpPr>
          <p:cNvPr id="208" name="Google Shape;208;p25"/>
          <p:cNvSpPr txBox="1"/>
          <p:nvPr>
            <p:ph idx="4294967295" type="body"/>
          </p:nvPr>
        </p:nvSpPr>
        <p:spPr>
          <a:xfrm>
            <a:off x="919400" y="2459550"/>
            <a:ext cx="4548600" cy="16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 sz="2000"/>
              <a:t>Alhanouf Alhaloli</a:t>
            </a:r>
            <a:endParaRPr sz="20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 sz="2000"/>
              <a:t>Rawan Alzayed</a:t>
            </a:r>
            <a:endParaRPr sz="20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 sz="2000"/>
              <a:t>Renad Alkanaan</a:t>
            </a:r>
            <a:endParaRPr sz="2000"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 sz="2000"/>
              <a:t>Roaa Aljohani</a:t>
            </a:r>
            <a:endParaRPr sz="2000"/>
          </a:p>
        </p:txBody>
      </p:sp>
      <p:sp>
        <p:nvSpPr>
          <p:cNvPr id="209" name="Google Shape;209;p25"/>
          <p:cNvSpPr txBox="1"/>
          <p:nvPr>
            <p:ph idx="4294967295" type="body"/>
          </p:nvPr>
        </p:nvSpPr>
        <p:spPr>
          <a:xfrm>
            <a:off x="6611825" y="2580513"/>
            <a:ext cx="4355100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 sz="2000"/>
              <a:t>Abdullah shadid</a:t>
            </a:r>
            <a:endParaRPr/>
          </a:p>
          <a:p>
            <a:pPr indent="-3810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◧"/>
            </a:pPr>
            <a:r>
              <a:rPr lang="en-US" sz="2000"/>
              <a:t>Sarah Alflaij</a:t>
            </a:r>
            <a:endParaRPr sz="2000"/>
          </a:p>
        </p:txBody>
      </p:sp>
      <p:sp>
        <p:nvSpPr>
          <p:cNvPr id="210" name="Google Shape;210;p25"/>
          <p:cNvSpPr txBox="1"/>
          <p:nvPr>
            <p:ph idx="4294967295" type="title"/>
          </p:nvPr>
        </p:nvSpPr>
        <p:spPr>
          <a:xfrm>
            <a:off x="286400" y="183247"/>
            <a:ext cx="11742000" cy="1041807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45720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 </a:t>
            </a:r>
            <a:r>
              <a:rPr lang="en-US" sz="2400" u="sng">
                <a:solidFill>
                  <a:schemeClr val="hlink"/>
                </a:solidFill>
                <a:hlinkClick r:id="rId3"/>
              </a:rPr>
              <a:t>Histology438.sarahah.com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/>
              <a:t>📧 </a:t>
            </a:r>
            <a:r>
              <a:rPr lang="en-US" sz="2400" u="sng">
                <a:solidFill>
                  <a:schemeClr val="hlink"/>
                </a:solidFill>
                <a:hlinkClick r:id="rId4"/>
              </a:rPr>
              <a:t>Histology438@gmail.com</a:t>
            </a:r>
            <a:r>
              <a:rPr lang="en-US" sz="2400">
                <a:solidFill>
                  <a:srgbClr val="000000"/>
                </a:solidFill>
              </a:rPr>
              <a:t>  </a:t>
            </a:r>
            <a:endParaRPr sz="240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211" name="Google Shape;211;p25"/>
          <p:cNvSpPr txBox="1"/>
          <p:nvPr>
            <p:ph idx="4294967295" type="title"/>
          </p:nvPr>
        </p:nvSpPr>
        <p:spPr>
          <a:xfrm>
            <a:off x="6008450" y="1616259"/>
            <a:ext cx="51816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highlight>
                  <a:srgbClr val="D9D2E9"/>
                </a:highlight>
              </a:rPr>
              <a:t>Team Leaders</a:t>
            </a:r>
            <a:endParaRPr>
              <a:highlight>
                <a:srgbClr val="D9D2E9"/>
              </a:highlight>
            </a:endParaRPr>
          </a:p>
        </p:txBody>
      </p:sp>
      <p:pic>
        <p:nvPicPr>
          <p:cNvPr id="212" name="Google Shape;212;p25"/>
          <p:cNvPicPr preferRelativeResize="0"/>
          <p:nvPr/>
        </p:nvPicPr>
        <p:blipFill rotWithShape="1">
          <a:blip r:embed="rId5">
            <a:alphaModFix/>
          </a:blip>
          <a:srcRect b="24925" l="0" r="0" t="16917"/>
          <a:stretch/>
        </p:blipFill>
        <p:spPr>
          <a:xfrm>
            <a:off x="3854412" y="380926"/>
            <a:ext cx="559025" cy="3251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5"/>
          <p:cNvSpPr txBox="1"/>
          <p:nvPr/>
        </p:nvSpPr>
        <p:spPr>
          <a:xfrm flipH="1">
            <a:off x="4218325" y="4132013"/>
            <a:ext cx="3344700" cy="8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ontserrat"/>
              <a:buNone/>
            </a:pPr>
            <a:r>
              <a:rPr b="0" i="0" lang="en-US" sz="4000" u="none" cap="none" strike="noStrike">
                <a:solidFill>
                  <a:schemeClr val="dk1"/>
                </a:solidFill>
                <a:highlight>
                  <a:srgbClr val="D9D2E9"/>
                </a:highlight>
                <a:latin typeface="Montserrat"/>
                <a:ea typeface="Montserrat"/>
                <a:cs typeface="Montserrat"/>
                <a:sym typeface="Montserrat"/>
              </a:rPr>
              <a:t>Done by :</a:t>
            </a:r>
            <a:endParaRPr/>
          </a:p>
        </p:txBody>
      </p:sp>
      <p:sp>
        <p:nvSpPr>
          <p:cNvPr id="214" name="Google Shape;214;p25"/>
          <p:cNvSpPr/>
          <p:nvPr/>
        </p:nvSpPr>
        <p:spPr>
          <a:xfrm flipH="1">
            <a:off x="4724400" y="4975322"/>
            <a:ext cx="2743200" cy="43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810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◧"/>
            </a:pPr>
            <a:r>
              <a:rPr b="0" i="0" lang="en-US" sz="20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Abdullah shadid</a:t>
            </a:r>
            <a:endParaRPr/>
          </a:p>
        </p:txBody>
      </p:sp>
      <p:sp>
        <p:nvSpPr>
          <p:cNvPr id="215" name="Google Shape;215;p25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838200" y="633045"/>
            <a:ext cx="10515600" cy="69507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en-US"/>
              <a:t>Objectives:</a:t>
            </a:r>
            <a:endParaRPr b="1"/>
          </a:p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839800" y="1350625"/>
            <a:ext cx="10871400" cy="47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/>
              <a:t>By the end of this lecture, the student should be able to describe:          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/>
              <a:t>The microscopic structure of the renal cortex and medulla.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/>
              <a:t>The histology of renal corpuscle, proximal and distal tubules, loop of Henle, and collecting tubules &amp; ducts.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/>
              <a:t>The histological structure of juxtaglomerular apparatus.</a:t>
            </a:r>
            <a:endParaRPr/>
          </a:p>
          <a:p>
            <a:pPr indent="-457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Arial"/>
              <a:buAutoNum type="arabicPeriod"/>
            </a:pPr>
            <a:r>
              <a:rPr lang="en-US"/>
              <a:t>The functional structures of the different parts of the kidney.</a:t>
            </a:r>
            <a:endParaRPr/>
          </a:p>
        </p:txBody>
      </p:sp>
      <p:sp>
        <p:nvSpPr>
          <p:cNvPr id="123" name="Google Shape;123;p17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9" name="Google Shape;129;p18"/>
          <p:cNvSpPr txBox="1"/>
          <p:nvPr/>
        </p:nvSpPr>
        <p:spPr>
          <a:xfrm>
            <a:off x="393891" y="1097281"/>
            <a:ext cx="8299940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Cortex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:  Dark brown and granular.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Medulla: 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6-12 pyramid-shape regions 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(renal pyramids)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base of pyramid is toward the cortex (cortico-medullary border)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apex (renal papilla) toward the hilum, it is perforated by 12 openings of the 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ducts of Bellini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 region called 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 cribrosa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 The apex is surrounded by a minor calyx.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3 or 4 minor calyces join to form 3 or 4 major calyces that form renal pelvis.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Pyramids are separated by cortical columns of 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Bertin.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0" name="Google Shape;130;p18"/>
          <p:cNvSpPr txBox="1"/>
          <p:nvPr/>
        </p:nvSpPr>
        <p:spPr>
          <a:xfrm>
            <a:off x="590844" y="640899"/>
            <a:ext cx="3685735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The kidney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131" name="Google Shape;131;p18"/>
          <p:cNvSpPr/>
          <p:nvPr/>
        </p:nvSpPr>
        <p:spPr>
          <a:xfrm>
            <a:off x="365750" y="4029674"/>
            <a:ext cx="8679900" cy="175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is the functional unit of the kidney.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Is formed of:</a:t>
            </a:r>
            <a:endParaRPr/>
          </a:p>
          <a:p>
            <a:pPr indent="-339725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Nephron.</a:t>
            </a:r>
            <a:endParaRPr/>
          </a:p>
          <a:p>
            <a:pPr indent="-339725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Collecting tubule.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tubules are densely packed. The tubules are separated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by thin stroma and basal lamina.v</a:t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2" name="Google Shape;132;p18"/>
          <p:cNvSpPr/>
          <p:nvPr/>
        </p:nvSpPr>
        <p:spPr>
          <a:xfrm>
            <a:off x="508559" y="3595554"/>
            <a:ext cx="305243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Uriniferous tubule 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133" name="Google Shape;1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41545" y="90327"/>
            <a:ext cx="3476126" cy="2958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8"/>
          <p:cNvPicPr preferRelativeResize="0"/>
          <p:nvPr/>
        </p:nvPicPr>
        <p:blipFill rotWithShape="1">
          <a:blip r:embed="rId4">
            <a:alphaModFix/>
          </a:blip>
          <a:srcRect b="0" l="-969" r="-10" t="0"/>
          <a:stretch/>
        </p:blipFill>
        <p:spPr>
          <a:xfrm>
            <a:off x="6293527" y="3485351"/>
            <a:ext cx="5639699" cy="276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586514" y="767418"/>
            <a:ext cx="8482819" cy="21852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There are 2 types of nephrons: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a- Cortical nephrons.  </a:t>
            </a:r>
            <a:r>
              <a:rPr b="0" i="0" lang="en-US" sz="1600" u="none" cap="none" strike="noStrike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85% of nephrons </a:t>
            </a:r>
            <a:endParaRPr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b- Juxtamedullary nephrons.</a:t>
            </a:r>
            <a:endParaRPr b="1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It is formed of :</a:t>
            </a:r>
            <a:endParaRPr/>
          </a:p>
          <a:p>
            <a:pPr indent="-339725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Renal corpuscle.</a:t>
            </a:r>
            <a:endParaRPr/>
          </a:p>
          <a:p>
            <a:pPr indent="-339725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Proximal tubule.</a:t>
            </a:r>
            <a:endParaRPr/>
          </a:p>
          <a:p>
            <a:pPr indent="-339725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Thin limbs of Henle’s loop.</a:t>
            </a:r>
            <a:endParaRPr/>
          </a:p>
          <a:p>
            <a:pPr indent="-339725" lvl="0" marL="51435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Distal tubule</a:t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519505" y="346234"/>
            <a:ext cx="169677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Nephron</a:t>
            </a:r>
            <a:endParaRPr>
              <a:solidFill>
                <a:srgbClr val="674EA7"/>
              </a:solidFill>
            </a:endParaRPr>
          </a:p>
        </p:txBody>
      </p:sp>
      <p:cxnSp>
        <p:nvCxnSpPr>
          <p:cNvPr id="142" name="Google Shape;142;p19"/>
          <p:cNvCxnSpPr/>
          <p:nvPr/>
        </p:nvCxnSpPr>
        <p:spPr>
          <a:xfrm flipH="1">
            <a:off x="4953000" y="3814763"/>
            <a:ext cx="152400" cy="3048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19"/>
          <p:cNvSpPr/>
          <p:nvPr/>
        </p:nvSpPr>
        <p:spPr>
          <a:xfrm>
            <a:off x="314768" y="4203502"/>
            <a:ext cx="4960028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Bowman’s capsule;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(Parietal layer, urinary  space and visceral layer or podocytes).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Glomerulus;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(tuft of  fenestrated capillaries "</a:t>
            </a:r>
            <a:r>
              <a:rPr b="0" i="0" lang="en-US" sz="1600" u="sng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without diaphragm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”)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Mesangial cells; 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(intra-glomerular cells).</a:t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>
            <a:off x="497622" y="3403283"/>
            <a:ext cx="507546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8E7CC3"/>
                </a:solidFill>
                <a:latin typeface="Montserrat"/>
                <a:ea typeface="Montserrat"/>
                <a:cs typeface="Montserrat"/>
                <a:sym typeface="Montserrat"/>
              </a:rPr>
              <a:t>1. Renal corpuscle</a:t>
            </a:r>
            <a:endParaRPr>
              <a:solidFill>
                <a:srgbClr val="8E7CC3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The renal corpuscle is composed of a tuft of capillaries, the glomerulus, surrounded by </a:t>
            </a:r>
            <a:r>
              <a:rPr lang="en-US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Bowman's</a:t>
            </a:r>
            <a:r>
              <a:rPr b="0" i="0" lang="en-US" sz="1400" u="none" cap="none" strike="noStrike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 capsule</a:t>
            </a:r>
            <a:endParaRPr b="0" i="0" sz="1800" u="none" cap="none" strike="noStrike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5" name="Google Shape;145;p19"/>
          <p:cNvPicPr preferRelativeResize="0"/>
          <p:nvPr/>
        </p:nvPicPr>
        <p:blipFill rotWithShape="1">
          <a:blip r:embed="rId3">
            <a:alphaModFix/>
          </a:blip>
          <a:srcRect b="0" l="7575" r="5987" t="2489"/>
          <a:stretch/>
        </p:blipFill>
        <p:spPr>
          <a:xfrm>
            <a:off x="5403692" y="3419218"/>
            <a:ext cx="3993526" cy="251734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dministrator\Desktop\Dropbox\Histology Team\PRACTICAL\1st Year\Urinary Pictures\kidney0221he.jpg" id="146" name="Google Shape;146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60609" y="3397703"/>
            <a:ext cx="2511591" cy="2815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92425" y="137000"/>
            <a:ext cx="5480026" cy="306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375139" y="1145258"/>
            <a:ext cx="10597662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1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Endothelial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wall of the glomerular capillaries.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1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The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glomerular basal lamina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(inner and outer laminae rarae and middle lamina densa).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Visceral layer of Bowman’s capsule </a:t>
            </a: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(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podocytes</a:t>
            </a: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)</a:t>
            </a:r>
            <a:endParaRPr b="0" i="0" sz="1600" u="none" cap="none" strike="noStrike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Podocytes have primary (major) processes and secondary (minor) processes “pedicles”.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Between pedicles (on the surface of capillaries) there are 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filtration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slits</a:t>
            </a:r>
            <a:r>
              <a:rPr b="1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that have 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filtration slit diaphragms</a:t>
            </a:r>
            <a:endParaRPr b="0" i="0" sz="16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3">
            <a:alphaModFix/>
          </a:blip>
          <a:srcRect b="13370" l="1648" r="0" t="28022"/>
          <a:stretch/>
        </p:blipFill>
        <p:spPr>
          <a:xfrm>
            <a:off x="203306" y="3474930"/>
            <a:ext cx="5775461" cy="2581213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20"/>
          <p:cNvSpPr/>
          <p:nvPr/>
        </p:nvSpPr>
        <p:spPr>
          <a:xfrm>
            <a:off x="375139" y="628601"/>
            <a:ext cx="434125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Glomerular Filtration Barrier</a:t>
            </a:r>
            <a:endParaRPr>
              <a:solidFill>
                <a:srgbClr val="674EA7"/>
              </a:solidFill>
            </a:endParaRPr>
          </a:p>
        </p:txBody>
      </p:sp>
      <p:pic>
        <p:nvPicPr>
          <p:cNvPr id="156" name="Google Shape;156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6415" y="3207361"/>
            <a:ext cx="2930465" cy="3057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0"/>
          <p:cNvSpPr/>
          <p:nvPr/>
        </p:nvSpPr>
        <p:spPr>
          <a:xfrm>
            <a:off x="9423150" y="3710350"/>
            <a:ext cx="2717700" cy="16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41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eriod"/>
            </a:pPr>
            <a:r>
              <a:rPr i="0" lang="en-US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Glomerular capillary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eriod"/>
            </a:pPr>
            <a:r>
              <a:rPr i="0" lang="en-US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Nucleus of podocyte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eriod"/>
            </a:pPr>
            <a:r>
              <a:rPr i="0" lang="en-US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Fenestrae of capillary endothelial cell 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eriod"/>
            </a:pPr>
            <a:r>
              <a:rPr i="0" lang="en-US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Basement membrane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eriod"/>
            </a:pPr>
            <a:r>
              <a:rPr i="0" lang="en-US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Primary process of podocyte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eriod"/>
            </a:pPr>
            <a:r>
              <a:rPr i="0" lang="en-US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Pedicels of podocyte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413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AutoNum type="arabicPeriod"/>
            </a:pPr>
            <a:r>
              <a:rPr i="0" lang="en-US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Slit membrane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569187" y="1205690"/>
            <a:ext cx="6648858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is composed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of simple cuboidal epithelium with acidophilic cytoplasm. 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 cells have striated or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brush border and lateral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   inter-digitations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They have well-defined basal lamina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1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b="1" lang="en-US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thick wall and brushy lumen </a:t>
            </a:r>
            <a:endParaRPr b="0" i="0" sz="1600" u="none" cap="none" strike="noStrike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proximal tubular malformation cause renal glucosuria </a:t>
            </a:r>
            <a:endParaRPr sz="16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600" u="none" cap="none" strike="noStrike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r>
              <a:rPr b="0" i="0" lang="en-US" sz="1600" u="none" cap="none" strike="noStrike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448121" y="682129"/>
            <a:ext cx="4225837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8E7CC3"/>
                </a:solidFill>
                <a:latin typeface="Montserrat"/>
                <a:ea typeface="Montserrat"/>
                <a:cs typeface="Montserrat"/>
                <a:sym typeface="Montserrat"/>
              </a:rPr>
              <a:t>2. Proximal convoluted tubule</a:t>
            </a:r>
            <a:endParaRPr>
              <a:solidFill>
                <a:srgbClr val="8E7CC3"/>
              </a:solidFill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600075" y="4161027"/>
            <a:ext cx="5915231" cy="2062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has 3 regions:</a:t>
            </a:r>
            <a:endParaRPr/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Descending thin limb.</a:t>
            </a:r>
            <a:endParaRPr/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Crest of Henle’s loop.</a:t>
            </a:r>
            <a:endParaRPr/>
          </a:p>
          <a:p>
            <a:pPr indent="-3302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○"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Ascending thin limb.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NB: It is longer in juxta-medullary nephron than in cortical nephron.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is composed of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simple squamous epithelium</a:t>
            </a:r>
            <a:r>
              <a:rPr b="0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1"/>
          <p:cNvSpPr/>
          <p:nvPr/>
        </p:nvSpPr>
        <p:spPr>
          <a:xfrm>
            <a:off x="591591" y="3622648"/>
            <a:ext cx="39388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8E7CC3"/>
                </a:solidFill>
                <a:latin typeface="Montserrat"/>
                <a:ea typeface="Montserrat"/>
                <a:cs typeface="Montserrat"/>
                <a:sym typeface="Montserrat"/>
              </a:rPr>
              <a:t>3. Thin limbs of Henle’s loop</a:t>
            </a:r>
            <a:endParaRPr>
              <a:solidFill>
                <a:srgbClr val="8E7CC3"/>
              </a:solidFill>
            </a:endParaRPr>
          </a:p>
        </p:txBody>
      </p:sp>
      <p:pic>
        <p:nvPicPr>
          <p:cNvPr descr="Image result for proximal convoluted tubule em" id="167" name="Google Shape;16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56309" y="392985"/>
            <a:ext cx="2329512" cy="215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34795" y="392985"/>
            <a:ext cx="2365809" cy="198445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9DB0B1D7" id="169" name="Google Shape;169;p21"/>
          <p:cNvPicPr preferRelativeResize="0"/>
          <p:nvPr/>
        </p:nvPicPr>
        <p:blipFill rotWithShape="1">
          <a:blip r:embed="rId5">
            <a:alphaModFix/>
          </a:blip>
          <a:srcRect b="44117" l="20900" r="27208" t="21568"/>
          <a:stretch/>
        </p:blipFill>
        <p:spPr>
          <a:xfrm>
            <a:off x="8403224" y="4311749"/>
            <a:ext cx="3582597" cy="1701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1"/>
          <p:cNvPicPr preferRelativeResize="0"/>
          <p:nvPr/>
        </p:nvPicPr>
        <p:blipFill rotWithShape="1">
          <a:blip r:embed="rId6">
            <a:alphaModFix/>
          </a:blip>
          <a:srcRect b="27618" l="0" r="0" t="0"/>
          <a:stretch/>
        </p:blipFill>
        <p:spPr>
          <a:xfrm>
            <a:off x="6781608" y="2757283"/>
            <a:ext cx="1189140" cy="3446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3">
            <a:alphaModFix/>
          </a:blip>
          <a:srcRect b="5642" l="24411" r="22205" t="2666"/>
          <a:stretch/>
        </p:blipFill>
        <p:spPr>
          <a:xfrm>
            <a:off x="8157504" y="672589"/>
            <a:ext cx="4034496" cy="519717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73611" y="1072708"/>
            <a:ext cx="76839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8000" lvl="0" marL="28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It starts at the macula densa.</a:t>
            </a:r>
            <a:endParaRPr/>
          </a:p>
          <a:p>
            <a:pPr indent="-288000" lvl="0" marL="28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b="1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macula densa</a:t>
            </a:r>
            <a:r>
              <a:rPr b="0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(tall columnar &amp; narrow cells)</a:t>
            </a:r>
            <a:endParaRPr/>
          </a:p>
          <a:p>
            <a:pPr indent="-288000" lvl="0" marL="28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The Distal convoluted tubule is formed of </a:t>
            </a:r>
            <a:r>
              <a:rPr b="1" i="0" lang="en-US" sz="16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low cuboidal epithelium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/>
          </a:p>
          <a:p>
            <a:pPr indent="-288000" lvl="0" marL="28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NB: Because distal convoluted tubules are </a:t>
            </a:r>
            <a:r>
              <a:rPr b="0" i="0" lang="en-US" sz="16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much shorter than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proximal convoluted tubules, any section of renal cortex presents many more sections of proximal convoluted tubules.</a:t>
            </a:r>
            <a:endParaRPr/>
          </a:p>
          <a:p>
            <a:pPr indent="-288000" lvl="0" marL="28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oto Sans Symbols"/>
              <a:buChar char="▪"/>
            </a:pP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Distal tubules </a:t>
            </a:r>
            <a:r>
              <a:rPr b="0" i="0" lang="en-US" sz="1600" u="sng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drain into</a:t>
            </a:r>
            <a:r>
              <a:rPr b="0"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collecting tubules.</a:t>
            </a:r>
            <a:endParaRPr b="0"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88000" lvl="0" marL="288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ontserrat"/>
              <a:buChar char="▪"/>
            </a:pPr>
            <a:r>
              <a:rPr b="1" lang="en-US" sz="1600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thin wall clear lumen </a:t>
            </a:r>
            <a:endParaRPr b="1" sz="1600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00" u="none" cap="none" strike="noStrike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no brush border </a:t>
            </a:r>
            <a:r>
              <a:rPr lang="en-US" sz="16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, no microvilli </a:t>
            </a:r>
            <a:endParaRPr sz="16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BFBFBF"/>
                </a:solidFill>
                <a:latin typeface="Montserrat"/>
                <a:ea typeface="Montserrat"/>
                <a:cs typeface="Montserrat"/>
                <a:sym typeface="Montserrat"/>
              </a:rPr>
              <a:t>sensory cell</a:t>
            </a:r>
            <a:endParaRPr sz="1600">
              <a:solidFill>
                <a:srgbClr val="BFBFB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8" name="Google Shape;178;p22"/>
          <p:cNvSpPr/>
          <p:nvPr/>
        </p:nvSpPr>
        <p:spPr>
          <a:xfrm>
            <a:off x="473611" y="672589"/>
            <a:ext cx="382348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8E7CC3"/>
                </a:solidFill>
                <a:latin typeface="Montserrat"/>
                <a:ea typeface="Montserrat"/>
                <a:cs typeface="Montserrat"/>
                <a:sym typeface="Montserrat"/>
              </a:rPr>
              <a:t>4. Distal convoluted tubule</a:t>
            </a:r>
            <a:endParaRPr>
              <a:solidFill>
                <a:srgbClr val="8E7CC3"/>
              </a:solidFill>
            </a:endParaRPr>
          </a:p>
        </p:txBody>
      </p:sp>
      <p:pic>
        <p:nvPicPr>
          <p:cNvPr descr="ABF5545B" id="179" name="Google Shape;179;p22"/>
          <p:cNvPicPr preferRelativeResize="0"/>
          <p:nvPr/>
        </p:nvPicPr>
        <p:blipFill rotWithShape="1">
          <a:blip r:embed="rId4">
            <a:alphaModFix/>
          </a:blip>
          <a:srcRect b="21567" l="15685" r="44385" t="43138"/>
          <a:stretch/>
        </p:blipFill>
        <p:spPr>
          <a:xfrm>
            <a:off x="318648" y="3699225"/>
            <a:ext cx="3135499" cy="242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95311" y="3269279"/>
            <a:ext cx="3001375" cy="3001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562699" y="835900"/>
            <a:ext cx="7645500" cy="25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▪"/>
            </a:pP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Endothelial wall of the glomerular capillaries.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▪"/>
            </a:pP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Are composed of simple cuboidal epithelium.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▪"/>
            </a:pP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They aren’t part of nephron.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▪"/>
            </a:pP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They have 3 regions: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Cortical</a:t>
            </a:r>
            <a:r>
              <a:rPr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: Simple Cuboidal Epithelium.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Medullary: </a:t>
            </a:r>
            <a:r>
              <a:rPr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Simple Cuboidal Epithelium.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○"/>
            </a:pP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Papillary ducts (ducts of Bellini</a:t>
            </a:r>
            <a:r>
              <a:rPr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):</a:t>
            </a:r>
            <a:r>
              <a:rPr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 Simple Columnar Epithelium</a:t>
            </a: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Char char="▪"/>
            </a:pP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They open in area cribrosa.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Noto Sans Symbols"/>
              <a:buChar char="▪"/>
            </a:pP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They are impermeable to water </a:t>
            </a:r>
            <a:r>
              <a:rPr b="1" i="0" lang="en-US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except in presence of ADH</a:t>
            </a: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7" name="Google Shape;187;p23"/>
          <p:cNvSpPr/>
          <p:nvPr/>
        </p:nvSpPr>
        <p:spPr>
          <a:xfrm>
            <a:off x="562708" y="435783"/>
            <a:ext cx="298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Collecting tubules</a:t>
            </a:r>
            <a:endParaRPr>
              <a:solidFill>
                <a:srgbClr val="674EA7"/>
              </a:solidFill>
            </a:endParaRPr>
          </a:p>
        </p:txBody>
      </p:sp>
      <p:sp>
        <p:nvSpPr>
          <p:cNvPr id="188" name="Google Shape;188;p23"/>
          <p:cNvSpPr/>
          <p:nvPr/>
        </p:nvSpPr>
        <p:spPr>
          <a:xfrm>
            <a:off x="562690" y="4242373"/>
            <a:ext cx="7174500" cy="1815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It is a very flimsy, scant amount of loose connective tissue that contains: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Fibroblasts.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Montserrat"/>
              <a:buAutoNum type="arabicPeriod"/>
            </a:pP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Macrophages.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Interstitial cells : They secrete medullipin I, which is converted in the liver into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medullipin II, that lowers blood pressure.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6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9" name="Google Shape;189;p23"/>
          <p:cNvSpPr/>
          <p:nvPr/>
        </p:nvSpPr>
        <p:spPr>
          <a:xfrm>
            <a:off x="573798" y="3842174"/>
            <a:ext cx="296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74EA7"/>
              </a:buClr>
              <a:buSzPts val="2000"/>
              <a:buFont typeface="Noto Sans Symbols"/>
              <a:buChar char="❖"/>
            </a:pPr>
            <a:r>
              <a:rPr b="1" i="0" lang="en-US" sz="2000" u="none" cap="none" strike="noStrike">
                <a:solidFill>
                  <a:srgbClr val="674EA7"/>
                </a:solidFill>
                <a:latin typeface="Montserrat"/>
                <a:ea typeface="Montserrat"/>
                <a:cs typeface="Montserrat"/>
                <a:sym typeface="Montserrat"/>
              </a:rPr>
              <a:t>Renal interstitium</a:t>
            </a:r>
            <a:endParaRPr b="1" i="0" sz="2000" u="none" cap="none" strike="noStrike">
              <a:solidFill>
                <a:srgbClr val="674EA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F19_22" id="190" name="Google Shape;190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46454" y="436693"/>
            <a:ext cx="2362200" cy="15668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Documents and Settings\Aly\My Documents\back\Urinary 281\9.jpg" id="191" name="Google Shape;191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267092" y="2054356"/>
            <a:ext cx="2362200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>
            <p:ph type="title"/>
          </p:nvPr>
        </p:nvSpPr>
        <p:spPr>
          <a:xfrm>
            <a:off x="838200" y="152400"/>
            <a:ext cx="10515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>
                <a:highlight>
                  <a:srgbClr val="D9D2E9"/>
                </a:highlight>
              </a:rPr>
              <a:t>Quiz</a:t>
            </a:r>
            <a:endParaRPr>
              <a:highlight>
                <a:srgbClr val="D9D2E9"/>
              </a:highlight>
            </a:endParaRPr>
          </a:p>
        </p:txBody>
      </p:sp>
      <p:sp>
        <p:nvSpPr>
          <p:cNvPr id="198" name="Google Shape;198;p24"/>
          <p:cNvSpPr txBox="1"/>
          <p:nvPr>
            <p:ph idx="3" type="title"/>
          </p:nvPr>
        </p:nvSpPr>
        <p:spPr>
          <a:xfrm rot="-10799551">
            <a:off x="2517234" y="6373760"/>
            <a:ext cx="6893700" cy="51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600"/>
              <a:t>1.</a:t>
            </a:r>
            <a:r>
              <a:rPr b="1" lang="en-US" sz="1600">
                <a:solidFill>
                  <a:srgbClr val="674EA7"/>
                </a:solidFill>
              </a:rPr>
              <a:t>A</a:t>
            </a:r>
            <a:r>
              <a:rPr lang="en-US" sz="1600"/>
              <a:t> </a:t>
            </a:r>
            <a:r>
              <a:rPr lang="en-US" sz="1600"/>
              <a:t> 2.</a:t>
            </a:r>
            <a:r>
              <a:rPr b="1" lang="en-US" sz="1600">
                <a:solidFill>
                  <a:srgbClr val="674EA7"/>
                </a:solidFill>
              </a:rPr>
              <a:t>C </a:t>
            </a:r>
            <a:r>
              <a:rPr lang="en-US" sz="1600"/>
              <a:t> 3.</a:t>
            </a:r>
            <a:r>
              <a:rPr b="1" lang="en-US" sz="1600">
                <a:solidFill>
                  <a:srgbClr val="674EA7"/>
                </a:solidFill>
              </a:rPr>
              <a:t>C</a:t>
            </a:r>
            <a:r>
              <a:rPr lang="en-US" sz="1600"/>
              <a:t>  4.</a:t>
            </a:r>
            <a:r>
              <a:rPr b="1" lang="en-US" sz="1600">
                <a:solidFill>
                  <a:srgbClr val="674EA7"/>
                </a:solidFill>
              </a:rPr>
              <a:t>A</a:t>
            </a:r>
            <a:r>
              <a:rPr lang="en-US" sz="1600"/>
              <a:t> </a:t>
            </a:r>
            <a:r>
              <a:rPr lang="en-US" sz="1600"/>
              <a:t> 5.</a:t>
            </a:r>
            <a:r>
              <a:rPr b="1" lang="en-US" sz="1600">
                <a:solidFill>
                  <a:srgbClr val="674EA7"/>
                </a:solidFill>
              </a:rPr>
              <a:t>B</a:t>
            </a:r>
            <a:r>
              <a:rPr lang="en-US" sz="1600"/>
              <a:t> </a:t>
            </a:r>
            <a:r>
              <a:rPr lang="en-US" sz="1600"/>
              <a:t> 6.</a:t>
            </a:r>
            <a:r>
              <a:rPr b="1" lang="en-US" sz="1600">
                <a:solidFill>
                  <a:srgbClr val="674EA7"/>
                </a:solidFill>
              </a:rPr>
              <a:t>C</a:t>
            </a:r>
            <a:endParaRPr b="1" sz="1600">
              <a:solidFill>
                <a:srgbClr val="674EA7"/>
              </a:solidFill>
            </a:endParaRPr>
          </a:p>
        </p:txBody>
      </p:sp>
      <p:sp>
        <p:nvSpPr>
          <p:cNvPr id="199" name="Google Shape;199;p24"/>
          <p:cNvSpPr txBox="1"/>
          <p:nvPr>
            <p:ph idx="12" type="sldNum"/>
          </p:nvPr>
        </p:nvSpPr>
        <p:spPr>
          <a:xfrm>
            <a:off x="9303650" y="648912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0" name="Google Shape;200;p24"/>
          <p:cNvSpPr txBox="1"/>
          <p:nvPr/>
        </p:nvSpPr>
        <p:spPr>
          <a:xfrm>
            <a:off x="366350" y="1118400"/>
            <a:ext cx="5401800" cy="488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8E7CC3"/>
                </a:solidFill>
                <a:latin typeface="Montserrat"/>
                <a:ea typeface="Montserrat"/>
                <a:cs typeface="Montserrat"/>
                <a:sym typeface="Montserrat"/>
              </a:rPr>
              <a:t>1. the lining of the proximal convoluted tubule differs from the distal due to the presence of which structure? </a:t>
            </a:r>
            <a:r>
              <a:rPr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brush border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simple squamous epithelium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nephrons 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vasa recta 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8E7CC3"/>
                </a:solidFill>
                <a:latin typeface="Montserrat"/>
                <a:ea typeface="Montserrat"/>
                <a:cs typeface="Montserrat"/>
                <a:sym typeface="Montserrat"/>
              </a:rPr>
              <a:t>2. the thin limb of the loop of Henle is lined by: </a:t>
            </a:r>
            <a:endParaRPr b="1" sz="1600">
              <a:solidFill>
                <a:srgbClr val="8E7CC3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Simple Cuboidal Epithelium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Simple Columnar Epithelium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simple squamous epithelium.</a:t>
            </a:r>
            <a:endParaRPr sz="1600">
              <a:solidFill>
                <a:schemeClr val="dk1"/>
              </a:solidFill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i="0" lang="en-US" sz="16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stratified squamous epithelium.</a:t>
            </a:r>
            <a:endParaRPr sz="16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8E7CC3"/>
                </a:solidFill>
                <a:latin typeface="Montserrat"/>
                <a:ea typeface="Montserrat"/>
                <a:cs typeface="Montserrat"/>
                <a:sym typeface="Montserrat"/>
              </a:rPr>
              <a:t>3. distal tubule drain into </a:t>
            </a:r>
            <a:endParaRPr b="1" sz="1600">
              <a:solidFill>
                <a:srgbClr val="8E7CC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proximal tubule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Thin limbs of Henle’s loop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collecting duct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Renal corpuscle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6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1" name="Google Shape;201;p24"/>
          <p:cNvSpPr txBox="1"/>
          <p:nvPr/>
        </p:nvSpPr>
        <p:spPr>
          <a:xfrm>
            <a:off x="6774150" y="1052300"/>
            <a:ext cx="5147700" cy="50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8E7CC3"/>
                </a:solidFill>
                <a:latin typeface="Montserrat"/>
                <a:ea typeface="Montserrat"/>
                <a:cs typeface="Montserrat"/>
                <a:sym typeface="Montserrat"/>
              </a:rPr>
              <a:t>4.  another name of </a:t>
            </a:r>
            <a:r>
              <a:rPr b="1" lang="en-US" sz="1600">
                <a:solidFill>
                  <a:srgbClr val="8E7CC3"/>
                </a:solidFill>
                <a:latin typeface="Montserrat"/>
                <a:ea typeface="Montserrat"/>
                <a:cs typeface="Montserrat"/>
                <a:sym typeface="Montserrat"/>
              </a:rPr>
              <a:t>Visceral layer of Bowman’s capsule </a:t>
            </a:r>
            <a:endParaRPr b="1" sz="1600">
              <a:solidFill>
                <a:srgbClr val="8E7CC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podocytes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pedicles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Mesangial cells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area cribrosa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8E7CC3"/>
                </a:solidFill>
                <a:latin typeface="Montserrat"/>
                <a:ea typeface="Montserrat"/>
                <a:cs typeface="Montserrat"/>
                <a:sym typeface="Montserrat"/>
              </a:rPr>
              <a:t>5. ducts of Bellini lined by:</a:t>
            </a:r>
            <a:endParaRPr b="1" sz="1600">
              <a:solidFill>
                <a:srgbClr val="8E7CC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Simple Cuboidal Epithelium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Simple Columnar Epithelium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simple squamous epithelium.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stratified squamous epithelium.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solidFill>
                  <a:srgbClr val="8E7CC3"/>
                </a:solidFill>
                <a:latin typeface="Montserrat"/>
                <a:ea typeface="Montserrat"/>
                <a:cs typeface="Montserrat"/>
                <a:sym typeface="Montserrat"/>
              </a:rPr>
              <a:t>6.  which one of the following cells secrete medullipin I ? </a:t>
            </a:r>
            <a:endParaRPr b="1" sz="1600">
              <a:solidFill>
                <a:srgbClr val="8E7CC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Fibroblasts.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Macrophages.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Interstitial cells 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AutoNum type="alphaUcPeriod"/>
            </a:pPr>
            <a:r>
              <a:rPr lang="en-US" sz="16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Mesangial cells</a:t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