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Playfair Display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10678A8-7A4D-43FE-B7DA-693D30632D53}">
  <a:tblStyle styleId="{F10678A8-7A4D-43FE-B7DA-693D30632D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layfairDisplay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-italic.fntdata"/><Relationship Id="rId14" Type="http://schemas.openxmlformats.org/officeDocument/2006/relationships/font" Target="fonts/PlayfairDisplay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PlayfairDisplay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PH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ea59becb2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ea59becb2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4ea59becb2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ea9ba2e7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ea9ba2e7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4ea9ba2e7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5450f2c03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5450f2c03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55450f2c03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5437fec4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5437fec4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55437fec4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4a1a007d4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4a1a007d4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54a1a007d4_0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ea9ba2e77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ea9ba2e77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4ea9ba2e77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ea9ba2e77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ea9ba2e77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4ea9ba2e77_0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-1675" y="0"/>
            <a:ext cx="8122800" cy="68580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8121175" y="0"/>
            <a:ext cx="40557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465875" y="438025"/>
            <a:ext cx="7655400" cy="598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" name="Google Shape;17;p2"/>
          <p:cNvSpPr txBox="1"/>
          <p:nvPr>
            <p:ph type="title"/>
          </p:nvPr>
        </p:nvSpPr>
        <p:spPr>
          <a:xfrm>
            <a:off x="838200" y="438025"/>
            <a:ext cx="72828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838200" y="1521938"/>
            <a:ext cx="7282800" cy="4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◧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8121175" y="438025"/>
            <a:ext cx="3456900" cy="5982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38204" y="1328125"/>
            <a:ext cx="1536000" cy="51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2" name="Google Shape;22;p2"/>
          <p:cNvSpPr txBox="1"/>
          <p:nvPr/>
        </p:nvSpPr>
        <p:spPr>
          <a:xfrm>
            <a:off x="4068150" y="6452675"/>
            <a:ext cx="4055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PH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Renal Block</a:t>
            </a:r>
            <a:endParaRPr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/>
          <p:nvPr/>
        </p:nvSpPr>
        <p:spPr>
          <a:xfrm>
            <a:off x="0" y="6420025"/>
            <a:ext cx="12212400" cy="438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77" name="Google Shape;77;p11"/>
          <p:cNvSpPr txBox="1"/>
          <p:nvPr/>
        </p:nvSpPr>
        <p:spPr>
          <a:xfrm>
            <a:off x="4068150" y="6452675"/>
            <a:ext cx="4055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PH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Renal Block</a:t>
            </a:r>
            <a:endParaRPr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/>
          <p:nvPr/>
        </p:nvSpPr>
        <p:spPr>
          <a:xfrm>
            <a:off x="0" y="6420025"/>
            <a:ext cx="12212400" cy="438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81" name="Google Shape;81;p12"/>
          <p:cNvSpPr txBox="1"/>
          <p:nvPr/>
        </p:nvSpPr>
        <p:spPr>
          <a:xfrm>
            <a:off x="4068150" y="6452675"/>
            <a:ext cx="4055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PH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Renal Block</a:t>
            </a:r>
            <a:endParaRPr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0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0" y="6321025"/>
            <a:ext cx="12212400" cy="537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 txBox="1"/>
          <p:nvPr>
            <p:ph idx="3" type="title"/>
          </p:nvPr>
        </p:nvSpPr>
        <p:spPr>
          <a:xfrm>
            <a:off x="4173350" y="6420025"/>
            <a:ext cx="37026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0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3" name="Google Shape;9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96" name="Google Shape;9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97" name="Google Shape;97;p14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0" y="6321025"/>
            <a:ext cx="12212400" cy="537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 txBox="1"/>
          <p:nvPr>
            <p:ph idx="3" type="title"/>
          </p:nvPr>
        </p:nvSpPr>
        <p:spPr>
          <a:xfrm>
            <a:off x="4173350" y="6420025"/>
            <a:ext cx="37026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fair Display"/>
              <a:buNone/>
              <a:defRPr b="0" i="0" sz="4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05" name="Google Shape;105;p15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0" y="6321025"/>
            <a:ext cx="12212400" cy="537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5"/>
          <p:cNvSpPr txBox="1"/>
          <p:nvPr>
            <p:ph idx="2" type="title"/>
          </p:nvPr>
        </p:nvSpPr>
        <p:spPr>
          <a:xfrm>
            <a:off x="4173350" y="6420025"/>
            <a:ext cx="37026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fair Display"/>
              <a:buNone/>
              <a:defRPr b="0" i="0" sz="4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11" name="Google Shape;11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12" name="Google Shape;11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13" name="Google Shape;113;p16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114" name="Google Shape;114;p16"/>
          <p:cNvSpPr/>
          <p:nvPr/>
        </p:nvSpPr>
        <p:spPr>
          <a:xfrm>
            <a:off x="0" y="6321025"/>
            <a:ext cx="12212400" cy="537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6"/>
          <p:cNvSpPr txBox="1"/>
          <p:nvPr>
            <p:ph idx="2" type="title"/>
          </p:nvPr>
        </p:nvSpPr>
        <p:spPr>
          <a:xfrm>
            <a:off x="4173350" y="6420025"/>
            <a:ext cx="3702600" cy="4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" name="Google Shape;25;p3"/>
          <p:cNvSpPr txBox="1"/>
          <p:nvPr>
            <p:ph type="ctrTitle"/>
          </p:nvPr>
        </p:nvSpPr>
        <p:spPr>
          <a:xfrm>
            <a:off x="1605900" y="2411050"/>
            <a:ext cx="8980200" cy="2035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None/>
              <a:defRPr i="0" sz="4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" type="subTitle"/>
          </p:nvPr>
        </p:nvSpPr>
        <p:spPr>
          <a:xfrm>
            <a:off x="1605900" y="4497550"/>
            <a:ext cx="89802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28" name="Google Shape;28;p3"/>
          <p:cNvSpPr txBox="1"/>
          <p:nvPr/>
        </p:nvSpPr>
        <p:spPr>
          <a:xfrm>
            <a:off x="3231750" y="6420025"/>
            <a:ext cx="50532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  Renal Block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7_Title Slide">
  <p:cSld name="27_Title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idx="1" type="body"/>
          </p:nvPr>
        </p:nvSpPr>
        <p:spPr>
          <a:xfrm>
            <a:off x="507225" y="382600"/>
            <a:ext cx="5400000" cy="4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Montserrat"/>
              <a:buNone/>
              <a:defRPr i="0" sz="4400" u="none" cap="none" strike="noStrik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2" type="body"/>
          </p:nvPr>
        </p:nvSpPr>
        <p:spPr>
          <a:xfrm>
            <a:off x="6116450" y="382624"/>
            <a:ext cx="5400000" cy="4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Montserrat"/>
              <a:buNone/>
              <a:defRPr sz="44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2" name="Google Shape;32;p4"/>
          <p:cNvSpPr/>
          <p:nvPr/>
        </p:nvSpPr>
        <p:spPr>
          <a:xfrm>
            <a:off x="0" y="6420025"/>
            <a:ext cx="12212400" cy="438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4067100" y="6420025"/>
            <a:ext cx="4055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Renal Block</a:t>
            </a:r>
            <a:endParaRPr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Only">
  <p:cSld name="1_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812800" y="250826"/>
            <a:ext cx="10515600" cy="561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b="0" i="0" sz="3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838200" y="749300"/>
            <a:ext cx="105156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8" name="Google Shape;38;p5"/>
          <p:cNvSpPr/>
          <p:nvPr/>
        </p:nvSpPr>
        <p:spPr>
          <a:xfrm>
            <a:off x="0" y="6420025"/>
            <a:ext cx="12212400" cy="438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068150" y="6452675"/>
            <a:ext cx="4055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PH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Renal Block</a:t>
            </a:r>
            <a:endParaRPr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Default Slide">
  <p:cSld name="1_Default Slid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6420025"/>
            <a:ext cx="12212400" cy="438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44" name="Google Shape;44;p6"/>
          <p:cNvSpPr txBox="1"/>
          <p:nvPr/>
        </p:nvSpPr>
        <p:spPr>
          <a:xfrm>
            <a:off x="4068150" y="6452675"/>
            <a:ext cx="4055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PH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Renal Block</a:t>
            </a:r>
            <a:endParaRPr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0" y="6420025"/>
            <a:ext cx="12212400" cy="438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i="0" sz="6000" u="none" cap="none" strike="noStrik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i="0" sz="2400" u="none" cap="none" strike="noStrike">
                <a:solidFill>
                  <a:srgbClr val="888888"/>
                </a:solidFill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i="0" sz="2000" u="none" cap="none" strike="noStrike">
                <a:solidFill>
                  <a:srgbClr val="888888"/>
                </a:solidFill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i="0" sz="1800" u="none" cap="none" strike="noStrike">
                <a:solidFill>
                  <a:srgbClr val="888888"/>
                </a:solidFill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50" name="Google Shape;50;p7"/>
          <p:cNvSpPr txBox="1"/>
          <p:nvPr/>
        </p:nvSpPr>
        <p:spPr>
          <a:xfrm>
            <a:off x="4068150" y="6452675"/>
            <a:ext cx="4055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PH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Renal Block</a:t>
            </a:r>
            <a:endParaRPr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>
            <a:off x="0" y="6420025"/>
            <a:ext cx="12212400" cy="438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8"/>
          <p:cNvSpPr txBox="1"/>
          <p:nvPr>
            <p:ph type="title"/>
          </p:nvPr>
        </p:nvSpPr>
        <p:spPr>
          <a:xfrm>
            <a:off x="838200" y="100850"/>
            <a:ext cx="10515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838200" y="944150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6172200" y="944075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57" name="Google Shape;57;p8"/>
          <p:cNvSpPr txBox="1"/>
          <p:nvPr>
            <p:ph idx="3" type="title"/>
          </p:nvPr>
        </p:nvSpPr>
        <p:spPr>
          <a:xfrm rot="10800000">
            <a:off x="2741150" y="6462775"/>
            <a:ext cx="6893700" cy="38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 1">
  <p:cSld name="TWO_OBJECTS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8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838200" y="132514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172200" y="132507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0" y="5214950"/>
            <a:ext cx="12212400" cy="16431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9"/>
          <p:cNvSpPr txBox="1"/>
          <p:nvPr>
            <p:ph idx="3" type="title"/>
          </p:nvPr>
        </p:nvSpPr>
        <p:spPr>
          <a:xfrm>
            <a:off x="286400" y="5399050"/>
            <a:ext cx="11742000" cy="120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4" type="title"/>
          </p:nvPr>
        </p:nvSpPr>
        <p:spPr>
          <a:xfrm>
            <a:off x="6172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twoTxTwoObj">
  <p:cSld name="TWO_OBJECTS_WITH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>
            <a:off x="0" y="6420025"/>
            <a:ext cx="12212400" cy="438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00" y="1444325"/>
            <a:ext cx="10515600" cy="4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◧"/>
              <a:defRPr i="0" sz="2000" u="none" cap="none" strike="noStrike">
                <a:solidFill>
                  <a:schemeClr val="dk1"/>
                </a:solidFill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u="none" cap="none" strike="noStrike">
                <a:solidFill>
                  <a:schemeClr val="dk1"/>
                </a:solidFill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i="0" u="none" cap="none" strike="noStrike">
                <a:solidFill>
                  <a:schemeClr val="dk1"/>
                </a:solidFill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i="0" u="none" cap="none" strike="noStrike">
                <a:solidFill>
                  <a:schemeClr val="dk1"/>
                </a:solidFill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i="0" u="none" cap="none" strike="noStrike">
                <a:solidFill>
                  <a:schemeClr val="dk1"/>
                </a:solidFill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i="0" u="none" cap="none" strike="noStrike">
                <a:solidFill>
                  <a:schemeClr val="dk1"/>
                </a:solidFill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i="0" u="none" cap="none" strike="noStrike">
                <a:solidFill>
                  <a:schemeClr val="dk1"/>
                </a:solidFill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i="0" u="none" cap="none" strike="noStrike">
                <a:solidFill>
                  <a:schemeClr val="dk1"/>
                </a:solidFill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i="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838204" y="1328125"/>
            <a:ext cx="1536000" cy="51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1" name="Google Shape;71;p10"/>
          <p:cNvSpPr txBox="1"/>
          <p:nvPr>
            <p:ph type="title"/>
          </p:nvPr>
        </p:nvSpPr>
        <p:spPr>
          <a:xfrm>
            <a:off x="838200" y="438025"/>
            <a:ext cx="105156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2" name="Google Shape;72;p10"/>
          <p:cNvSpPr txBox="1"/>
          <p:nvPr/>
        </p:nvSpPr>
        <p:spPr>
          <a:xfrm>
            <a:off x="4068150" y="6452675"/>
            <a:ext cx="4055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PH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Renal Block</a:t>
            </a:r>
            <a:endParaRPr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◧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hyperlink" Target="https://docs.google.com/presentation/d/1xfJFpzcNx2IaD_uoPvXoaEJ3ZoYdBslZeUhdn-HAFX8/edit?usp=sharing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1.pn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Histology438@gmail.com" TargetMode="External"/><Relationship Id="rId4" Type="http://schemas.openxmlformats.org/officeDocument/2006/relationships/hyperlink" Target="mailto:Histology438@gmail.com" TargetMode="External"/><Relationship Id="rId5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ctrTitle"/>
          </p:nvPr>
        </p:nvSpPr>
        <p:spPr>
          <a:xfrm>
            <a:off x="1605900" y="2411050"/>
            <a:ext cx="8980200" cy="203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URINARY PASSAGE </a:t>
            </a:r>
            <a:endParaRPr/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 b="31394" l="32602" r="30620" t="30491"/>
          <a:stretch/>
        </p:blipFill>
        <p:spPr>
          <a:xfrm>
            <a:off x="10821175" y="175050"/>
            <a:ext cx="1166374" cy="806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6121575" y="4497550"/>
            <a:ext cx="3421200" cy="10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◧"/>
            </a:pPr>
            <a:r>
              <a:rPr b="1" lang="en-PH" sz="1800" u="sng">
                <a:latin typeface="Montserrat"/>
                <a:ea typeface="Montserrat"/>
                <a:cs typeface="Montserrat"/>
                <a:sym typeface="Montserrat"/>
                <a:hlinkClick r:id="rId4"/>
              </a:rPr>
              <a:t>Editing file</a:t>
            </a:r>
            <a:endParaRPr b="1" sz="1800" u="sng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Montserrat"/>
              <a:buChar char="◧"/>
            </a:pPr>
            <a:r>
              <a:rPr b="1" lang="en-PH" sz="1800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i="0" lang="en-PH" sz="1800" u="none" cap="none" strike="noStrike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mportant </a:t>
            </a:r>
            <a:endParaRPr b="1" i="0" sz="1800" u="none" cap="none" strike="noStrike">
              <a:solidFill>
                <a:srgbClr val="98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Char char="◧"/>
            </a:pPr>
            <a:r>
              <a:rPr b="1" i="0" lang="en-PH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Doctor notes /</a:t>
            </a:r>
            <a:r>
              <a:rPr b="1" lang="en-PH"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E</a:t>
            </a:r>
            <a:r>
              <a:rPr b="1" i="0" lang="en-PH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xtra </a:t>
            </a:r>
            <a:endParaRPr b="1" i="0" sz="18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picture containing toy&#10;&#10;Description automatically generated" id="124" name="Google Shape;12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450" y="175051"/>
            <a:ext cx="1496449" cy="1030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21175" y="5439950"/>
            <a:ext cx="1166375" cy="116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838200" y="438025"/>
            <a:ext cx="10515600" cy="89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/>
              <a:t>Objectives:</a:t>
            </a:r>
            <a:endParaRPr/>
          </a:p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839800" y="1350625"/>
            <a:ext cx="10871400" cy="47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PH"/>
              <a:t>By the end of the lecture, the student should be able to describe the microscopic structure of:                                                                    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◧"/>
            </a:pPr>
            <a:r>
              <a:rPr lang="en-PH"/>
              <a:t>The Renal pelvis and ureter.</a:t>
            </a:r>
            <a:endParaRPr/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◧"/>
            </a:pPr>
            <a:r>
              <a:rPr lang="en-PH"/>
              <a:t>The urinary bladder and male and female urethra. </a:t>
            </a:r>
            <a:r>
              <a:rPr lang="en-PH"/>
              <a:t>    </a:t>
            </a:r>
            <a:r>
              <a:rPr lang="en-PH"/>
              <a:t> </a:t>
            </a:r>
            <a:r>
              <a:rPr lang="en-PH"/>
              <a:t>                                                                         </a:t>
            </a:r>
            <a:endParaRPr/>
          </a:p>
        </p:txBody>
      </p:sp>
      <p:sp>
        <p:nvSpPr>
          <p:cNvPr id="133" name="Google Shape;133;p18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sp>
        <p:nvSpPr>
          <p:cNvPr id="140" name="Google Shape;140;p19"/>
          <p:cNvSpPr txBox="1"/>
          <p:nvPr/>
        </p:nvSpPr>
        <p:spPr>
          <a:xfrm>
            <a:off x="474225" y="133225"/>
            <a:ext cx="92289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400">
                <a:solidFill>
                  <a:srgbClr val="000000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rPr>
              <a:t>Juxtaglomerular apparatus</a:t>
            </a:r>
            <a:endParaRPr sz="1800">
              <a:solidFill>
                <a:srgbClr val="000000"/>
              </a:solidFill>
              <a:highlight>
                <a:srgbClr val="D9D2E9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9"/>
          <p:cNvSpPr txBox="1"/>
          <p:nvPr>
            <p:ph idx="4294967295" type="body"/>
          </p:nvPr>
        </p:nvSpPr>
        <p:spPr>
          <a:xfrm>
            <a:off x="474225" y="770125"/>
            <a:ext cx="11436000" cy="24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000"/>
              <a:t>It has 3 components: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PH" sz="2000"/>
              <a:t>A-</a:t>
            </a:r>
            <a:r>
              <a:rPr lang="en-PH" sz="2000"/>
              <a:t>The </a:t>
            </a:r>
            <a:r>
              <a:rPr b="1" lang="en-PH" sz="2000"/>
              <a:t>macula densa</a:t>
            </a:r>
            <a:r>
              <a:rPr lang="en-PH" sz="2000"/>
              <a:t> of distal tubule, they are tall cells with centrally-placed nuclei 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PH" sz="2000"/>
              <a:t>B-Juxtaglomerular cells</a:t>
            </a:r>
            <a:r>
              <a:rPr lang="en-PH" sz="2000"/>
              <a:t> of afferent glomerular arteriole, they’re modified smooth muscle of tunica media. Nuclei are round with granular cytoplasm, </a:t>
            </a:r>
            <a:r>
              <a:rPr b="1" lang="en-PH" sz="2000">
                <a:solidFill>
                  <a:srgbClr val="980000"/>
                </a:solidFill>
              </a:rPr>
              <a:t>they secrete renin. </a:t>
            </a:r>
            <a:endParaRPr b="1" sz="20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PH" sz="2000"/>
              <a:t>C-</a:t>
            </a:r>
            <a:r>
              <a:rPr lang="en-PH" sz="2000"/>
              <a:t>The </a:t>
            </a:r>
            <a:r>
              <a:rPr b="1" lang="en-PH" sz="2000"/>
              <a:t>extraglomerular mesangial cells</a:t>
            </a:r>
            <a:r>
              <a:rPr lang="en-PH" sz="2000"/>
              <a:t>.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PH" sz="2000">
                <a:solidFill>
                  <a:srgbClr val="666666"/>
                </a:solidFill>
              </a:rPr>
              <a:t>The cells communicate with each others by gap junction </a:t>
            </a:r>
            <a:endParaRPr sz="2000">
              <a:solidFill>
                <a:srgbClr val="666666"/>
              </a:solidFill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474225" y="3517825"/>
            <a:ext cx="108456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400">
                <a:solidFill>
                  <a:srgbClr val="000000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rPr>
              <a:t>Renal Calyces</a:t>
            </a:r>
            <a:endParaRPr sz="2400">
              <a:solidFill>
                <a:srgbClr val="000000"/>
              </a:solidFill>
              <a:highlight>
                <a:srgbClr val="D9D2E9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474225" y="4071375"/>
            <a:ext cx="11572500" cy="22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◧"/>
            </a:pPr>
            <a:r>
              <a:rPr lang="en-PH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Each calyx accepts urine from the renal papilla of a renal pyramid. 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◧"/>
            </a:pPr>
            <a:r>
              <a:rPr lang="en-PH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They are lined with </a:t>
            </a:r>
            <a:r>
              <a:rPr b="1" lang="en-PH" sz="2000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transitional epithelium</a:t>
            </a:r>
            <a:r>
              <a:rPr lang="en-PH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lamina propria and smooth muscle. 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◧"/>
            </a:pPr>
            <a:r>
              <a:rPr lang="en-PH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Minor calyces merge to form major calyces 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(with same lining tissue as minor calyces). 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ontserrat"/>
              <a:buChar char="◧"/>
            </a:pPr>
            <a:r>
              <a:rPr lang="en-PH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Major calyces open into renal pelvis.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" name="Google Shape;14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1075" y="2507325"/>
            <a:ext cx="1599852" cy="13288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5" name="Google Shape;14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2475" y="2507325"/>
            <a:ext cx="1538600" cy="1328796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6" name="Google Shape;146;p19"/>
          <p:cNvPicPr preferRelativeResize="0"/>
          <p:nvPr/>
        </p:nvPicPr>
        <p:blipFill rotWithShape="1">
          <a:blip r:embed="rId5">
            <a:alphaModFix/>
          </a:blip>
          <a:srcRect b="1994" l="0" r="901" t="1162"/>
          <a:stretch/>
        </p:blipFill>
        <p:spPr>
          <a:xfrm>
            <a:off x="9344042" y="5003225"/>
            <a:ext cx="1711858" cy="134034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graphicFrame>
        <p:nvGraphicFramePr>
          <p:cNvPr id="153" name="Google Shape;153;p20"/>
          <p:cNvGraphicFramePr/>
          <p:nvPr/>
        </p:nvGraphicFramePr>
        <p:xfrm>
          <a:off x="311695" y="3243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{F10678A8-7A4D-43FE-B7DA-693D30632D53}</a:tableStyleId>
              </a:tblPr>
              <a:tblGrid>
                <a:gridCol w="2922350"/>
                <a:gridCol w="2484600"/>
                <a:gridCol w="6161650"/>
              </a:tblGrid>
              <a:tr h="5048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2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Ureter </a:t>
                      </a:r>
                      <a:r>
                        <a:rPr lang="en-PH" sz="2000">
                          <a:solidFill>
                            <a:schemeClr val="accent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around 25cm</a:t>
                      </a:r>
                      <a:endParaRPr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2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Urinary Bladder</a:t>
                      </a:r>
                      <a:endParaRPr sz="24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11316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Mucosa</a:t>
                      </a: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</a:t>
                      </a:r>
                      <a:endParaRPr sz="2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 formed of transitional epith. </a:t>
                      </a:r>
                      <a:endParaRPr sz="2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 lamina propria. </a:t>
                      </a:r>
                      <a:endParaRPr sz="2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has the </a:t>
                      </a:r>
                      <a:r>
                        <a:rPr lang="en-PH" sz="2000" u="sng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same</a:t>
                      </a: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structure </a:t>
                      </a:r>
                      <a:r>
                        <a:rPr lang="en-PH" sz="2000" u="sng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</a:t>
                      </a: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lower third of ureter</a:t>
                      </a: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</a:t>
                      </a:r>
                      <a:r>
                        <a:rPr lang="en-PH" sz="20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 except: the </a:t>
                      </a:r>
                      <a:r>
                        <a:rPr lang="en-PH" sz="2000" u="sng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urinary bladde</a:t>
                      </a:r>
                      <a:r>
                        <a:rPr i="1" lang="en-PH" sz="2000" u="sng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PH" sz="20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is with </a:t>
                      </a:r>
                      <a:r>
                        <a:rPr b="1" lang="en-PH" sz="20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serosa</a:t>
                      </a:r>
                      <a:r>
                        <a:rPr lang="en-PH" sz="20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while </a:t>
                      </a:r>
                      <a:r>
                        <a:rPr lang="en-PH" sz="2000" u="sng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ureter</a:t>
                      </a:r>
                      <a:r>
                        <a:rPr lang="en-PH" sz="20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is without </a:t>
                      </a:r>
                      <a:r>
                        <a:rPr b="1" lang="en-PH" sz="20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serosa</a:t>
                      </a:r>
                      <a:r>
                        <a:rPr lang="en-PH" sz="20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2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7243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</a:t>
                      </a:r>
                      <a:r>
                        <a:rPr b="1" lang="en-PH" sz="2000">
                          <a:solidFill>
                            <a:srgbClr val="98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Muscularis</a:t>
                      </a:r>
                      <a:r>
                        <a:rPr b="1"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(muscular coat):</a:t>
                      </a:r>
                      <a:endParaRPr sz="2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 hMerge="1"/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Superficial layer of </a:t>
                      </a:r>
                      <a:r>
                        <a:rPr b="1" lang="en-PH" sz="2000">
                          <a:solidFill>
                            <a:srgbClr val="98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transitional epithelium</a:t>
                      </a: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has dome-shaped cells (in empty bladder).</a:t>
                      </a:r>
                      <a:endParaRPr sz="2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724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upper ⅔</a:t>
                      </a: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  <a:endParaRPr sz="2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lower 1/3</a:t>
                      </a: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  <a:endParaRPr sz="2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 vMerge="1"/>
              </a:tr>
              <a:tr h="14140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PH" sz="2000">
                          <a:solidFill>
                            <a:srgbClr val="98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A-</a:t>
                      </a: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Inner longitudinal.</a:t>
                      </a:r>
                      <a:b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b="1" lang="en-PH" sz="2000">
                          <a:solidFill>
                            <a:srgbClr val="98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B-</a:t>
                      </a: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Outer circular.</a:t>
                      </a:r>
                      <a:endParaRPr b="1" sz="2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45720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has </a:t>
                      </a:r>
                      <a:r>
                        <a:rPr b="1"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layers</a:t>
                      </a: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of </a:t>
                      </a:r>
                      <a:r>
                        <a:rPr lang="en-PH" sz="2000" u="sng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smooth muscle</a:t>
                      </a: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</a:t>
                      </a:r>
                      <a:b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1) Inner longitudinal.</a:t>
                      </a:r>
                      <a:b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2) Middle circular.</a:t>
                      </a:r>
                      <a:b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3) Outer longitudinal. </a:t>
                      </a:r>
                      <a:endParaRPr b="1" sz="2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 hMerge="1"/>
              </a:tr>
              <a:tr h="9221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Adventitia: </a:t>
                      </a: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fibrous C.T. </a:t>
                      </a:r>
                      <a:endParaRPr sz="2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covering. </a:t>
                      </a:r>
                      <a:r>
                        <a:rPr b="1" lang="en-PH" sz="2000">
                          <a:solidFill>
                            <a:srgbClr val="98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serosa.</a:t>
                      </a:r>
                      <a:endParaRPr sz="2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2000">
                          <a:solidFill>
                            <a:srgbClr val="98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Its outer covering is adventitia or serosa.</a:t>
                      </a:r>
                      <a:endParaRPr b="1" sz="2000">
                        <a:solidFill>
                          <a:srgbClr val="98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20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Part of urinary bladder cover with Adventitia and other part cover with Serosa</a:t>
                      </a:r>
                      <a:r>
                        <a:rPr lang="en-PH" sz="2000">
                          <a:solidFill>
                            <a:srgbClr val="98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2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 b="0" l="16812" r="0" t="0"/>
          <a:stretch/>
        </p:blipFill>
        <p:spPr>
          <a:xfrm>
            <a:off x="10008419" y="3656501"/>
            <a:ext cx="1760512" cy="133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 rotWithShape="1">
          <a:blip r:embed="rId4">
            <a:alphaModFix/>
          </a:blip>
          <a:srcRect b="3913" l="25590" r="30372" t="55273"/>
          <a:stretch/>
        </p:blipFill>
        <p:spPr>
          <a:xfrm>
            <a:off x="8301780" y="3656501"/>
            <a:ext cx="1706639" cy="13327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E4A960F" id="156" name="Google Shape;156;p20"/>
          <p:cNvPicPr preferRelativeResize="0"/>
          <p:nvPr/>
        </p:nvPicPr>
        <p:blipFill rotWithShape="1">
          <a:blip r:embed="rId5">
            <a:alphaModFix/>
          </a:blip>
          <a:srcRect b="38684" l="0" r="62349" t="15717"/>
          <a:stretch/>
        </p:blipFill>
        <p:spPr>
          <a:xfrm>
            <a:off x="4063282" y="5175066"/>
            <a:ext cx="1450824" cy="118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  <p:graphicFrame>
        <p:nvGraphicFramePr>
          <p:cNvPr id="163" name="Google Shape;163;p21"/>
          <p:cNvGraphicFramePr/>
          <p:nvPr/>
        </p:nvGraphicFramePr>
        <p:xfrm>
          <a:off x="311695" y="3243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{F10678A8-7A4D-43FE-B7DA-693D30632D53}</a:tableStyleId>
              </a:tblPr>
              <a:tblGrid>
                <a:gridCol w="5992700"/>
                <a:gridCol w="5575900"/>
              </a:tblGrid>
              <a:tr h="420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2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Female Urethra</a:t>
                      </a:r>
                      <a:r>
                        <a:rPr lang="en-PH" sz="2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PH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short </a:t>
                      </a:r>
                      <a:r>
                        <a:rPr lang="en-PH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 </a:t>
                      </a:r>
                      <a:r>
                        <a:rPr b="1" lang="en-PH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lined </a:t>
                      </a:r>
                      <a:r>
                        <a:rPr lang="en-PH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by :</a:t>
                      </a:r>
                      <a:endParaRPr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24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Male Urethra </a:t>
                      </a:r>
                      <a:r>
                        <a:rPr b="1" lang="en-PH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long </a:t>
                      </a:r>
                      <a:r>
                        <a:rPr lang="en-PH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 is </a:t>
                      </a:r>
                      <a:r>
                        <a:rPr b="1" lang="en-PH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divided </a:t>
                      </a:r>
                      <a:r>
                        <a:rPr lang="en-PH" sz="18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into:</a:t>
                      </a:r>
                      <a:endParaRPr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1208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A- </a:t>
                      </a:r>
                      <a:r>
                        <a:rPr b="1" lang="en-PH" sz="2000">
                          <a:solidFill>
                            <a:srgbClr val="98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Epithelium:</a:t>
                      </a:r>
                      <a:endParaRPr b="1" sz="2000">
                        <a:solidFill>
                          <a:srgbClr val="98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1- Transitional epith. Near the bladder.</a:t>
                      </a:r>
                      <a:endParaRPr sz="2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2- Pseudostratified columnar epith.                     3- Stratified squamous </a:t>
                      </a: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non-keratinized epith.</a:t>
                      </a:r>
                      <a:endParaRPr sz="2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1- Prostatic urethra:</a:t>
                      </a:r>
                      <a:endParaRPr sz="2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 lined with transitional epith.</a:t>
                      </a:r>
                      <a:endParaRPr sz="2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7815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B- Sub-epithelial fibroelastic CT</a:t>
                      </a:r>
                      <a:endParaRPr b="1" sz="2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that contains glands of Littre (mucus-secreting glands).</a:t>
                      </a:r>
                      <a:endParaRPr sz="2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2- </a:t>
                      </a:r>
                      <a:r>
                        <a:rPr b="1" lang="en-PH" sz="2000">
                          <a:solidFill>
                            <a:srgbClr val="98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Membranous urethra:</a:t>
                      </a: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is lined with:</a:t>
                      </a:r>
                      <a:endParaRPr sz="2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Stratified columnar epith.  with patches of pseudustratified columnar epithelium. </a:t>
                      </a:r>
                      <a:endParaRPr sz="2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995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C- Smooth muscle: </a:t>
                      </a:r>
                      <a:endParaRPr b="1" sz="2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inner longitudinal and outer circular layers.</a:t>
                      </a:r>
                      <a:endParaRPr sz="2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3- Penile (spongy) urethra:</a:t>
                      </a: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is lined with:  </a:t>
                      </a:r>
                      <a:endParaRPr sz="2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PH" sz="20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Stratified columnar epith.  with patches of pseudustratified columnar epithelium.</a:t>
                      </a:r>
                      <a:endParaRPr sz="2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1208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06375" lvl="2" marL="1349999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Montserrat"/>
                        <a:buChar char="◧"/>
                      </a:pPr>
                      <a:r>
                        <a:rPr lang="en-PH" sz="1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</a:t>
                      </a:r>
                      <a:r>
                        <a:rPr b="1" lang="en-PH" sz="1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navicular fossa</a:t>
                      </a:r>
                      <a:r>
                        <a:rPr lang="en-PH" sz="1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 enlarged terminal portion): </a:t>
                      </a:r>
                      <a:r>
                        <a:rPr lang="en-PH" sz="1900">
                          <a:solidFill>
                            <a:srgbClr val="98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Stratified squamous non-keratinized epith.</a:t>
                      </a:r>
                      <a:endParaRPr sz="1900">
                        <a:solidFill>
                          <a:srgbClr val="98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206375" lvl="2" marL="1349999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Montserrat"/>
                        <a:buChar char="◧"/>
                      </a:pPr>
                      <a:r>
                        <a:rPr lang="en-PH" sz="1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</a:t>
                      </a:r>
                      <a:r>
                        <a:rPr b="1" lang="en-PH" sz="1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lamina propria</a:t>
                      </a:r>
                      <a:r>
                        <a:rPr lang="en-PH" sz="19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contains mucus-secreting glands of Littre.</a:t>
                      </a:r>
                      <a:endParaRPr sz="19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4" name="Google Shape;164;p21"/>
          <p:cNvPicPr preferRelativeResize="0"/>
          <p:nvPr/>
        </p:nvPicPr>
        <p:blipFill rotWithShape="1">
          <a:blip r:embed="rId3">
            <a:alphaModFix/>
          </a:blip>
          <a:srcRect b="20583" l="55885" r="10151" t="10226"/>
          <a:stretch/>
        </p:blipFill>
        <p:spPr>
          <a:xfrm flipH="1">
            <a:off x="2544400" y="4558075"/>
            <a:ext cx="1176425" cy="17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 rotWithShape="1">
          <a:blip r:embed="rId3">
            <a:alphaModFix/>
          </a:blip>
          <a:srcRect b="0" l="7212" r="58410" t="10225"/>
          <a:stretch/>
        </p:blipFill>
        <p:spPr>
          <a:xfrm flipH="1">
            <a:off x="6453955" y="4558074"/>
            <a:ext cx="917753" cy="172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838200" y="152400"/>
            <a:ext cx="10515600" cy="6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PH">
                <a:highlight>
                  <a:srgbClr val="D9D2E9"/>
                </a:highlight>
              </a:rPr>
              <a:t>Quiz</a:t>
            </a:r>
            <a:endParaRPr>
              <a:highlight>
                <a:srgbClr val="D9D2E9"/>
              </a:highlight>
            </a:endParaRPr>
          </a:p>
        </p:txBody>
      </p:sp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456250" y="831900"/>
            <a:ext cx="5325600" cy="54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PH" sz="1800"/>
              <a:t>They secrete renin</a:t>
            </a:r>
            <a:endParaRPr sz="18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PH" sz="1600">
                <a:solidFill>
                  <a:srgbClr val="8E7CC3"/>
                </a:solidFill>
              </a:rPr>
              <a:t>macula densa of distal tubule</a:t>
            </a:r>
            <a:endParaRPr sz="1600">
              <a:solidFill>
                <a:srgbClr val="8E7CC3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PH" sz="1600">
                <a:solidFill>
                  <a:srgbClr val="B4A7D6"/>
                </a:solidFill>
              </a:rPr>
              <a:t>Juxtaglomerular cells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PH" sz="1600">
                <a:solidFill>
                  <a:srgbClr val="8E7CC3"/>
                </a:solidFill>
              </a:rPr>
              <a:t>extraglomerular mesangial cells</a:t>
            </a:r>
            <a:endParaRPr sz="1600">
              <a:solidFill>
                <a:srgbClr val="8E7CC3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PH" sz="1600">
                <a:solidFill>
                  <a:srgbClr val="B4A7D6"/>
                </a:solidFill>
              </a:rPr>
              <a:t>Interstitial cells</a:t>
            </a:r>
            <a:endParaRPr sz="1600">
              <a:solidFill>
                <a:srgbClr val="B4A7D6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800"/>
              <a:t> 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PH" sz="1800"/>
              <a:t>Renal Calyces lined with</a:t>
            </a:r>
            <a:endParaRPr sz="18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PH" sz="1600">
                <a:solidFill>
                  <a:srgbClr val="8E7CC3"/>
                </a:solidFill>
              </a:rPr>
              <a:t>Pseudostratified columnar epithelium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PH" sz="1600">
                <a:solidFill>
                  <a:srgbClr val="B4A7D6"/>
                </a:solidFill>
              </a:rPr>
              <a:t>Stratified columnar epithelium</a:t>
            </a:r>
            <a:endParaRPr sz="1600">
              <a:solidFill>
                <a:srgbClr val="B4A7D6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PH" sz="1600">
                <a:solidFill>
                  <a:srgbClr val="8E7CC3"/>
                </a:solidFill>
              </a:rPr>
              <a:t>Stratified squamous non-</a:t>
            </a:r>
            <a:br>
              <a:rPr lang="en-PH" sz="1600">
                <a:solidFill>
                  <a:srgbClr val="8E7CC3"/>
                </a:solidFill>
              </a:rPr>
            </a:br>
            <a:r>
              <a:rPr lang="en-PH" sz="1600">
                <a:solidFill>
                  <a:srgbClr val="8E7CC3"/>
                </a:solidFill>
              </a:rPr>
              <a:t>keratinized epithelium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PH" sz="1600">
                <a:solidFill>
                  <a:srgbClr val="B4A7D6"/>
                </a:solidFill>
              </a:rPr>
              <a:t>transitional epithelium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PH" sz="1800"/>
              <a:t>Which of the following is true about urinary bladder </a:t>
            </a:r>
            <a:endParaRPr sz="18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PH" sz="1600">
                <a:solidFill>
                  <a:srgbClr val="8E7CC3"/>
                </a:solidFill>
              </a:rPr>
              <a:t>Its adventitia has no serosa</a:t>
            </a:r>
            <a:endParaRPr sz="1600">
              <a:solidFill>
                <a:srgbClr val="8E7CC3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PH" sz="1600">
                <a:solidFill>
                  <a:srgbClr val="B4A7D6"/>
                </a:solidFill>
              </a:rPr>
              <a:t>Its adventitia has serosa</a:t>
            </a:r>
            <a:endParaRPr sz="1600">
              <a:solidFill>
                <a:srgbClr val="B4A7D6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PH" sz="1600">
                <a:solidFill>
                  <a:srgbClr val="8E7CC3"/>
                </a:solidFill>
              </a:rPr>
              <a:t>The structure is the same as upper third of </a:t>
            </a:r>
            <a:r>
              <a:rPr lang="en-PH" sz="1600">
                <a:solidFill>
                  <a:srgbClr val="8E7CC3"/>
                </a:solidFill>
              </a:rPr>
              <a:t>ureter</a:t>
            </a:r>
            <a:endParaRPr sz="1600">
              <a:solidFill>
                <a:srgbClr val="8E7CC3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PH" sz="1600">
                <a:solidFill>
                  <a:srgbClr val="B4A7D6"/>
                </a:solidFill>
              </a:rPr>
              <a:t>has 2 layers of smooth muscle</a:t>
            </a:r>
            <a:endParaRPr sz="1600"/>
          </a:p>
        </p:txBody>
      </p:sp>
      <p:sp>
        <p:nvSpPr>
          <p:cNvPr id="173" name="Google Shape;173;p22"/>
          <p:cNvSpPr txBox="1"/>
          <p:nvPr>
            <p:ph idx="2" type="body"/>
          </p:nvPr>
        </p:nvSpPr>
        <p:spPr>
          <a:xfrm>
            <a:off x="6083950" y="790200"/>
            <a:ext cx="6108000" cy="55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800"/>
              <a:t>4.   Prostatic urethra is lined with</a:t>
            </a:r>
            <a:endParaRPr sz="1800"/>
          </a:p>
          <a:p>
            <a:pPr indent="-330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PH" sz="1600">
                <a:solidFill>
                  <a:srgbClr val="B4A7D6"/>
                </a:solidFill>
              </a:rPr>
              <a:t>transitional epithelium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PH" sz="1600">
                <a:solidFill>
                  <a:srgbClr val="8E7CC3"/>
                </a:solidFill>
              </a:rPr>
              <a:t>Pseudostratified columnar epithelium</a:t>
            </a:r>
            <a:endParaRPr sz="16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PH" sz="1600">
                <a:solidFill>
                  <a:srgbClr val="B4A7D6"/>
                </a:solidFill>
              </a:rPr>
              <a:t>Stratified columnar epithelium</a:t>
            </a:r>
            <a:endParaRPr sz="1600">
              <a:solidFill>
                <a:srgbClr val="8E7CC3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PH" sz="1600">
                <a:solidFill>
                  <a:srgbClr val="8E7CC3"/>
                </a:solidFill>
              </a:rPr>
              <a:t>None of them </a:t>
            </a:r>
            <a:endParaRPr sz="1600">
              <a:solidFill>
                <a:srgbClr val="B4A7D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800">
                <a:solidFill>
                  <a:srgbClr val="B4A7D6"/>
                </a:solidFill>
              </a:rPr>
              <a:t>      </a:t>
            </a:r>
            <a:endParaRPr sz="1800">
              <a:solidFill>
                <a:srgbClr val="B4A7D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800"/>
              <a:t>5.    Sub-epithelial fibroelastic C.T in female contain </a:t>
            </a:r>
            <a:endParaRPr sz="1800"/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PH" sz="1600">
                <a:solidFill>
                  <a:srgbClr val="8E7CC3"/>
                </a:solidFill>
              </a:rPr>
              <a:t>glands of Littre </a:t>
            </a:r>
            <a:endParaRPr sz="1600">
              <a:solidFill>
                <a:srgbClr val="8E7CC3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PH" sz="1600">
                <a:solidFill>
                  <a:srgbClr val="B4A7D6"/>
                </a:solidFill>
              </a:rPr>
              <a:t>patches pseudostratified columnar  epithelium</a:t>
            </a:r>
            <a:endParaRPr sz="1600">
              <a:solidFill>
                <a:srgbClr val="B4A7D6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PH" sz="1600">
                <a:solidFill>
                  <a:srgbClr val="8E7CC3"/>
                </a:solidFill>
              </a:rPr>
              <a:t>navicular fossa</a:t>
            </a:r>
            <a:endParaRPr sz="1600">
              <a:solidFill>
                <a:srgbClr val="8E7CC3"/>
              </a:solidFill>
            </a:endParaRPr>
          </a:p>
          <a:p>
            <a:pPr indent="-330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PH" sz="1600">
                <a:solidFill>
                  <a:srgbClr val="B4A7D6"/>
                </a:solidFill>
              </a:rPr>
              <a:t>All</a:t>
            </a:r>
            <a:endParaRPr sz="1600">
              <a:solidFill>
                <a:srgbClr val="B4A7D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B4A7D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800"/>
              <a:t>6.    What is the correct passage of urine out of these sequences </a:t>
            </a:r>
            <a:endParaRPr sz="1800"/>
          </a:p>
          <a:p>
            <a:pPr indent="-3175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UcPeriod"/>
            </a:pPr>
            <a:r>
              <a:rPr lang="en-PH" sz="1400">
                <a:solidFill>
                  <a:srgbClr val="8E7CC3"/>
                </a:solidFill>
              </a:rPr>
              <a:t>Renal pyramid &gt; major calyces &gt; minor calyces &gt; renal pelvis </a:t>
            </a:r>
            <a:endParaRPr sz="1400"/>
          </a:p>
          <a:p>
            <a:pPr indent="-3175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UcPeriod"/>
            </a:pPr>
            <a:r>
              <a:rPr lang="en-PH" sz="1400">
                <a:solidFill>
                  <a:srgbClr val="B4A7D6"/>
                </a:solidFill>
              </a:rPr>
              <a:t>Major calyces &gt; minor calyces &gt; renal pyramid &gt; renal pelvis </a:t>
            </a:r>
            <a:endParaRPr sz="1400"/>
          </a:p>
          <a:p>
            <a:pPr indent="-3175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UcPeriod"/>
            </a:pPr>
            <a:r>
              <a:rPr lang="en-PH" sz="1400">
                <a:solidFill>
                  <a:srgbClr val="8E7CC3"/>
                </a:solidFill>
              </a:rPr>
              <a:t>Renal pelvis &gt; major calyces &gt; minor calyces &gt; renal pyramid </a:t>
            </a:r>
            <a:endParaRPr sz="1400">
              <a:solidFill>
                <a:srgbClr val="8E7CC3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AutoNum type="alphaUcPeriod"/>
            </a:pPr>
            <a:r>
              <a:rPr lang="en-PH" sz="1400">
                <a:solidFill>
                  <a:srgbClr val="B4A7D6"/>
                </a:solidFill>
              </a:rPr>
              <a:t>Renal pyramid &gt; minor calyces &gt; major calyces &gt; renal pelvis</a:t>
            </a:r>
            <a:r>
              <a:rPr lang="en-PH" sz="1300">
                <a:solidFill>
                  <a:srgbClr val="B4A7D6"/>
                </a:solidFill>
              </a:rPr>
              <a:t> </a:t>
            </a:r>
            <a:endParaRPr sz="1300">
              <a:solidFill>
                <a:srgbClr val="8E7CC3"/>
              </a:solidFill>
            </a:endParaRPr>
          </a:p>
        </p:txBody>
      </p:sp>
      <p:sp>
        <p:nvSpPr>
          <p:cNvPr id="174" name="Google Shape;174;p22"/>
          <p:cNvSpPr txBox="1"/>
          <p:nvPr>
            <p:ph idx="3" type="title"/>
          </p:nvPr>
        </p:nvSpPr>
        <p:spPr>
          <a:xfrm rot="10800000">
            <a:off x="2756625" y="6345900"/>
            <a:ext cx="6893700" cy="51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PH" sz="1600"/>
              <a:t>1.</a:t>
            </a:r>
            <a:r>
              <a:rPr lang="en-PH" sz="1600">
                <a:solidFill>
                  <a:srgbClr val="B4A7D6"/>
                </a:solidFill>
              </a:rPr>
              <a:t>B</a:t>
            </a:r>
            <a:r>
              <a:rPr lang="en-PH" sz="1600"/>
              <a:t> 2.</a:t>
            </a:r>
            <a:r>
              <a:rPr lang="en-PH" sz="1600">
                <a:solidFill>
                  <a:srgbClr val="B4A7D6"/>
                </a:solidFill>
              </a:rPr>
              <a:t>D</a:t>
            </a:r>
            <a:r>
              <a:rPr lang="en-PH" sz="1600"/>
              <a:t> 3.</a:t>
            </a:r>
            <a:r>
              <a:rPr lang="en-PH" sz="1600">
                <a:solidFill>
                  <a:srgbClr val="B4A7D6"/>
                </a:solidFill>
              </a:rPr>
              <a:t>B</a:t>
            </a:r>
            <a:r>
              <a:rPr lang="en-PH" sz="1600"/>
              <a:t> 4.</a:t>
            </a:r>
            <a:r>
              <a:rPr lang="en-PH" sz="1600">
                <a:solidFill>
                  <a:srgbClr val="B4A7D6"/>
                </a:solidFill>
              </a:rPr>
              <a:t>A</a:t>
            </a:r>
            <a:r>
              <a:rPr lang="en-PH" sz="1600"/>
              <a:t> 5.</a:t>
            </a:r>
            <a:r>
              <a:rPr lang="en-PH" sz="1600">
                <a:solidFill>
                  <a:srgbClr val="B4A7D6"/>
                </a:solidFill>
              </a:rPr>
              <a:t>A</a:t>
            </a:r>
            <a:r>
              <a:rPr lang="en-PH" sz="1600"/>
              <a:t> 6.</a:t>
            </a:r>
            <a:r>
              <a:rPr lang="en-PH" sz="1600">
                <a:solidFill>
                  <a:srgbClr val="B4A7D6"/>
                </a:solidFill>
              </a:rPr>
              <a:t>D</a:t>
            </a:r>
            <a:endParaRPr sz="1600"/>
          </a:p>
        </p:txBody>
      </p:sp>
      <p:sp>
        <p:nvSpPr>
          <p:cNvPr id="175" name="Google Shape;175;p2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>
            <p:ph type="title"/>
          </p:nvPr>
        </p:nvSpPr>
        <p:spPr>
          <a:xfrm>
            <a:off x="838200" y="1929650"/>
            <a:ext cx="5181600" cy="8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PH">
                <a:highlight>
                  <a:srgbClr val="D9D2E9"/>
                </a:highlight>
              </a:rPr>
              <a:t>Team Members</a:t>
            </a:r>
            <a:endParaRPr>
              <a:highlight>
                <a:srgbClr val="D9D2E9"/>
              </a:highlight>
            </a:endParaRPr>
          </a:p>
        </p:txBody>
      </p:sp>
      <p:sp>
        <p:nvSpPr>
          <p:cNvPr id="182" name="Google Shape;182;p23"/>
          <p:cNvSpPr txBox="1"/>
          <p:nvPr>
            <p:ph idx="1" type="body"/>
          </p:nvPr>
        </p:nvSpPr>
        <p:spPr>
          <a:xfrm>
            <a:off x="1273375" y="2849150"/>
            <a:ext cx="4746300" cy="21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◧"/>
            </a:pPr>
            <a:r>
              <a:rPr lang="en-PH"/>
              <a:t>Alhanouf Alhaloli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◧"/>
            </a:pPr>
            <a:r>
              <a:rPr lang="en-PH"/>
              <a:t>Rawan Alzayed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◧"/>
            </a:pPr>
            <a:r>
              <a:rPr lang="en-PH"/>
              <a:t>Renad Alkanaan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◧"/>
            </a:pPr>
            <a:r>
              <a:rPr lang="en-PH"/>
              <a:t>Roaa Aljohani</a:t>
            </a:r>
            <a:endParaRPr/>
          </a:p>
        </p:txBody>
      </p:sp>
      <p:sp>
        <p:nvSpPr>
          <p:cNvPr id="183" name="Google Shape;183;p23"/>
          <p:cNvSpPr txBox="1"/>
          <p:nvPr>
            <p:ph idx="2" type="body"/>
          </p:nvPr>
        </p:nvSpPr>
        <p:spPr>
          <a:xfrm>
            <a:off x="6876200" y="2849075"/>
            <a:ext cx="4477500" cy="12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◧"/>
            </a:pPr>
            <a:r>
              <a:rPr lang="en-PH"/>
              <a:t>Abdullah shadid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◧"/>
            </a:pPr>
            <a:r>
              <a:rPr lang="en-PH"/>
              <a:t>Sarah Alflaij</a:t>
            </a:r>
            <a:endParaRPr/>
          </a:p>
        </p:txBody>
      </p:sp>
      <p:sp>
        <p:nvSpPr>
          <p:cNvPr id="184" name="Google Shape;184;p23"/>
          <p:cNvSpPr txBox="1"/>
          <p:nvPr>
            <p:ph idx="3" type="title"/>
          </p:nvPr>
        </p:nvSpPr>
        <p:spPr>
          <a:xfrm>
            <a:off x="286400" y="369850"/>
            <a:ext cx="11742000" cy="120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H"/>
              <a:t> </a:t>
            </a:r>
            <a:r>
              <a:rPr lang="en-PH" sz="3000" u="sng">
                <a:hlinkClick r:id="rId3"/>
              </a:rPr>
              <a:t>Histology438.sarahah.com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PH" sz="3000"/>
              <a:t>📧 </a:t>
            </a:r>
            <a:r>
              <a:rPr lang="en-PH" sz="3000" u="sng">
                <a:hlinkClick r:id="rId4"/>
              </a:rPr>
              <a:t>Histology438@gmail.com</a:t>
            </a:r>
            <a:r>
              <a:rPr lang="en-PH" sz="3000">
                <a:solidFill>
                  <a:srgbClr val="000000"/>
                </a:solidFill>
              </a:rPr>
              <a:t>  </a:t>
            </a:r>
            <a:endParaRPr sz="30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5" name="Google Shape;185;p23"/>
          <p:cNvSpPr txBox="1"/>
          <p:nvPr>
            <p:ph idx="4" type="title"/>
          </p:nvPr>
        </p:nvSpPr>
        <p:spPr>
          <a:xfrm>
            <a:off x="6172200" y="1929650"/>
            <a:ext cx="5181600" cy="8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PH">
                <a:highlight>
                  <a:srgbClr val="D9D2E9"/>
                </a:highlight>
              </a:rPr>
              <a:t>Team Leaders</a:t>
            </a:r>
            <a:endParaRPr>
              <a:highlight>
                <a:srgbClr val="D9D2E9"/>
              </a:highlight>
            </a:endParaRPr>
          </a:p>
        </p:txBody>
      </p:sp>
      <p:pic>
        <p:nvPicPr>
          <p:cNvPr id="186" name="Google Shape;186;p23"/>
          <p:cNvPicPr preferRelativeResize="0"/>
          <p:nvPr/>
        </p:nvPicPr>
        <p:blipFill rotWithShape="1">
          <a:blip r:embed="rId5">
            <a:alphaModFix/>
          </a:blip>
          <a:srcRect b="24925" l="0" r="0" t="16917"/>
          <a:stretch/>
        </p:blipFill>
        <p:spPr>
          <a:xfrm>
            <a:off x="3305775" y="479400"/>
            <a:ext cx="559025" cy="32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