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83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8912"/>
    <p:restoredTop sz="94671" autoAdjust="0"/>
  </p:normalViewPr>
  <p:slideViewPr>
    <p:cSldViewPr snapToGrid="0" snapToObjects="1">
      <p:cViewPr varScale="1">
        <p:scale>
          <a:sx n="110" d="100"/>
          <a:sy n="110" d="100"/>
        </p:scale>
        <p:origin x="15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 and Skeletal System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82722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Movements Of Lower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Inversion </a:t>
            </a:r>
            <a:r>
              <a:rPr lang="en-US" b="1" i="1" u="sng" dirty="0">
                <a:solidFill>
                  <a:srgbClr val="FFFF00"/>
                </a:solidFill>
              </a:rPr>
              <a:t>:</a:t>
            </a:r>
          </a:p>
          <a:p>
            <a:pPr algn="l" rtl="0" eaLnBrk="1" hangingPunct="1">
              <a:defRPr/>
            </a:pPr>
            <a:r>
              <a:rPr lang="en-US" b="1" i="1" dirty="0"/>
              <a:t>The sole faces  in a Medial</a:t>
            </a:r>
            <a:r>
              <a:rPr lang="en-US" b="1" i="1" dirty="0">
                <a:solidFill>
                  <a:srgbClr val="00CC00"/>
                </a:solidFill>
              </a:rPr>
              <a:t> </a:t>
            </a:r>
            <a:r>
              <a:rPr lang="en-US" b="1" i="1" dirty="0"/>
              <a:t>direction.</a:t>
            </a:r>
          </a:p>
          <a:p>
            <a:pPr algn="l" rtl="0" eaLnBrk="1" hangingPunct="1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Eversion :</a:t>
            </a:r>
          </a:p>
          <a:p>
            <a:pPr algn="l" rtl="0" eaLnBrk="1" hangingPunct="1">
              <a:defRPr/>
            </a:pPr>
            <a:r>
              <a:rPr lang="en-US" b="1" i="1" dirty="0"/>
              <a:t>The sole faces in a Lateral direction</a:t>
            </a:r>
            <a:endParaRPr lang="en-US" dirty="0"/>
          </a:p>
        </p:txBody>
      </p:sp>
      <p:pic>
        <p:nvPicPr>
          <p:cNvPr id="5" name="Picture 7" descr="3F43A3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9" r="29646"/>
          <a:stretch>
            <a:fillRect/>
          </a:stretch>
        </p:blipFill>
        <p:spPr>
          <a:xfrm>
            <a:off x="6807200" y="2438400"/>
            <a:ext cx="5080000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 (median):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2 equal halves (right &amp; left).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2 unequal parts (right &amp; left).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anterior &amp; posterior parts.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superior &amp; inferior .parts</a:t>
            </a:r>
          </a:p>
          <a:p>
            <a:pPr marL="384048" indent="-384048" algn="l" defTabSz="914400" rtl="0" eaLnBrk="1" latinLnBrk="0" hangingPunct="1"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TERMINOLOGY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90784" y="1693889"/>
            <a:ext cx="4204346" cy="4198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32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" b="7823"/>
          <a:stretch/>
        </p:blipFill>
        <p:spPr bwMode="auto">
          <a:xfrm>
            <a:off x="20" y="-87682"/>
            <a:ext cx="4966232" cy="6857990"/>
          </a:xfrm>
          <a:prstGeom prst="rect">
            <a:avLst/>
          </a:prstGeom>
          <a:noFill/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54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PLANES, TERMS OF POSITION &amp; TERMS OF MOVEMENT</a:t>
            </a:r>
            <a:endParaRPr lang="en-US" sz="5400" cap="all"/>
          </a:p>
        </p:txBody>
      </p:sp>
    </p:spTree>
    <p:extLst>
      <p:ext uri="{BB962C8B-B14F-4D97-AF65-F5344CB8AC3E}">
        <p14:creationId xmlns:p14="http://schemas.microsoft.com/office/powerpoint/2010/main" val="334405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3562" y="1558977"/>
            <a:ext cx="5072437" cy="430842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superior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diaphragm, contains heart &amp; lungs.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inferior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diaphragm, contains stomach, intestine, liver, urinary bladder,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dirty="0">
                <a:latin typeface="Arial" pitchFamily="34" charset="0"/>
                <a:cs typeface="Arial" pitchFamily="34" charset="0"/>
              </a:rPr>
              <a:t>…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continuous</a:t>
            </a:r>
            <a:r>
              <a:rPr lang="en-US" dirty="0"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space inside vertebral column, contains spinal cord</a:t>
            </a:r>
          </a:p>
        </p:txBody>
      </p:sp>
      <p:pic>
        <p:nvPicPr>
          <p:cNvPr id="4" name="Picture 2" descr="C:\Documents and Settings\user1\My Documents\My Pictures\TERMINOLOGY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11641" y="2551620"/>
            <a:ext cx="5105445" cy="3139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75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86000"/>
            <a:ext cx="4343400" cy="2241030"/>
          </a:xfrm>
        </p:spPr>
        <p:txBody>
          <a:bodyPr/>
          <a:lstStyle/>
          <a:p>
            <a:pPr algn="l" rtl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</a:p>
        </p:txBody>
      </p:sp>
      <p:pic>
        <p:nvPicPr>
          <p:cNvPr id="4" name="Picture 2" descr="C:\Documents and Settings\user1\My Documents\My Pictures\skelet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78980" y="1730158"/>
            <a:ext cx="4076700" cy="4746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6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formation.</a:t>
            </a:r>
          </a:p>
          <a:p>
            <a:pPr algn="l" rtl="0"/>
            <a:endParaRPr lang="en-US" dirty="0"/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728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45920"/>
            <a:ext cx="3817620" cy="521208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 algn="l" rtl="0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Long, 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Short, 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Flat,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Irregular.</a:t>
            </a:r>
          </a:p>
          <a:p>
            <a:pPr algn="l" rtl="0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Compact,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Spongy.</a:t>
            </a:r>
          </a:p>
          <a:p>
            <a:pPr algn="l" rtl="0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Cartilage.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Picture 2" descr="C:\Documents and Settings\user1\My Documents\My Pictures\BONE2.jpg"/>
          <p:cNvPicPr>
            <a:picLocks noChangeAspect="1" noChangeArrowheads="1"/>
          </p:cNvPicPr>
          <p:nvPr/>
        </p:nvPicPr>
        <p:blipFill rotWithShape="1">
          <a:blip r:embed="rId2" cstate="print"/>
          <a:srcRect l="5413" t="2382" r="4299" b="2020"/>
          <a:stretch/>
        </p:blipFill>
        <p:spPr bwMode="auto">
          <a:xfrm>
            <a:off x="6172200" y="2171700"/>
            <a:ext cx="5317016" cy="3364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5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86000"/>
            <a:ext cx="5349240" cy="3581400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Axial skeleton: </a:t>
            </a:r>
          </a:p>
          <a:p>
            <a:pPr marL="514350" indent="-514350" algn="l" rtl="0">
              <a:buNone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forming the trunk (longitudinal axis) of body.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Appendicular skeleton: 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ones forming the girdles &amp; limbs.</a:t>
            </a:r>
          </a:p>
        </p:txBody>
      </p:sp>
      <p:pic>
        <p:nvPicPr>
          <p:cNvPr id="4" name="Picture 2" descr="C:\Documents and Settings\user1\My Documents\My Pictures\BONE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72070" y="1836420"/>
            <a:ext cx="3603650" cy="429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61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00200"/>
            <a:ext cx="5554980" cy="4937760"/>
          </a:xfrm>
        </p:spPr>
        <p:txBody>
          <a:bodyPr>
            <a:normAutofit fontScale="85000" lnSpcReduction="20000"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bones enclosing brain: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Frontal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Occipital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Parietal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Temporal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Maxilla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Nasal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Zygomatic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Mandible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bon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359" y="1402080"/>
            <a:ext cx="5091420" cy="477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65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00200"/>
            <a:ext cx="6583680" cy="5257800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protects spinal cord and supports the body.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cervical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 vertebrae fused to form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coccyx.</a:t>
            </a:r>
          </a:p>
        </p:txBody>
      </p:sp>
      <p:pic>
        <p:nvPicPr>
          <p:cNvPr id="4" name="Picture 2" descr="C:\Documents and Settings\user1\My Documents\My Pictures\bon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080" y="1600200"/>
            <a:ext cx="2712720" cy="4623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4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end of the lecture, you should be able to: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Enumerate the different anatomical fields.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dirty="0"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appendicular skeleton.</a:t>
            </a:r>
          </a:p>
          <a:p>
            <a:pPr algn="l" rtl="0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089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599" y="1813810"/>
            <a:ext cx="5104151" cy="405359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Manubrium,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Body &amp;         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Xiphoid process.</a:t>
            </a:r>
          </a:p>
          <a:p>
            <a:pPr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(true ribs).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,9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10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false ribs.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12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floating ribs.</a:t>
            </a:r>
          </a:p>
        </p:txBody>
      </p:sp>
      <p:pic>
        <p:nvPicPr>
          <p:cNvPr id="4" name="Picture 2" descr="C:\Documents and Settings\user1\My Documents\My Pictures\bone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98080" y="1927860"/>
            <a:ext cx="4312920" cy="4371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02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-209862" y="697806"/>
            <a:ext cx="7383660" cy="798226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73455" y="1239516"/>
            <a:ext cx="5793475" cy="561848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Connects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axial skeleton.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Clavicle &amp;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Scapula.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Connects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axial skeleton.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Hip bone,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only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on each side).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C:\Documents and Settings\user1\My Documents\My Pictures\bon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729919" y="643467"/>
            <a:ext cx="2344420" cy="2705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37090" y="3761611"/>
            <a:ext cx="3730079" cy="220074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273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418694"/>
            <a:ext cx="5568846" cy="5111646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adius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lna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the hand: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bones.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bones.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for thumb &amp;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for each of medial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fingers. </a:t>
            </a:r>
          </a:p>
        </p:txBody>
      </p:sp>
      <p:pic>
        <p:nvPicPr>
          <p:cNvPr id="4" name="Picture 2" descr="C:\Documents and Settings\user1\My Documents\My Pictures\bone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43977" y="2171700"/>
            <a:ext cx="3603142" cy="435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74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486556" y="475938"/>
            <a:ext cx="10275757" cy="678305"/>
          </a:xfrm>
        </p:spPr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2500" y="1581461"/>
            <a:ext cx="6318354" cy="478935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emur.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ibula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ibia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Patella.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tarsal bones.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for big toe &amp; 3 for each of lateral 4 toes. </a:t>
            </a:r>
            <a:endParaRPr lang="en-US" dirty="0"/>
          </a:p>
        </p:txBody>
      </p:sp>
      <p:pic>
        <p:nvPicPr>
          <p:cNvPr id="4" name="Picture 2" descr="C:\Documents and Settings\user1\My Documents\My Pictures\bon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9738" y="2165374"/>
            <a:ext cx="2742575" cy="4205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26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-3429001" y="535898"/>
            <a:ext cx="9601200" cy="588364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599" y="1274164"/>
            <a:ext cx="4834329" cy="459323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(diaphysis):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spongy bone.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Metaphysis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This is the region of contact between epiphysis &amp; diaphysis.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metaphysis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 plate of cartilage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growth.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BO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210" y="749508"/>
            <a:ext cx="4091690" cy="538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6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TEST YOURSELF!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1648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Sternum.</a:t>
            </a:r>
          </a:p>
          <a:p>
            <a:pPr algn="l" rtl="0"/>
            <a:endParaRPr lang="en-US" dirty="0"/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373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 (median) plane.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 (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(cross) plane.</a:t>
            </a:r>
            <a:endParaRPr lang="en-US" dirty="0"/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6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206708" y="2424659"/>
            <a:ext cx="9601200" cy="1485900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GOOD LUCK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</a:b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ANATOMY?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None/>
            </a:pPr>
            <a:r>
              <a:rPr lang="en-US" b="1" dirty="0"/>
              <a:t>The word </a:t>
            </a:r>
            <a:r>
              <a:rPr lang="en-US" b="1" dirty="0" err="1"/>
              <a:t>anatome</a:t>
            </a:r>
            <a:r>
              <a:rPr lang="en-US" b="1" dirty="0"/>
              <a:t> </a:t>
            </a:r>
            <a:r>
              <a:rPr lang="en-US" dirty="0"/>
              <a:t>is of </a:t>
            </a:r>
            <a:r>
              <a:rPr lang="en-US" b="1" dirty="0">
                <a:solidFill>
                  <a:srgbClr val="FF0000"/>
                </a:solidFill>
              </a:rPr>
              <a:t>Greek</a:t>
            </a:r>
            <a:r>
              <a:rPr lang="en-US" dirty="0"/>
              <a:t> origin meaning cutting up (</a:t>
            </a:r>
            <a:r>
              <a:rPr lang="en-US" dirty="0" err="1"/>
              <a:t>ana</a:t>
            </a:r>
            <a:r>
              <a:rPr lang="en-US" dirty="0"/>
              <a:t>= up; tome= cutting).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(macroscopic) anatomy: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naked eye.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anatomy; (Histology):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anatomy; ( Embryology).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Surface anatomy.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anatomy.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14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86000"/>
            <a:ext cx="4754880" cy="35814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are parallel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POSITI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38666" y="1901031"/>
            <a:ext cx="1679248" cy="4351338"/>
          </a:xfrm>
          <a:prstGeom prst="rect">
            <a:avLst/>
          </a:prstGeom>
          <a:noFill/>
        </p:spPr>
      </p:pic>
      <p:cxnSp>
        <p:nvCxnSpPr>
          <p:cNvPr id="5" name="Straight Arrow Connector 7"/>
          <p:cNvCxnSpPr/>
          <p:nvPr/>
        </p:nvCxnSpPr>
        <p:spPr>
          <a:xfrm flipV="1">
            <a:off x="5212080" y="2834640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 flipV="1">
            <a:off x="5338772" y="3339069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32323" y="4326651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 flipV="1">
            <a:off x="4932526" y="5570220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3562" y="1783829"/>
            <a:ext cx="5072437" cy="4646951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head.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head.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front.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back.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median plane.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median plane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trunk.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trunk.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skin (surface).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skin.</a:t>
            </a:r>
          </a:p>
        </p:txBody>
      </p:sp>
      <p:pic>
        <p:nvPicPr>
          <p:cNvPr id="4" name="Picture 2" descr="C:\Documents and Settings\user1\My Documents\My Pictures\terminology.jpg"/>
          <p:cNvPicPr>
            <a:picLocks noChangeAspect="1" noChangeArrowheads="1"/>
          </p:cNvPicPr>
          <p:nvPr/>
        </p:nvPicPr>
        <p:blipFill rotWithShape="1">
          <a:blip r:embed="rId2" cstate="print"/>
          <a:srcRect l="3448" b="2703"/>
          <a:stretch/>
        </p:blipFill>
        <p:spPr bwMode="auto">
          <a:xfrm>
            <a:off x="7286782" y="1783828"/>
            <a:ext cx="3891595" cy="442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17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00200"/>
            <a:ext cx="5440680" cy="51435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TERMS OF GENERAL MOVEMENTS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approximation of 2 parts (decreasing the angle between 2 parts).</a:t>
            </a:r>
          </a:p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straightening (increasing the angle between 2 parts).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median plane.</a:t>
            </a:r>
          </a:p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toward median plane.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rotation away from median plane.</a:t>
            </a:r>
          </a:p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rotation toward median plane.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combined movements of flexion, extension, abduction &amp; adduction.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Desktop\terminology\terminlology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5254" t="3226"/>
          <a:stretch/>
        </p:blipFill>
        <p:spPr bwMode="auto">
          <a:xfrm>
            <a:off x="7658100" y="1600200"/>
            <a:ext cx="4191000" cy="510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906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Movements Of Upper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l" rtl="0" eaLnBrk="1" hangingPunct="1"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Opposition: </a:t>
            </a:r>
            <a:r>
              <a:rPr lang="en-US" sz="2000" b="1" dirty="0">
                <a:latin typeface="Arial" charset="0"/>
                <a:cs typeface="Arial" charset="0"/>
              </a:rPr>
              <a:t>bringing tips of fingers and thumb together as in picking something up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5" name="Content Placeholder 4" descr="E968A7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6" t="54039" r="15558" b="28662"/>
          <a:stretch>
            <a:fillRect/>
          </a:stretch>
        </p:blipFill>
        <p:spPr>
          <a:xfrm>
            <a:off x="6604000" y="2133600"/>
            <a:ext cx="508000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Movements Of Upper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Supination:</a:t>
            </a:r>
          </a:p>
          <a:p>
            <a:pPr algn="l" rtl="0" eaLnBrk="1" hangingPunct="1">
              <a:defRPr/>
            </a:pPr>
            <a:r>
              <a:rPr lang="en-US" sz="2000" b="1" i="1" dirty="0"/>
              <a:t>Lateral rotation of the forearm. 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palm faces Anteriorly.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radius and ulna are Parallel.</a:t>
            </a:r>
            <a:r>
              <a:rPr lang="en-US" sz="2000" i="1" dirty="0"/>
              <a:t> </a:t>
            </a:r>
          </a:p>
          <a:p>
            <a:pPr algn="l" rtl="0" eaLnBrk="1" hangingPunct="1"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Pronation:</a:t>
            </a:r>
          </a:p>
          <a:p>
            <a:pPr algn="l" rtl="0" eaLnBrk="1" hangingPunct="1">
              <a:defRPr/>
            </a:pPr>
            <a:r>
              <a:rPr lang="en-US" sz="2000" b="1" i="1" dirty="0"/>
              <a:t>Medial rotation of the forearm. 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 palm faces Posteriorly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radius Crosses</a:t>
            </a:r>
            <a:r>
              <a:rPr lang="en-US" sz="2000" b="1" i="1" dirty="0">
                <a:solidFill>
                  <a:srgbClr val="FF9900"/>
                </a:solidFill>
              </a:rPr>
              <a:t> </a:t>
            </a:r>
            <a:r>
              <a:rPr lang="en-US" sz="2000" b="1" i="1" dirty="0"/>
              <a:t>the ulna and the two bones form an X.</a:t>
            </a: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5B24924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7" t="32130" r="787" b="38921"/>
          <a:stretch>
            <a:fillRect/>
          </a:stretch>
        </p:blipFill>
        <p:spPr>
          <a:xfrm>
            <a:off x="6807200" y="2362200"/>
            <a:ext cx="5080000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Movements Of Lower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Dorsiflexion </a:t>
            </a:r>
          </a:p>
          <a:p>
            <a:pPr algn="l" rtl="0">
              <a:defRPr/>
            </a:pPr>
            <a:r>
              <a:rPr lang="en-US" b="1" i="1" dirty="0"/>
              <a:t>Up movement of the foot </a:t>
            </a:r>
          </a:p>
          <a:p>
            <a:pPr algn="l" rtl="0">
              <a:defRPr/>
            </a:pPr>
            <a:r>
              <a:rPr lang="en-US" b="1" i="1" dirty="0"/>
              <a:t>(Standing on the heels) </a:t>
            </a:r>
          </a:p>
          <a:p>
            <a:pPr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Planter Flexion:</a:t>
            </a:r>
          </a:p>
          <a:p>
            <a:pPr algn="l" rtl="0" eaLnBrk="1" hangingPunct="1">
              <a:defRPr/>
            </a:pPr>
            <a:r>
              <a:rPr lang="en-US" b="1" i="1" dirty="0"/>
              <a:t>Depressing the foot</a:t>
            </a:r>
            <a:r>
              <a:rPr lang="en-US" b="1" i="1" dirty="0">
                <a:solidFill>
                  <a:srgbClr val="FF9900"/>
                </a:solidFill>
              </a:rPr>
              <a:t>  </a:t>
            </a:r>
            <a:r>
              <a:rPr lang="en-US" b="1" i="1" dirty="0"/>
              <a:t>(down ). </a:t>
            </a:r>
          </a:p>
          <a:p>
            <a:pPr algn="l" rtl="0" eaLnBrk="1" hangingPunct="1">
              <a:defRPr/>
            </a:pPr>
            <a:r>
              <a:rPr lang="en-US" b="1" i="1" dirty="0"/>
              <a:t>Movement with pointing the toes.</a:t>
            </a:r>
            <a:endParaRPr lang="en-US" i="1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7" descr="3E8558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4" b="74773"/>
          <a:stretch>
            <a:fillRect/>
          </a:stretch>
        </p:blipFill>
        <p:spPr>
          <a:xfrm>
            <a:off x="6919934" y="1521912"/>
            <a:ext cx="50800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E8558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4" r="19977" b="77696"/>
          <a:stretch>
            <a:fillRect/>
          </a:stretch>
        </p:blipFill>
        <p:spPr bwMode="auto">
          <a:xfrm>
            <a:off x="6919934" y="4148203"/>
            <a:ext cx="508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اقتصاص</Template>
  <TotalTime>56</TotalTime>
  <Words>1084</Words>
  <Application>Microsoft Macintosh PowerPoint</Application>
  <PresentationFormat>Widescreen</PresentationFormat>
  <Paragraphs>221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Algerian</vt:lpstr>
      <vt:lpstr>Arial</vt:lpstr>
      <vt:lpstr>Franklin Gothic Book</vt:lpstr>
      <vt:lpstr>Wingdings</vt:lpstr>
      <vt:lpstr>TF10001025</vt:lpstr>
      <vt:lpstr>Introduction to Anatomy and Skeletal System </vt:lpstr>
      <vt:lpstr>OBJECTIVES</vt:lpstr>
      <vt:lpstr>WHAT IS ANATOMY?</vt:lpstr>
      <vt:lpstr>ANATOMICAL POSITION</vt:lpstr>
      <vt:lpstr>ANATOMICAL TERMINOLOGY </vt:lpstr>
      <vt:lpstr>ANATOMICAL TERMINOLOGY </vt:lpstr>
      <vt:lpstr>Special Movements Of Upper Limb</vt:lpstr>
      <vt:lpstr>Special Movements Of Upper Limb</vt:lpstr>
      <vt:lpstr>Special Movements Of Lower Limb</vt:lpstr>
      <vt:lpstr>Special Movements Of Lower Limb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TEST YOURSELF!</vt:lpstr>
      <vt:lpstr>PowerPoint Presentation</vt:lpstr>
      <vt:lpstr>PowerPoint Presentation</vt:lpstr>
      <vt:lpstr>GOOD LUCK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Anatomy and Skeletal System </dc:title>
  <dc:creator>مستخدم Microsoft Office</dc:creator>
  <cp:lastModifiedBy>منال التويم ID 439200206</cp:lastModifiedBy>
  <cp:revision>9</cp:revision>
  <dcterms:created xsi:type="dcterms:W3CDTF">2019-08-30T15:10:59Z</dcterms:created>
  <dcterms:modified xsi:type="dcterms:W3CDTF">2019-09-11T14:26:17Z</dcterms:modified>
</cp:coreProperties>
</file>