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317" r:id="rId2"/>
    <p:sldId id="319" r:id="rId3"/>
    <p:sldId id="341" r:id="rId4"/>
    <p:sldId id="350" r:id="rId5"/>
    <p:sldId id="351" r:id="rId6"/>
    <p:sldId id="352" r:id="rId7"/>
    <p:sldId id="353" r:id="rId8"/>
    <p:sldId id="325" r:id="rId9"/>
    <p:sldId id="349" r:id="rId10"/>
    <p:sldId id="345" r:id="rId11"/>
    <p:sldId id="258" r:id="rId12"/>
    <p:sldId id="348" r:id="rId13"/>
    <p:sldId id="346" r:id="rId14"/>
    <p:sldId id="336" r:id="rId15"/>
    <p:sldId id="337" r:id="rId16"/>
    <p:sldId id="338" r:id="rId17"/>
    <p:sldId id="339" r:id="rId18"/>
    <p:sldId id="340" r:id="rId19"/>
    <p:sldId id="342" r:id="rId20"/>
    <p:sldId id="343" r:id="rId21"/>
    <p:sldId id="354" r:id="rId22"/>
    <p:sldId id="329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4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66"/>
    <a:srgbClr val="CC0000"/>
    <a:srgbClr val="FF3300"/>
    <a:srgbClr val="009900"/>
    <a:srgbClr val="CC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178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7AFEC7-B594-4E54-8299-2E55CEBE2688}" type="datetimeFigureOut">
              <a:rPr lang="ar-SA" smtClean="0"/>
              <a:pPr/>
              <a:t>03/01/1441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38E67B-980F-4B8D-BE43-48EB79E9355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54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E67B-980F-4B8D-BE43-48EB79E9355E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691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439FAD-D8E3-4A10-AADC-5DAE22F62D9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254A2-7312-428A-9A21-75EACB107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7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22046B-D274-40F9-A385-68F24CEDBF53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slamicfinder.org/gallery/displayimage.php?album=lastup&amp;cat=51&amp;pos=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Bismillah_4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600700" cy="117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84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ATTACHMENTS OF SKELETAL MUSCLES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28120"/>
              </p:ext>
            </p:extLst>
          </p:nvPr>
        </p:nvGraphicFramePr>
        <p:xfrm>
          <a:off x="152400" y="2448818"/>
          <a:ext cx="5486400" cy="438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1461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howcard Gothic" panose="04020904020102020604" pitchFamily="82" charset="0"/>
                        </a:rPr>
                        <a:t>ORIGIN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howcard Gothic" panose="04020904020102020604" pitchFamily="82" charset="0"/>
                          <a:cs typeface="Aharoni" panose="02010803020104030203" pitchFamily="2" charset="-79"/>
                        </a:rPr>
                        <a:t>INSERTION</a:t>
                      </a:r>
                      <a:endParaRPr lang="en-US" sz="3200" b="1" u="none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howcard Gothic" panose="04020904020102020604" pitchFamily="82" charset="0"/>
                        <a:cs typeface="Aharoni" panose="02010803020104030203" pitchFamily="2" charset="-79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274109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The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Proximal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Mostly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Fleshy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Least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Movable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The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Distal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Mostly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Fibrous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Most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Movable,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</a:p>
                    <a:p>
                      <a:endParaRPr lang="en-US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5" descr="Picture M"/>
          <p:cNvPicPr>
            <a:picLocks noChangeAspect="1" noChangeArrowheads="1"/>
          </p:cNvPicPr>
          <p:nvPr/>
        </p:nvPicPr>
        <p:blipFill>
          <a:blip r:embed="rId2" cstate="print"/>
          <a:srcRect l="2174" b="6452"/>
          <a:stretch>
            <a:fillRect/>
          </a:stretch>
        </p:blipFill>
        <p:spPr bwMode="auto">
          <a:xfrm>
            <a:off x="5791200" y="1600200"/>
            <a:ext cx="3352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3716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Number: (MOSTLY TWO)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Types  of ATTACHMENT</a:t>
            </a:r>
            <a:endParaRPr lang="en-US" b="1" dirty="0">
              <a:solidFill>
                <a:srgbClr val="FF3300"/>
              </a:solidFill>
              <a:latin typeface="Showcard Gothic" panose="04020904020102020604" pitchFamily="82" charset="0"/>
              <a:cs typeface="Aharoni" pitchFamily="2" charset="-79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41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Muscles are attached to bones, cartilage or ligaments through:</a:t>
            </a:r>
            <a:endParaRPr lang="en-US" b="1" u="sng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u="sng" dirty="0" smtClean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b="1" u="sng" dirty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1) </a:t>
            </a:r>
            <a:r>
              <a:rPr lang="en-US" sz="2800" b="1" u="sng" dirty="0">
                <a:solidFill>
                  <a:srgbClr val="0066FF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Tendons</a:t>
            </a:r>
            <a:r>
              <a:rPr lang="en-US" sz="2800" u="sng" dirty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endParaRPr lang="en-US" sz="28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ords 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33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b="1" i="1" u="sng" dirty="0" smtClean="0">
                <a:solidFill>
                  <a:srgbClr val="33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2) </a:t>
            </a:r>
            <a:r>
              <a:rPr lang="en-US" sz="2800" b="1" i="1" u="sng" dirty="0" err="1">
                <a:solidFill>
                  <a:srgbClr val="339966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Aponeurosis</a:t>
            </a:r>
            <a:r>
              <a:rPr lang="en-US" sz="2800" b="1" i="1" u="sng" dirty="0">
                <a:solidFill>
                  <a:srgbClr val="339966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 </a:t>
            </a:r>
            <a:r>
              <a:rPr lang="en-US" sz="2800" b="1" dirty="0">
                <a:solidFill>
                  <a:srgbClr val="339966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: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thin and 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strong sheet 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(3) </a:t>
            </a:r>
            <a:r>
              <a:rPr lang="en-US" sz="2800" b="1" u="sng" dirty="0" err="1">
                <a:solidFill>
                  <a:srgbClr val="CC0000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Raphe</a:t>
            </a:r>
            <a:r>
              <a:rPr lang="en-US" sz="2800" b="1" u="sng" dirty="0">
                <a:solidFill>
                  <a:srgbClr val="CC0000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 </a:t>
            </a:r>
            <a:r>
              <a:rPr lang="en-US" sz="2800" b="1" dirty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endParaRPr lang="en-US" sz="2800" b="1" dirty="0" smtClean="0">
              <a:solidFill>
                <a:srgbClr val="CC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</a:t>
            </a:r>
            <a:r>
              <a:rPr lang="en-US" sz="28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interdigitation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of the </a:t>
            </a:r>
            <a:r>
              <a:rPr lang="en-US" sz="28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tendinous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ends of the flat muscles.</a:t>
            </a:r>
          </a:p>
        </p:txBody>
      </p:sp>
      <p:pic>
        <p:nvPicPr>
          <p:cNvPr id="122884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820" r="4326"/>
          <a:stretch>
            <a:fillRect/>
          </a:stretch>
        </p:blipFill>
        <p:spPr>
          <a:xfrm>
            <a:off x="533400" y="1752601"/>
            <a:ext cx="3962400" cy="4876799"/>
          </a:xfr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00200" y="4114800"/>
            <a:ext cx="228600" cy="228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2362200" y="3886200"/>
            <a:ext cx="381000" cy="2286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6172200"/>
            <a:ext cx="381000" cy="2286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2672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haroni" panose="02010803020104030203" pitchFamily="2" charset="-79"/>
                <a:ea typeface="Segoe UI Symbol" panose="020B0502040204020203" pitchFamily="34" charset="0"/>
                <a:cs typeface="Aharoni" panose="02010803020104030203" pitchFamily="2" charset="-79"/>
              </a:rPr>
              <a:t>The range of motion and the power of a muscle depends on the arrangement of its fascicles. </a:t>
            </a:r>
            <a:r>
              <a:rPr lang="en-US" dirty="0" smtClean="0">
                <a:latin typeface="Aharoni" panose="02010803020104030203" pitchFamily="2" charset="-79"/>
                <a:ea typeface="Segoe UI Symbol" panose="020B0502040204020203" pitchFamily="34" charset="0"/>
                <a:cs typeface="Aharoni" panose="02010803020104030203" pitchFamily="2" charset="-79"/>
              </a:rPr>
              <a:t>It can </a:t>
            </a:r>
            <a:r>
              <a:rPr lang="en-US" dirty="0">
                <a:latin typeface="Aharoni" panose="02010803020104030203" pitchFamily="2" charset="-79"/>
                <a:ea typeface="Segoe UI Symbol" panose="020B0502040204020203" pitchFamily="34" charset="0"/>
                <a:cs typeface="Aharoni" panose="02010803020104030203" pitchFamily="2" charset="-79"/>
              </a:rPr>
              <a:t>be: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latin typeface="Showcard Gothic" panose="04020904020102020604" pitchFamily="82" charset="0"/>
                <a:ea typeface="Segoe UI Symbol" panose="020B0502040204020203" pitchFamily="34" charset="0"/>
                <a:cs typeface="Aharoni" panose="02010803020104030203" pitchFamily="2" charset="-79"/>
              </a:rPr>
              <a:t>Circular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  <a:ea typeface="Segoe UI Symbol" panose="020B0502040204020203" pitchFamily="34" charset="0"/>
                <a:cs typeface="Aharoni" panose="02010803020104030203" pitchFamily="2" charset="-79"/>
              </a:rPr>
              <a:t>Convergent</a:t>
            </a:r>
            <a:endParaRPr lang="en-US" sz="2800" b="1" dirty="0">
              <a:solidFill>
                <a:srgbClr val="FF0000"/>
              </a:solidFill>
              <a:latin typeface="Showcard Gothic" panose="04020904020102020604" pitchFamily="82" charset="0"/>
              <a:ea typeface="Segoe UI Symbol" panose="020B0502040204020203" pitchFamily="34" charset="0"/>
              <a:cs typeface="Aharoni" panose="02010803020104030203" pitchFamily="2" charset="-79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  <a:ea typeface="Segoe UI Symbol" panose="020B0502040204020203" pitchFamily="34" charset="0"/>
                <a:cs typeface="Aharoni" panose="02010803020104030203" pitchFamily="2" charset="-79"/>
              </a:rPr>
              <a:t>Fusiform</a:t>
            </a:r>
            <a:endParaRPr lang="en-US" sz="2800" b="1" dirty="0">
              <a:solidFill>
                <a:srgbClr val="FF0000"/>
              </a:solidFill>
              <a:latin typeface="Showcard Gothic" panose="04020904020102020604" pitchFamily="82" charset="0"/>
              <a:ea typeface="Segoe UI Symbol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11267" name="Picture 6" descr="scan0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57"/>
          <a:stretch>
            <a:fillRect/>
          </a:stretch>
        </p:blipFill>
        <p:spPr>
          <a:xfrm>
            <a:off x="533400" y="1600200"/>
            <a:ext cx="4191000" cy="510540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Showcard Gothic" panose="04020904020102020604" pitchFamily="82" charset="0"/>
                <a:cs typeface="Aharoni" pitchFamily="2" charset="-79"/>
              </a:rPr>
              <a:t>The Direction of Muscle Fibers</a:t>
            </a:r>
            <a:endParaRPr lang="en-US" sz="4000" dirty="0">
              <a:solidFill>
                <a:schemeClr val="tx1"/>
              </a:solidFill>
              <a:latin typeface="Showcard Gothic" panose="04020904020102020604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498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DIRECTION OF MUSCLE FIBERS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Parallel</a:t>
            </a:r>
            <a:r>
              <a:rPr lang="en-US" b="1" u="sng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 to line of pull:</a:t>
            </a:r>
            <a:r>
              <a:rPr lang="en-US" u="sng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More range of movement</a:t>
            </a:r>
            <a:r>
              <a:rPr lang="en-US" b="1" dirty="0" smtClean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(less powerful).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Pennate</a:t>
            </a:r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</a:t>
            </a:r>
            <a:r>
              <a:rPr lang="en-US" b="1" u="sng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(oblique to line of pull):</a:t>
            </a:r>
            <a:r>
              <a:rPr lang="en-US" dirty="0" smtClean="0">
                <a:latin typeface="Showcard Gothic" panose="04020904020102020604" pitchFamily="8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More powerful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(less range of movement.)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5" name="Picture 3" descr="C:\Documents and Settings\user1\Desktop\muscles\Copy (2) of 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1971675" cy="28194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6" name="Picture 4" descr="C:\Documents and Settings\user1\Desktop\muscles\Copy of 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1304925" cy="2133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7" name="Picture 5" descr="C:\Documents and Settings\user1\Desktop\muscles\mus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43400"/>
            <a:ext cx="2276475" cy="2286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8" name="Picture 6" descr="C:\Documents and Settings\user1\Desktop\muscles\Copy (4) of musc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71600"/>
            <a:ext cx="1085850" cy="27146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29200" y="41148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parallel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MECHANISM OF ACTION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(1) Prime mover (Agonist) 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is the chief muscle responsible for a particular movement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Quadriceps </a:t>
            </a:r>
            <a:r>
              <a:rPr lang="en-US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Femoris</a:t>
            </a:r>
            <a:r>
              <a:rPr lang="en-US" b="1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the prime mover for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extension of the knee joint.</a:t>
            </a:r>
          </a:p>
        </p:txBody>
      </p:sp>
      <p:pic>
        <p:nvPicPr>
          <p:cNvPr id="5" name="Content Placeholder 4" descr="7A1049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8869"/>
          <a:stretch>
            <a:fillRect/>
          </a:stretch>
        </p:blipFill>
        <p:spPr>
          <a:xfrm>
            <a:off x="5217692" y="1333500"/>
            <a:ext cx="3903562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(2) Antagonist :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opposes the action of the prime mover.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Before contraction of prime mover,  the antagonist must be relaxed.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Biceps </a:t>
            </a:r>
            <a:r>
              <a:rPr lang="en-US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Femoris</a:t>
            </a: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Flexor of knee)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opposes the action of quadriceps when the knee joint is extended. </a:t>
            </a:r>
          </a:p>
          <a:p>
            <a:endParaRPr lang="en-US" dirty="0"/>
          </a:p>
        </p:txBody>
      </p:sp>
      <p:pic>
        <p:nvPicPr>
          <p:cNvPr id="5" name="Content Placeholder 4" descr="E56529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51848"/>
          <a:stretch>
            <a:fillRect/>
          </a:stretch>
        </p:blipFill>
        <p:spPr>
          <a:xfrm>
            <a:off x="5486400" y="381000"/>
            <a:ext cx="3429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opy of Picture A"/>
          <p:cNvPicPr>
            <a:picLocks noChangeAspect="1" noChangeArrowheads="1"/>
          </p:cNvPicPr>
          <p:nvPr/>
        </p:nvPicPr>
        <p:blipFill>
          <a:blip r:embed="rId3" cstate="print"/>
          <a:srcRect l="45676" r="4167" b="68832"/>
          <a:stretch>
            <a:fillRect/>
          </a:stretch>
        </p:blipFill>
        <p:spPr>
          <a:xfrm>
            <a:off x="6324600" y="5181600"/>
            <a:ext cx="1828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601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(3) Synergist 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Prevents unwanted movement in an intermediate joint crossed by the Prime Mover.</a:t>
            </a:r>
          </a:p>
          <a:p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Flexors and Extensors of wrist joint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contract to fix wrist joint in order that flexors and extensors of fingers work efficiently.</a:t>
            </a:r>
          </a:p>
          <a:p>
            <a:endParaRPr lang="en-US" dirty="0"/>
          </a:p>
        </p:txBody>
      </p:sp>
      <p:pic>
        <p:nvPicPr>
          <p:cNvPr id="2050" name="Picture 2" descr="F:\Student Gray\7. Upper limb\F66122-007-f086.jpg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5105400" y="990600"/>
            <a:ext cx="2667000" cy="4038600"/>
          </a:xfrm>
          <a:prstGeom prst="rect">
            <a:avLst/>
          </a:prstGeom>
          <a:noFill/>
        </p:spPr>
      </p:pic>
      <p:pic>
        <p:nvPicPr>
          <p:cNvPr id="6" name="Picture 3" descr="C:\Documents and Settings\me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105400"/>
            <a:ext cx="3382769" cy="16240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343400" cy="563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4)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Fixator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Its contraction does not produce movement by itself but it stabilizes the origin of the prime mover so that it can act efficiently.</a:t>
            </a:r>
          </a:p>
          <a:p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Muscles attaching the shoulder girdle to the trunk </a:t>
            </a: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contract to fix shoulder girdle, allowing  deltoid muscle  (taking origin from shoulder girdle) to move shoulder joint (</a:t>
            </a:r>
            <a:r>
              <a:rPr lang="en-US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humerus</a:t>
            </a: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endParaRPr lang="en-US" dirty="0"/>
          </a:p>
        </p:txBody>
      </p:sp>
      <p:pic>
        <p:nvPicPr>
          <p:cNvPr id="1027" name="Picture 3" descr="F:\Student Gray\7. Upper limb\F66122-007-f012.jpg"/>
          <p:cNvPicPr>
            <a:picLocks noChangeAspect="1" noChangeArrowheads="1"/>
          </p:cNvPicPr>
          <p:nvPr/>
        </p:nvPicPr>
        <p:blipFill>
          <a:blip r:embed="rId2" cstate="print"/>
          <a:srcRect l="10804" r="13568" b="2355"/>
          <a:stretch>
            <a:fillRect/>
          </a:stretch>
        </p:blipFill>
        <p:spPr bwMode="auto">
          <a:xfrm>
            <a:off x="4953000" y="1447800"/>
            <a:ext cx="3276600" cy="480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62800" y="1828800"/>
            <a:ext cx="990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60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NAMING OF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5181600" cy="5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 is according 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o: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1. Size: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Major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maximus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(large).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Minor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minimus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(small).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(broad).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Longus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(long).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Brevis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(short).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2. Position: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(pectoral region)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3. Depth: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Superficialis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(superficial).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Profundus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(deep).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Externus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(external).</a:t>
            </a:r>
          </a:p>
        </p:txBody>
      </p:sp>
      <p:pic>
        <p:nvPicPr>
          <p:cNvPr id="7" name="Picture 2" descr="C:\Documents and Settings\User\My Documents\My Pictures\Picture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505199" cy="5257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4. Shape:</a:t>
            </a:r>
            <a:r>
              <a:rPr lang="en-US" b="1" u="sng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Deltoid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(triangular).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Teres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(rounded)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Rectus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(straight).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5. Number of Heads: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Biceps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(2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Triceps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(3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Quadriceps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(4 heads).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6. Attachments: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(from </a:t>
            </a: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coracoid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process to arm).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7. 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Flexor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digitorum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flexion of digits.</a:t>
            </a:r>
          </a:p>
          <a:p>
            <a:endParaRPr lang="en-US" dirty="0"/>
          </a:p>
        </p:txBody>
      </p:sp>
      <p:pic>
        <p:nvPicPr>
          <p:cNvPr id="1026" name="Picture 2" descr="C:\Documents and Settings\User\My Documents\My Pictures\Picture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886200" cy="548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57200"/>
            <a:ext cx="629278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SKELETAL MUSCLES</a:t>
            </a:r>
            <a:endParaRPr lang="en-US" sz="4000" b="1" i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  <p:pic>
        <p:nvPicPr>
          <p:cNvPr id="1026" name="Picture 2" descr="C:\Documents and Settings\User\My Documents\My Pictures\Pictur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853330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81400" y="2667000"/>
            <a:ext cx="4800600" cy="1200329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Dr.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Jamila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 EL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Medany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NERVE SUPPLY of Skeletal Muscles</a:t>
            </a:r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18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nerves supplying the skeletal muscles are </a:t>
            </a:r>
            <a:r>
              <a:rPr lang="en-US" sz="3200" b="1" u="sng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Mixed: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60% are 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Motor.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40% are </a:t>
            </a:r>
            <a:r>
              <a:rPr lang="en-US" b="1" dirty="0" smtClean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Sensory.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It has some Autonomic fibers (</a:t>
            </a:r>
            <a:r>
              <a:rPr lang="en-US" b="1" dirty="0" smtClean="0">
                <a:solidFill>
                  <a:srgbClr val="33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Sympathetic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 for its blood vessels.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nerve enters the muscle at about the middle point of its deep surface.</a:t>
            </a:r>
          </a:p>
          <a:p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4421"/>
          <a:stretch>
            <a:fillRect/>
          </a:stretch>
        </p:blipFill>
        <p:spPr bwMode="auto">
          <a:xfrm>
            <a:off x="685800" y="1905000"/>
            <a:ext cx="3881772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200400" y="3657600"/>
            <a:ext cx="533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66FF"/>
                </a:solidFill>
                <a:latin typeface="Showcard Gothic" panose="04020904020102020604" pitchFamily="82" charset="0"/>
                <a:cs typeface="Aharoni" pitchFamily="2" charset="-79"/>
              </a:rPr>
              <a:t>Effect of Exercise on Muscles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543800" cy="4114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amount of work done by a muscle is reflected in changes in the muscle itself</a:t>
            </a:r>
          </a:p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Muscle inactivity leads to muscle weakness and wasting</a:t>
            </a:r>
          </a:p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Regular exercise increases muscle size, strength and endurance</a:t>
            </a:r>
          </a:p>
        </p:txBody>
      </p:sp>
    </p:spTree>
    <p:extLst>
      <p:ext uri="{BB962C8B-B14F-4D97-AF65-F5344CB8AC3E}">
        <p14:creationId xmlns:p14="http://schemas.microsoft.com/office/powerpoint/2010/main" val="5952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SUMMARY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Skeletal muscles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striated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voluntary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muscles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attached to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move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have 2 attachments: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origin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insertion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Their fibers may be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parallel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oblique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pennate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to the line of pull.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According to mode of action, they are classified as: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prime mover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antagonist,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synergist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fixator</a:t>
            </a: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may be named according to: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size, shape, number of heads, position, attachments, depth or action.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are supplied by a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mixed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somatic nerve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762000"/>
          </a:xfrm>
          <a:solidFill>
            <a:srgbClr val="00B0F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Main Muscles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3048000" cy="4267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A. Facial </a:t>
            </a:r>
            <a:r>
              <a:rPr lang="en-US" sz="2800" b="1" u="sng" dirty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Muscles </a:t>
            </a:r>
            <a:endParaRPr lang="en-US" sz="2800" b="1" u="sng" dirty="0" smtClean="0">
              <a:latin typeface="Aharoni" pitchFamily="2" charset="-79"/>
              <a:cs typeface="Aharoni" pitchFamily="2" charset="-79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Frontalis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Orbicularis</a:t>
            </a:r>
            <a:r>
              <a:rPr lang="en-US" sz="2800" dirty="0" smtClean="0"/>
              <a:t> </a:t>
            </a:r>
            <a:r>
              <a:rPr lang="en-US" sz="2800" dirty="0" err="1" smtClean="0"/>
              <a:t>oculi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Orbicularis</a:t>
            </a:r>
            <a:r>
              <a:rPr lang="en-US" sz="2800" dirty="0" smtClean="0"/>
              <a:t> </a:t>
            </a:r>
            <a:r>
              <a:rPr lang="en-US" sz="2800" dirty="0" err="1" smtClean="0"/>
              <a:t>oris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Buccinator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zygomaticus</a:t>
            </a:r>
            <a:endParaRPr lang="en-US" sz="2800" dirty="0" smtClean="0"/>
          </a:p>
        </p:txBody>
      </p:sp>
      <p:pic>
        <p:nvPicPr>
          <p:cNvPr id="22532" name="Picture 6" descr="s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4877" b="3169"/>
          <a:stretch>
            <a:fillRect/>
          </a:stretch>
        </p:blipFill>
        <p:spPr>
          <a:xfrm>
            <a:off x="3581400" y="1600200"/>
            <a:ext cx="5181600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20574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33528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36576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37338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28194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94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124200" cy="2743200"/>
          </a:xfrm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b="1" u="sng" dirty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Muscles of Mastication</a:t>
            </a:r>
            <a:endParaRPr lang="en-US" sz="2400" b="1" u="sng" dirty="0" smtClean="0">
              <a:latin typeface="Aharoni" pitchFamily="2" charset="-79"/>
              <a:cs typeface="Aharoni" pitchFamily="2" charset="-79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Temporalis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Masseter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Lateral pterygoid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Medial </a:t>
            </a:r>
            <a:r>
              <a:rPr lang="en-US" sz="2400" dirty="0" err="1" smtClean="0"/>
              <a:t>pterygoid</a:t>
            </a:r>
            <a:endParaRPr lang="en-US" sz="2400" dirty="0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sz="1800" dirty="0" smtClean="0"/>
              <a:t>(3,4 are deep muscles, not shown in the diagram)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3555" name="Picture 6" descr="s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4877" b="3169"/>
          <a:stretch>
            <a:fillRect/>
          </a:stretch>
        </p:blipFill>
        <p:spPr>
          <a:xfrm>
            <a:off x="3581400" y="1447800"/>
            <a:ext cx="5257800" cy="470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24384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35814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84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514600"/>
            <a:ext cx="3048000" cy="2378075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B. </a:t>
            </a:r>
            <a:r>
              <a:rPr lang="en-US" sz="2800" b="1" dirty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Neck Muscles </a:t>
            </a:r>
            <a:endParaRPr lang="en-US" sz="2800" b="1" dirty="0" smtClean="0">
              <a:latin typeface="Aharoni" pitchFamily="2" charset="-79"/>
              <a:cs typeface="Aharoni" pitchFamily="2" charset="-79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Platysma</a:t>
            </a:r>
            <a:r>
              <a:rPr lang="en-US" sz="2800" dirty="0" smtClean="0"/>
              <a:t>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Sternomastoid</a:t>
            </a:r>
            <a:endParaRPr lang="en-US" sz="2800" dirty="0" smtClean="0"/>
          </a:p>
        </p:txBody>
      </p:sp>
      <p:pic>
        <p:nvPicPr>
          <p:cNvPr id="24579" name="Picture 8" descr="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4877" b="3169"/>
          <a:stretch>
            <a:fillRect/>
          </a:stretch>
        </p:blipFill>
        <p:spPr bwMode="auto">
          <a:xfrm>
            <a:off x="3797300" y="1676400"/>
            <a:ext cx="48768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67400" y="4724400"/>
            <a:ext cx="2921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3962400"/>
            <a:ext cx="2921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62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C Trunk Muscles: Front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3276600" cy="4267200"/>
          </a:xfrm>
          <a:ln>
            <a:solidFill>
              <a:srgbClr val="FF0000"/>
            </a:solidFill>
          </a:ln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Pectoralis</a:t>
            </a:r>
            <a:r>
              <a:rPr lang="en-US" sz="2800" dirty="0" smtClean="0"/>
              <a:t> major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Intercostals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External oblique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Internal oblique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Transversus</a:t>
            </a:r>
            <a:r>
              <a:rPr lang="en-US" sz="2800" dirty="0" smtClean="0"/>
              <a:t> </a:t>
            </a:r>
            <a:r>
              <a:rPr lang="en-US" sz="2800" dirty="0" err="1" smtClean="0"/>
              <a:t>abdominis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Rectus </a:t>
            </a:r>
            <a:r>
              <a:rPr lang="en-US" sz="2800" dirty="0" err="1" smtClean="0"/>
              <a:t>abdominis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5604" name="Picture 6" descr="s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261" r="398" b="42294"/>
          <a:stretch>
            <a:fillRect/>
          </a:stretch>
        </p:blipFill>
        <p:spPr>
          <a:xfrm>
            <a:off x="3886200" y="1295400"/>
            <a:ext cx="5105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2200" y="38862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2672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38862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40386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32004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8956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67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Trunk Muscles: Back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2590800" cy="1600200"/>
          </a:xfrm>
          <a:ln>
            <a:solidFill>
              <a:srgbClr val="FF0000"/>
            </a:solidFill>
          </a:ln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Trapezius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Latissimus</a:t>
            </a:r>
            <a:r>
              <a:rPr lang="en-US" sz="2800" dirty="0" smtClean="0"/>
              <a:t> </a:t>
            </a:r>
            <a:r>
              <a:rPr lang="en-US" sz="2800" dirty="0" err="1" smtClean="0"/>
              <a:t>dorsi</a:t>
            </a:r>
            <a:endParaRPr lang="en-US" sz="2800" dirty="0" smtClean="0"/>
          </a:p>
        </p:txBody>
      </p:sp>
      <p:pic>
        <p:nvPicPr>
          <p:cNvPr id="26628" name="Picture 5" descr="s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178" r="-96" b="33638"/>
          <a:stretch>
            <a:fillRect/>
          </a:stretch>
        </p:blipFill>
        <p:spPr>
          <a:xfrm>
            <a:off x="3810000" y="1219200"/>
            <a:ext cx="5024438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27432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3528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90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0480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FF99"/>
                </a:solidFill>
              </a:rPr>
              <a:t>D. Upper Limb Muscles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2362200" cy="2209800"/>
          </a:xfrm>
          <a:ln>
            <a:solidFill>
              <a:srgbClr val="FF0000"/>
            </a:solidFill>
          </a:ln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Deltoid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Biceps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Brachialis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Triceps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7652" name="Picture 5" descr="s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1947" r="38966" b="1947"/>
          <a:stretch>
            <a:fillRect/>
          </a:stretch>
        </p:blipFill>
        <p:spPr>
          <a:xfrm>
            <a:off x="3352800" y="381000"/>
            <a:ext cx="2667000" cy="601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6" descr="s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8" t="2937" r="1370" b="2081"/>
          <a:stretch>
            <a:fillRect/>
          </a:stretch>
        </p:blipFill>
        <p:spPr bwMode="auto">
          <a:xfrm>
            <a:off x="6096000" y="381000"/>
            <a:ext cx="2819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1"/>
          <p:cNvSpPr txBox="1">
            <a:spLocks noChangeArrowheads="1"/>
          </p:cNvSpPr>
          <p:nvPr/>
        </p:nvSpPr>
        <p:spPr bwMode="auto">
          <a:xfrm>
            <a:off x="4267200" y="5943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Front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7010400" y="5943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Back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5240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21336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23622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21336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400" y="17526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3528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FF99"/>
                </a:solidFill>
              </a:rPr>
              <a:t>E. </a:t>
            </a:r>
            <a:r>
              <a:rPr lang="en-US" sz="32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Lower Limb Muscles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276600" cy="4572000"/>
          </a:xfrm>
          <a:ln>
            <a:solidFill>
              <a:srgbClr val="FF0000"/>
            </a:solidFill>
          </a:ln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Quadriceps </a:t>
            </a:r>
            <a:r>
              <a:rPr lang="en-US" sz="2800" dirty="0" err="1" smtClean="0"/>
              <a:t>femoris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Sartorius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Tibialis</a:t>
            </a:r>
            <a:r>
              <a:rPr lang="en-US" sz="2800" dirty="0" smtClean="0"/>
              <a:t> anterior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Gluteus </a:t>
            </a:r>
            <a:r>
              <a:rPr lang="en-US" sz="2800" dirty="0" err="1" smtClean="0"/>
              <a:t>maximus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Gluteus </a:t>
            </a:r>
            <a:r>
              <a:rPr lang="en-US" sz="2800" dirty="0" err="1" smtClean="0"/>
              <a:t>medius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Hamstrings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Gastrocnemius</a:t>
            </a:r>
            <a:endParaRPr lang="en-US" sz="2800" dirty="0" smtClean="0"/>
          </a:p>
        </p:txBody>
      </p:sp>
      <p:pic>
        <p:nvPicPr>
          <p:cNvPr id="28676" name="Picture 5" descr="s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47124" b="1947"/>
          <a:stretch>
            <a:fillRect/>
          </a:stretch>
        </p:blipFill>
        <p:spPr>
          <a:xfrm>
            <a:off x="4191000" y="304800"/>
            <a:ext cx="3886200" cy="292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6" descr="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43951" r="1370" b="2081"/>
          <a:stretch>
            <a:fillRect/>
          </a:stretch>
        </p:blipFill>
        <p:spPr bwMode="auto">
          <a:xfrm>
            <a:off x="4191000" y="3429000"/>
            <a:ext cx="39624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7010400" y="5943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Back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6858000" y="2819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Front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9144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7620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0574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37338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34290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0" y="44196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000" y="5257800"/>
            <a:ext cx="228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986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main criteria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attachments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different directions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 fibers.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mode of action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naming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nerve supply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514600"/>
            <a:ext cx="563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Times New Roman" pitchFamily="18" charset="0"/>
              </a:rPr>
              <a:t>THANK YOU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latin typeface="Showcard Gothic" panose="04020904020102020604" pitchFamily="82" charset="0"/>
                <a:cs typeface="Aharoni" pitchFamily="2" charset="-79"/>
              </a:rPr>
              <a:t>Classification of muscles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886200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itchFamily="2" charset="-79"/>
              </a:rPr>
              <a:t>Muscles are classified on the base of their: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Location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 Action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 Microscopic structure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3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solidFill>
            <a:srgbClr val="00B05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  <a:cs typeface="Aharoni" pitchFamily="2" charset="-79"/>
              </a:rPr>
              <a:t>Location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438400"/>
            <a:ext cx="1676400" cy="533400"/>
          </a:xfrm>
          <a:ln>
            <a:solidFill>
              <a:srgbClr val="FFC000"/>
            </a:solidFill>
          </a:ln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Skeletal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CC66"/>
              </a:solidFill>
            </a:endParaRPr>
          </a:p>
        </p:txBody>
      </p:sp>
      <p:pic>
        <p:nvPicPr>
          <p:cNvPr id="7172" name="Picture 4" descr="g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t="1122" r="55840" b="78981"/>
          <a:stretch>
            <a:fillRect/>
          </a:stretch>
        </p:blipFill>
        <p:spPr>
          <a:xfrm>
            <a:off x="914400" y="3067050"/>
            <a:ext cx="2286000" cy="2571750"/>
          </a:xfrm>
          <a:ln>
            <a:solidFill>
              <a:srgbClr val="FFC000"/>
            </a:solidFill>
          </a:ln>
        </p:spPr>
      </p:pic>
      <p:pic>
        <p:nvPicPr>
          <p:cNvPr id="7173" name="Picture 5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 t="642" r="35855" b="83308"/>
          <a:stretch>
            <a:fillRect/>
          </a:stretch>
        </p:blipFill>
        <p:spPr bwMode="auto">
          <a:xfrm>
            <a:off x="3352800" y="3048000"/>
            <a:ext cx="2362200" cy="2590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6" t="1859" r="9207" b="78981"/>
          <a:stretch>
            <a:fillRect/>
          </a:stretch>
        </p:blipFill>
        <p:spPr bwMode="auto">
          <a:xfrm>
            <a:off x="5867400" y="3048000"/>
            <a:ext cx="2382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Cardiac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2057400" lvl="4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16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72200" y="2438400"/>
            <a:ext cx="2078038" cy="533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Visceral</a:t>
            </a:r>
          </a:p>
        </p:txBody>
      </p:sp>
      <p:cxnSp>
        <p:nvCxnSpPr>
          <p:cNvPr id="7177" name="Straight Arrow Connector 11"/>
          <p:cNvCxnSpPr>
            <a:cxnSpLocks noChangeShapeType="1"/>
          </p:cNvCxnSpPr>
          <p:nvPr/>
        </p:nvCxnSpPr>
        <p:spPr bwMode="auto">
          <a:xfrm>
            <a:off x="4495800" y="1447800"/>
            <a:ext cx="0" cy="914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12"/>
          <p:cNvCxnSpPr>
            <a:cxnSpLocks noChangeShapeType="1"/>
          </p:cNvCxnSpPr>
          <p:nvPr/>
        </p:nvCxnSpPr>
        <p:spPr bwMode="auto">
          <a:xfrm flipH="1">
            <a:off x="2743200" y="1447800"/>
            <a:ext cx="1752600" cy="914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14"/>
          <p:cNvCxnSpPr>
            <a:cxnSpLocks noChangeShapeType="1"/>
          </p:cNvCxnSpPr>
          <p:nvPr/>
        </p:nvCxnSpPr>
        <p:spPr bwMode="auto">
          <a:xfrm>
            <a:off x="4495800" y="1447800"/>
            <a:ext cx="1905000" cy="914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907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FF99"/>
                </a:solidFill>
              </a:rPr>
              <a:t/>
            </a:r>
            <a:br>
              <a:rPr lang="en-US" sz="3200" dirty="0" smtClean="0">
                <a:solidFill>
                  <a:srgbClr val="FFFF99"/>
                </a:solidFill>
              </a:rPr>
            </a:br>
            <a:r>
              <a:rPr lang="en-US" sz="4400" dirty="0" smtClean="0">
                <a:solidFill>
                  <a:srgbClr val="FFFF99"/>
                </a:solidFill>
                <a:latin typeface="Showcard Gothic" panose="04020904020102020604" pitchFamily="82" charset="0"/>
                <a:cs typeface="Aharoni" pitchFamily="2" charset="-79"/>
              </a:rPr>
              <a:t>Action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733800" cy="2514600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Voluntary</a:t>
            </a: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 muscle </a:t>
            </a:r>
          </a:p>
          <a:p>
            <a:pPr eaLnBrk="1" hangingPunct="1">
              <a:defRPr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ubject to </a:t>
            </a: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conscious control: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e.g. Muscles attached to skeleton</a:t>
            </a:r>
          </a:p>
        </p:txBody>
      </p:sp>
      <p:pic>
        <p:nvPicPr>
          <p:cNvPr id="8196" name="Picture 9" descr="g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3" t="340" r="35448" b="86305"/>
          <a:stretch>
            <a:fillRect/>
          </a:stretch>
        </p:blipFill>
        <p:spPr>
          <a:xfrm>
            <a:off x="4343400" y="4343400"/>
            <a:ext cx="2098675" cy="2057400"/>
          </a:xfrm>
          <a:ln>
            <a:solidFill>
              <a:srgbClr val="000000"/>
            </a:solidFill>
          </a:ln>
        </p:spPr>
      </p:pic>
      <p:pic>
        <p:nvPicPr>
          <p:cNvPr id="8197" name="Picture 10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7" t="1520" r="58566" b="87344"/>
          <a:stretch>
            <a:fillRect/>
          </a:stretch>
        </p:blipFill>
        <p:spPr bwMode="auto">
          <a:xfrm>
            <a:off x="914400" y="4267200"/>
            <a:ext cx="2667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8" t="2670" r="11317" b="86305"/>
          <a:stretch>
            <a:fillRect/>
          </a:stretch>
        </p:blipFill>
        <p:spPr bwMode="auto">
          <a:xfrm>
            <a:off x="6477000" y="4343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191000" y="1828800"/>
            <a:ext cx="4495800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u="sng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Involuntary</a:t>
            </a:r>
            <a:r>
              <a:rPr lang="en-US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:</a:t>
            </a:r>
            <a:r>
              <a:rPr lang="en-US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 muscles </a:t>
            </a:r>
            <a:endParaRPr lang="en-US" sz="2800" kern="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anose="04020904020102020604" pitchFamily="82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ot 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under conscious control: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e.g. muscles of the heart and other organs</a:t>
            </a:r>
          </a:p>
        </p:txBody>
      </p:sp>
      <p:cxnSp>
        <p:nvCxnSpPr>
          <p:cNvPr id="8200" name="Straight Arrow Connector 9"/>
          <p:cNvCxnSpPr>
            <a:cxnSpLocks noChangeShapeType="1"/>
          </p:cNvCxnSpPr>
          <p:nvPr/>
        </p:nvCxnSpPr>
        <p:spPr bwMode="auto">
          <a:xfrm flipH="1">
            <a:off x="3429000" y="1371600"/>
            <a:ext cx="1143000" cy="381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Arrow Connector 11"/>
          <p:cNvCxnSpPr>
            <a:cxnSpLocks noChangeShapeType="1"/>
          </p:cNvCxnSpPr>
          <p:nvPr/>
        </p:nvCxnSpPr>
        <p:spPr bwMode="auto">
          <a:xfrm>
            <a:off x="4572000" y="1371600"/>
            <a:ext cx="1066800" cy="381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699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  <a:solidFill>
            <a:srgbClr val="00B0F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latin typeface="Showcard Gothic" panose="04020904020102020604" pitchFamily="82" charset="0"/>
                <a:cs typeface="Aharoni" pitchFamily="2" charset="-79"/>
              </a:rPr>
              <a:t>Microscopic Structure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48100" cy="22098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  <a:cs typeface="Aharoni" pitchFamily="2" charset="-79"/>
              </a:rPr>
              <a:t>Striated:</a:t>
            </a:r>
            <a:r>
              <a:rPr lang="en-US" sz="2800" dirty="0" smtClean="0">
                <a:solidFill>
                  <a:srgbClr val="FFCC66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latin typeface="Aharoni" panose="02010803020104030203" pitchFamily="2" charset="-79"/>
                <a:cs typeface="Aharoni" pitchFamily="2" charset="-79"/>
              </a:rPr>
              <a:t>The muscle fibers show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transverse striations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e.g. skeletal &amp; cardiac muscles</a:t>
            </a:r>
          </a:p>
        </p:txBody>
      </p:sp>
      <p:pic>
        <p:nvPicPr>
          <p:cNvPr id="9220" name="Picture 10" descr="g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22110" r="30049" b="56747"/>
          <a:stretch>
            <a:fillRect/>
          </a:stretch>
        </p:blipFill>
        <p:spPr>
          <a:xfrm>
            <a:off x="381000" y="4267200"/>
            <a:ext cx="38100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0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6" t="22110" r="5690" b="56747"/>
          <a:stretch>
            <a:fillRect/>
          </a:stretch>
        </p:blipFill>
        <p:spPr bwMode="auto">
          <a:xfrm>
            <a:off x="4876800" y="4114800"/>
            <a:ext cx="24384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191000" y="2209800"/>
            <a:ext cx="45720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Non striated (smooth):</a:t>
            </a:r>
            <a:r>
              <a:rPr lang="en-US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 </a:t>
            </a:r>
            <a:endParaRPr lang="en-US" sz="2800" kern="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No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striations e.g. visceral muscles</a:t>
            </a:r>
          </a:p>
        </p:txBody>
      </p:sp>
      <p:cxnSp>
        <p:nvCxnSpPr>
          <p:cNvPr id="9223" name="Straight Arrow Connector 9"/>
          <p:cNvCxnSpPr>
            <a:cxnSpLocks noChangeShapeType="1"/>
          </p:cNvCxnSpPr>
          <p:nvPr/>
        </p:nvCxnSpPr>
        <p:spPr bwMode="auto">
          <a:xfrm>
            <a:off x="4572000" y="1371600"/>
            <a:ext cx="1219200" cy="762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Straight Arrow Connector 10"/>
          <p:cNvCxnSpPr>
            <a:cxnSpLocks noChangeShapeType="1"/>
          </p:cNvCxnSpPr>
          <p:nvPr/>
        </p:nvCxnSpPr>
        <p:spPr bwMode="auto">
          <a:xfrm flipH="1">
            <a:off x="3124200" y="1371600"/>
            <a:ext cx="1447800" cy="533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685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267200" cy="495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Striated.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Attached to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Produce movement of skeleton.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Voluntary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Supplied by Somatic Nerves.</a:t>
            </a: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761997" y="2275"/>
            <a:ext cx="716280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MAIN CRITERIA OF SKELTAL MUSCLES</a:t>
            </a:r>
            <a:endParaRPr lang="ar-SA" sz="3600" dirty="0">
              <a:latin typeface="Showcard Gothic" panose="04020904020102020604" pitchFamily="8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447800" y="29718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D06C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343400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Functions of  </a:t>
            </a:r>
            <a:r>
              <a:rPr lang="en-US" sz="4000" dirty="0" err="1" smtClean="0">
                <a:solidFill>
                  <a:srgbClr val="0066FF"/>
                </a:solidFill>
                <a:latin typeface="Showcard Gothic" panose="04020904020102020604" pitchFamily="82" charset="0"/>
              </a:rPr>
              <a:t>skletal</a:t>
            </a:r>
            <a:r>
              <a:rPr lang="en-US" sz="4000" smtClean="0">
                <a:solidFill>
                  <a:srgbClr val="0066FF"/>
                </a:solidFill>
                <a:latin typeface="Showcard Gothic" panose="04020904020102020604" pitchFamily="82" charset="0"/>
              </a:rPr>
              <a:t> Muscles</a:t>
            </a:r>
            <a:endParaRPr lang="en-US" sz="4000" dirty="0" smtClean="0">
              <a:solidFill>
                <a:srgbClr val="0066FF"/>
              </a:solidFill>
              <a:latin typeface="Showcard Gothic" panose="04020904020102020604" pitchFamily="82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486400" cy="25146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Movement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of body and its parts</a:t>
            </a:r>
          </a:p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Maintain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posture</a:t>
            </a:r>
          </a:p>
          <a:p>
            <a:pPr eaLnBrk="1" hangingPunct="1">
              <a:defRPr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Generate heat</a:t>
            </a:r>
          </a:p>
          <a:p>
            <a:pPr eaLnBrk="1" hangingPunct="1">
              <a:defRPr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Stabilize joints</a:t>
            </a:r>
          </a:p>
        </p:txBody>
      </p:sp>
      <p:pic>
        <p:nvPicPr>
          <p:cNvPr id="4" name="Picture 5" descr="C:\Documents and Settings\Zeenet\My Documents\My Pictures\c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328988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585</TotalTime>
  <Words>968</Words>
  <Application>Microsoft Office PowerPoint</Application>
  <PresentationFormat>On-screen Show (4:3)</PresentationFormat>
  <Paragraphs>217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PowerPoint Presentation</vt:lpstr>
      <vt:lpstr>PowerPoint Presentation</vt:lpstr>
      <vt:lpstr>OBJECTIVES</vt:lpstr>
      <vt:lpstr>Classification of muscles</vt:lpstr>
      <vt:lpstr>Location</vt:lpstr>
      <vt:lpstr> Action</vt:lpstr>
      <vt:lpstr>Microscopic Structure</vt:lpstr>
      <vt:lpstr>I</vt:lpstr>
      <vt:lpstr>Functions of  skletal Muscles</vt:lpstr>
      <vt:lpstr>ATTACHMENTS OF SKELETAL MUSCLES</vt:lpstr>
      <vt:lpstr>Types  of ATTACHMENT</vt:lpstr>
      <vt:lpstr>The Direction of Muscle Fibers</vt:lpstr>
      <vt:lpstr>DIRECTION OF MUSCLE FIBERS</vt:lpstr>
      <vt:lpstr>MECHANISM OF ACTION</vt:lpstr>
      <vt:lpstr>PowerPoint Presentation</vt:lpstr>
      <vt:lpstr>PowerPoint Presentation</vt:lpstr>
      <vt:lpstr>PowerPoint Presentation</vt:lpstr>
      <vt:lpstr>NAMING OF MUSCLES</vt:lpstr>
      <vt:lpstr>PowerPoint Presentation</vt:lpstr>
      <vt:lpstr>NERVE SUPPLY of Skeletal Muscles </vt:lpstr>
      <vt:lpstr>Effect of Exercise on Muscles</vt:lpstr>
      <vt:lpstr>SUMMARY</vt:lpstr>
      <vt:lpstr>Main Muscles</vt:lpstr>
      <vt:lpstr>PowerPoint Presentation</vt:lpstr>
      <vt:lpstr>PowerPoint Presentation</vt:lpstr>
      <vt:lpstr>C Trunk Muscles: Front</vt:lpstr>
      <vt:lpstr>Trunk Muscles: Back</vt:lpstr>
      <vt:lpstr>D. Upper Limb Muscles</vt:lpstr>
      <vt:lpstr>E. Lower Limb Muscles</vt:lpstr>
      <vt:lpstr>PowerPoint Presentation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93</cp:revision>
  <dcterms:created xsi:type="dcterms:W3CDTF">2010-07-11T08:19:53Z</dcterms:created>
  <dcterms:modified xsi:type="dcterms:W3CDTF">2019-09-02T10:03:25Z</dcterms:modified>
</cp:coreProperties>
</file>