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6" r:id="rId1"/>
  </p:sldMasterIdLst>
  <p:sldIdLst>
    <p:sldId id="256" r:id="rId2"/>
    <p:sldId id="257" r:id="rId3"/>
    <p:sldId id="258" r:id="rId4"/>
    <p:sldId id="260" r:id="rId5"/>
    <p:sldId id="282" r:id="rId6"/>
    <p:sldId id="283" r:id="rId7"/>
    <p:sldId id="284" r:id="rId8"/>
    <p:sldId id="286" r:id="rId9"/>
    <p:sldId id="259" r:id="rId10"/>
    <p:sldId id="261" r:id="rId11"/>
    <p:sldId id="262" r:id="rId12"/>
    <p:sldId id="274" r:id="rId13"/>
    <p:sldId id="272" r:id="rId14"/>
    <p:sldId id="275" r:id="rId15"/>
    <p:sldId id="263" r:id="rId16"/>
    <p:sldId id="264" r:id="rId17"/>
    <p:sldId id="277" r:id="rId18"/>
    <p:sldId id="267" r:id="rId19"/>
    <p:sldId id="281" r:id="rId20"/>
    <p:sldId id="268" r:id="rId21"/>
    <p:sldId id="280" r:id="rId22"/>
    <p:sldId id="269" r:id="rId23"/>
    <p:sldId id="270" r:id="rId24"/>
    <p:sldId id="287" r:id="rId25"/>
    <p:sldId id="288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8"/>
    <p:restoredTop sz="99495" autoAdjust="0"/>
  </p:normalViewPr>
  <p:slideViewPr>
    <p:cSldViewPr snapToGrid="0" snapToObjects="1">
      <p:cViewPr>
        <p:scale>
          <a:sx n="101" d="100"/>
          <a:sy n="101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817917-B85B-B043-8F2A-801B70FE12FB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164181"/>
            <a:ext cx="5657851" cy="1945481"/>
          </a:xfrm>
        </p:spPr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671" y="3509539"/>
            <a:ext cx="4846320" cy="172922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(Foundation Block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According to the properties of the </a:t>
            </a:r>
            <a:r>
              <a:rPr lang="en-US" sz="2000" b="1" dirty="0">
                <a:solidFill>
                  <a:srgbClr val="0070C0"/>
                </a:solidFill>
              </a:rPr>
              <a:t>side </a:t>
            </a:r>
            <a:r>
              <a:rPr lang="en-US" sz="2000" b="1" dirty="0" smtClean="0">
                <a:solidFill>
                  <a:srgbClr val="0070C0"/>
                </a:solidFill>
              </a:rPr>
              <a:t>chains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308603" lvl="1" indent="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Nonpolar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Uncharged amino acids.</a:t>
            </a:r>
          </a:p>
          <a:p>
            <a:pPr marL="308603" lvl="1" indent="0" algn="just">
              <a:lnSpc>
                <a:spcPct val="7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</a:rPr>
              <a:t>Polar amino acids.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Nonpolar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246" y="1811407"/>
            <a:ext cx="7767145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Each amino acid does not bind or give off protons or participate in hydrogen or ionic bonds.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These amino acids promote hydrophobic interactions.</a:t>
            </a:r>
          </a:p>
          <a:p>
            <a:pPr algn="just"/>
            <a:r>
              <a:rPr lang="en-US" sz="2000" dirty="0"/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sz="2000" dirty="0"/>
              <a:t>In proteins located in hydrophobic environment, such as a membrane, the nonpolar R-groups are found on the outside surface of the protein, interacting with lipid environment to stabilize protein structure.</a:t>
            </a: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6" y="585783"/>
            <a:ext cx="677438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The structure of the proline amino acid differs from other nonpolar amino acids that the side chain of proline and its α-amino group form a ring structure (an </a:t>
            </a:r>
            <a:r>
              <a:rPr lang="en-US" sz="2000" dirty="0" err="1"/>
              <a:t>imino</a:t>
            </a:r>
            <a:r>
              <a:rPr lang="en-US" sz="2000" dirty="0"/>
              <a:t> group).</a:t>
            </a: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0" indent="0" algn="just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marL="85723" indent="0" algn="just">
              <a:buNone/>
            </a:pPr>
            <a:endParaRPr lang="en-US" sz="2000" dirty="0"/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34" y="3599937"/>
            <a:ext cx="405624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Uncharged amino acids</a:t>
            </a:r>
            <a:endParaRPr lang="en-US" b="1" dirty="0"/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6" y="2301636"/>
            <a:ext cx="73444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315"/>
            <a:ext cx="72390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b="1" i="1" dirty="0"/>
              <a:t>Continued </a:t>
            </a:r>
            <a:r>
              <a:rPr lang="is-IS" sz="3200" b="1" i="1" dirty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" y="2190412"/>
            <a:ext cx="7357241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These amino acids have zero net charge at neutral </a:t>
            </a:r>
            <a:r>
              <a:rPr lang="en-US" sz="2000" dirty="0" err="1"/>
              <a:t>pH</a:t>
            </a:r>
            <a:r>
              <a:rPr lang="en-US" sz="2000" dirty="0" err="1" smtClean="0"/>
              <a:t>.</a:t>
            </a:r>
            <a:endParaRPr lang="en-US" sz="2000" dirty="0"/>
          </a:p>
          <a:p>
            <a:pPr marL="85723" indent="0" algn="just">
              <a:buNone/>
            </a:pPr>
            <a:r>
              <a:rPr lang="en-US" sz="2000" b="1" dirty="0"/>
              <a:t>However</a:t>
            </a:r>
          </a:p>
          <a:p>
            <a:pPr algn="just"/>
            <a:r>
              <a:rPr lang="en-US" sz="2000" dirty="0"/>
              <a:t>The side chains of cysteine and tyrosine can lose a proton at an alkaline </a:t>
            </a:r>
            <a:r>
              <a:rPr lang="en-US" sz="2000" dirty="0" err="1"/>
              <a:t>pH</a:t>
            </a:r>
            <a:r>
              <a:rPr lang="en-US" sz="2000" dirty="0" err="1" smtClean="0"/>
              <a:t>.</a:t>
            </a:r>
            <a:endParaRPr lang="en-US" sz="2000" dirty="0"/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Serine, t</a:t>
            </a:r>
            <a:r>
              <a:rPr lang="en-US" sz="2000" dirty="0" smtClean="0">
                <a:solidFill>
                  <a:srgbClr val="0070C0"/>
                </a:solidFill>
              </a:rPr>
              <a:t>hreonine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tyrosine </a:t>
            </a:r>
            <a:r>
              <a:rPr lang="en-US" sz="2000" dirty="0">
                <a:solidFill>
                  <a:srgbClr val="0070C0"/>
                </a:solidFill>
              </a:rPr>
              <a:t>each contain a polar hydroxyl group that can participate in hydrogen bond formation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en-US" sz="2000" dirty="0"/>
              <a:t>The side chains of asparagine and glutamine each contain a carbonyl group and an amide group, both of which can also participate in hydrogen bonds.</a:t>
            </a: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65" y="315997"/>
            <a:ext cx="7239000" cy="1143000"/>
          </a:xfrm>
        </p:spPr>
        <p:txBody>
          <a:bodyPr/>
          <a:lstStyle/>
          <a:p>
            <a:r>
              <a:rPr lang="en-US" b="1" dirty="0" smtClean="0"/>
              <a:t>Polar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78" y="1848994"/>
            <a:ext cx="7388773" cy="449524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Amino acids with acidic side chains:</a:t>
            </a:r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 smtClean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 smtClean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0" indent="0">
              <a:buNone/>
            </a:pPr>
            <a:endParaRPr lang="en-US" sz="1651" dirty="0"/>
          </a:p>
          <a:p>
            <a:pPr marL="308603" lvl="1" indent="0">
              <a:buNone/>
            </a:pPr>
            <a:endParaRPr lang="en-US" sz="1600" dirty="0"/>
          </a:p>
          <a:p>
            <a:pPr lvl="2"/>
            <a:r>
              <a:rPr lang="en-US" dirty="0"/>
              <a:t>Aspartic and glutamic acids are proton donors.</a:t>
            </a:r>
          </a:p>
          <a:p>
            <a:pPr lvl="2"/>
            <a:r>
              <a:rPr lang="en-US" dirty="0"/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53" y="2599447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 smtClean="0">
                <a:latin typeface="Times New Roman"/>
                <a:cs typeface="Times New Roman"/>
              </a:rPr>
              <a:t>Continued </a:t>
            </a:r>
            <a:r>
              <a:rPr lang="is-IS" sz="3200" b="1" i="1" dirty="0" smtClean="0">
                <a:latin typeface="Times New Roman"/>
                <a:cs typeface="Times New Roman"/>
              </a:rPr>
              <a:t>…</a:t>
            </a:r>
            <a:endParaRPr lang="en-US" sz="3200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40" y="1920113"/>
            <a:ext cx="7283669" cy="428272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Amino acids with basic side chains:</a:t>
            </a:r>
          </a:p>
          <a:p>
            <a:endParaRPr lang="en-US" sz="1651" dirty="0"/>
          </a:p>
          <a:p>
            <a:endParaRPr lang="en-US" sz="1651" dirty="0"/>
          </a:p>
          <a:p>
            <a:endParaRPr lang="en-US" sz="1651" dirty="0" smtClean="0"/>
          </a:p>
          <a:p>
            <a:endParaRPr lang="en-US" sz="1651" dirty="0"/>
          </a:p>
          <a:p>
            <a:endParaRPr lang="en-US" sz="1651" dirty="0" smtClean="0"/>
          </a:p>
          <a:p>
            <a:endParaRPr lang="en-US" sz="1651" dirty="0"/>
          </a:p>
          <a:p>
            <a:endParaRPr lang="en-US" sz="1651" dirty="0"/>
          </a:p>
          <a:p>
            <a:endParaRPr lang="en-US" sz="1651" dirty="0"/>
          </a:p>
          <a:p>
            <a:pPr marL="308603" lvl="1" indent="0">
              <a:buNone/>
            </a:pPr>
            <a:endParaRPr lang="en-US" sz="1351" dirty="0"/>
          </a:p>
          <a:p>
            <a:pPr lvl="2"/>
            <a:r>
              <a:rPr lang="en-US" dirty="0" err="1"/>
              <a:t>Histidine</a:t>
            </a:r>
            <a:r>
              <a:rPr lang="en-US" dirty="0"/>
              <a:t>, Lysine and Arginine are proton acceptors.</a:t>
            </a:r>
          </a:p>
          <a:p>
            <a:pPr lvl="2"/>
            <a:r>
              <a:rPr lang="en-US" dirty="0"/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11" y="2541088"/>
            <a:ext cx="567350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Optical properties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806" y="1892559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 α-carbon of most of the amino acids is attached to four different chemical groups- </a:t>
            </a:r>
            <a:r>
              <a:rPr lang="en-US" sz="2000" dirty="0" smtClean="0">
                <a:solidFill>
                  <a:srgbClr val="0070C0"/>
                </a:solidFill>
              </a:rPr>
              <a:t>asymmetric</a:t>
            </a:r>
            <a:r>
              <a:rPr lang="en-US" sz="2000" dirty="0" smtClean="0"/>
              <a:t>.</a:t>
            </a:r>
            <a:endParaRPr lang="x-none" sz="2000" dirty="0" smtClean="0"/>
          </a:p>
          <a:p>
            <a:pPr marL="85723" indent="0" algn="just">
              <a:buNone/>
            </a:pPr>
            <a:endParaRPr lang="en-US" sz="800" dirty="0" smtClean="0"/>
          </a:p>
          <a:p>
            <a:pPr algn="just"/>
            <a:r>
              <a:rPr lang="en-US" sz="2000" dirty="0" smtClean="0"/>
              <a:t>Asymmetric molecules are optically active, and symmetric molecules are optically inactive.</a:t>
            </a:r>
            <a:endParaRPr lang="x-none" sz="2000" dirty="0" smtClean="0"/>
          </a:p>
          <a:p>
            <a:pPr marL="85723" indent="0" algn="just">
              <a:buNone/>
            </a:pPr>
            <a:endParaRPr lang="en-US" sz="800" dirty="0" smtClean="0"/>
          </a:p>
          <a:p>
            <a:pPr algn="just"/>
            <a:r>
              <a:rPr lang="en-US" sz="2000" dirty="0" smtClean="0"/>
              <a:t>All mammalian amino acids are </a:t>
            </a:r>
            <a:r>
              <a:rPr lang="en-US" sz="2000" dirty="0"/>
              <a:t>optically active except </a:t>
            </a:r>
            <a:r>
              <a:rPr lang="en-US" sz="2000" dirty="0" smtClean="0"/>
              <a:t>glycine.</a:t>
            </a:r>
            <a:endParaRPr lang="en-US" sz="2000" dirty="0"/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They rotate the plane of polarized light in a </a:t>
            </a:r>
            <a:r>
              <a:rPr lang="en-US" sz="1600" dirty="0" err="1">
                <a:solidFill>
                  <a:schemeClr val="tx1"/>
                </a:solidFill>
              </a:rPr>
              <a:t>polarimeter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567" y="1282045"/>
            <a:ext cx="6556832" cy="3815819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amino acids?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structure.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of amino acids.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Optical properties.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Amino acid configuration.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Non-standard amino acids.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Derivatives of amino acids.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 configuration</a:t>
            </a:r>
            <a:endParaRPr lang="en-US" b="1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6" y="2356702"/>
            <a:ext cx="5543134" cy="3195686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i="1" dirty="0" smtClean="0"/>
              <a:t>Continued </a:t>
            </a:r>
            <a:r>
              <a:rPr lang="is-IS" sz="3200" b="1" i="1" dirty="0" smtClean="0"/>
              <a:t>…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20" y="2440401"/>
            <a:ext cx="6798736" cy="344499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2F2B20"/>
                </a:solidFill>
              </a:rPr>
              <a:t>L-Amino acids rotate polarized light to the </a:t>
            </a:r>
            <a:r>
              <a:rPr lang="en-US" sz="2000" dirty="0" smtClean="0">
                <a:solidFill>
                  <a:srgbClr val="2F2B20"/>
                </a:solidFill>
              </a:rPr>
              <a:t>left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D-Amino acids rotate polarized light to the </a:t>
            </a:r>
            <a:r>
              <a:rPr lang="en-US" sz="2000" dirty="0" smtClean="0">
                <a:solidFill>
                  <a:srgbClr val="0070C0"/>
                </a:solidFill>
              </a:rPr>
              <a:t>right</a:t>
            </a:r>
            <a:r>
              <a:rPr lang="x-none" sz="2000" dirty="0" smtClean="0">
                <a:solidFill>
                  <a:srgbClr val="0070C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</a:rPr>
              <a:t>Both L and D forms are chemically </a:t>
            </a:r>
            <a:r>
              <a:rPr lang="en-US" sz="2000" dirty="0" smtClean="0">
                <a:solidFill>
                  <a:srgbClr val="2F2B20"/>
                </a:solidFill>
              </a:rPr>
              <a:t>same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</a:rPr>
              <a:t>All mammalian amino acids are found in L-configuration.</a:t>
            </a:r>
            <a:endParaRPr lang="x-none" sz="2000" dirty="0" smtClean="0">
              <a:solidFill>
                <a:srgbClr val="0070C0"/>
              </a:solidFill>
            </a:endParaRPr>
          </a:p>
          <a:p>
            <a:pPr marL="85723" indent="0" algn="just">
              <a:buNone/>
            </a:pPr>
            <a:endParaRPr lang="en-US" sz="2000" dirty="0">
              <a:solidFill>
                <a:srgbClr val="2F2B20"/>
              </a:solidFill>
            </a:endParaRPr>
          </a:p>
          <a:p>
            <a:pPr algn="just"/>
            <a:r>
              <a:rPr lang="en-US" sz="2000" dirty="0">
                <a:solidFill>
                  <a:srgbClr val="2F2B20"/>
                </a:solidFill>
              </a:rPr>
              <a:t>D-amino acids are found in </a:t>
            </a:r>
            <a:r>
              <a:rPr lang="en-US" sz="2000" dirty="0" smtClean="0">
                <a:solidFill>
                  <a:srgbClr val="2F2B20"/>
                </a:solidFill>
              </a:rPr>
              <a:t>antibiotics, plants </a:t>
            </a:r>
            <a:r>
              <a:rPr lang="en-US" sz="2000" dirty="0">
                <a:solidFill>
                  <a:srgbClr val="2F2B20"/>
                </a:solidFill>
              </a:rPr>
              <a:t>and </a:t>
            </a:r>
            <a:r>
              <a:rPr lang="en-US" sz="2000" dirty="0" smtClean="0">
                <a:solidFill>
                  <a:srgbClr val="2F2B20"/>
                </a:solidFill>
              </a:rPr>
              <a:t>in the cell wall of microorganisms.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0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Non-standard amino acids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228" y="1496603"/>
            <a:ext cx="5590943" cy="4846638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Amino acids derivatives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637280"/>
            <a:ext cx="6798736" cy="2712484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2F2B20"/>
                </a:solidFill>
              </a:rPr>
              <a:t>Gamma amino butyric acid</a:t>
            </a:r>
            <a:r>
              <a:rPr lang="en-US" sz="2000" dirty="0">
                <a:solidFill>
                  <a:srgbClr val="2F2B20"/>
                </a:solidFill>
              </a:rPr>
              <a:t> (GABA, a derivative of glutamic acid) and </a:t>
            </a:r>
            <a:r>
              <a:rPr lang="en-US" sz="2000" b="1" dirty="0">
                <a:solidFill>
                  <a:srgbClr val="2F2B20"/>
                </a:solidFill>
              </a:rPr>
              <a:t>dopamine</a:t>
            </a:r>
            <a:r>
              <a:rPr lang="en-US" sz="2000" dirty="0">
                <a:solidFill>
                  <a:srgbClr val="2F2B20"/>
                </a:solidFill>
              </a:rPr>
              <a:t> (from tyrosine) are </a:t>
            </a:r>
            <a:r>
              <a:rPr lang="en-US" sz="2000" dirty="0" smtClean="0">
                <a:solidFill>
                  <a:srgbClr val="2F2B20"/>
                </a:solidFill>
              </a:rPr>
              <a:t>neurotransmitters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</a:endParaRPr>
          </a:p>
          <a:p>
            <a:pPr algn="just"/>
            <a:r>
              <a:rPr lang="en-US" sz="2000" b="1" dirty="0">
                <a:solidFill>
                  <a:srgbClr val="0070C0"/>
                </a:solidFill>
              </a:rPr>
              <a:t>Histamine</a:t>
            </a:r>
            <a:r>
              <a:rPr lang="en-US" sz="2000" dirty="0">
                <a:solidFill>
                  <a:srgbClr val="0070C0"/>
                </a:solidFill>
              </a:rPr>
              <a:t> (Histidine) is the mediator of allergic </a:t>
            </a:r>
            <a:r>
              <a:rPr lang="en-US" sz="2000" dirty="0" smtClean="0">
                <a:solidFill>
                  <a:srgbClr val="0070C0"/>
                </a:solidFill>
              </a:rPr>
              <a:t>reactions</a:t>
            </a:r>
            <a:r>
              <a:rPr lang="x-none" sz="2000" dirty="0" smtClean="0">
                <a:solidFill>
                  <a:srgbClr val="0070C0"/>
                </a:solidFill>
              </a:rPr>
              <a:t>.</a:t>
            </a:r>
          </a:p>
          <a:p>
            <a:pPr marL="85723" indent="0" algn="just">
              <a:buNone/>
            </a:pPr>
            <a:endParaRPr lang="en-US" sz="800" dirty="0">
              <a:solidFill>
                <a:srgbClr val="2F2B20"/>
              </a:solidFill>
            </a:endParaRPr>
          </a:p>
          <a:p>
            <a:pPr algn="just"/>
            <a:r>
              <a:rPr lang="en-US" sz="2000" b="1" dirty="0" err="1">
                <a:solidFill>
                  <a:srgbClr val="2F2B20"/>
                </a:solidFill>
              </a:rPr>
              <a:t>Thyroxine</a:t>
            </a:r>
            <a:r>
              <a:rPr lang="en-US" sz="2000" dirty="0">
                <a:solidFill>
                  <a:srgbClr val="2F2B20"/>
                </a:solidFill>
              </a:rPr>
              <a:t> (Tyrosine) is an important thyroid </a:t>
            </a:r>
            <a:r>
              <a:rPr lang="en-US" sz="2000" dirty="0" smtClean="0">
                <a:solidFill>
                  <a:srgbClr val="2F2B20"/>
                </a:solidFill>
              </a:rPr>
              <a:t>hormone</a:t>
            </a:r>
            <a:r>
              <a:rPr lang="x-none" sz="2000" dirty="0" smtClean="0">
                <a:solidFill>
                  <a:srgbClr val="2F2B20"/>
                </a:solidFill>
              </a:rPr>
              <a:t>.</a:t>
            </a: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Take home messages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17" y="1977403"/>
            <a:ext cx="7746125" cy="4074605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ea typeface="Times New Roman" charset="0"/>
              </a:rPr>
              <a:t>Each amino acid has an </a:t>
            </a:r>
            <a:r>
              <a:rPr lang="en-US" sz="2000" dirty="0" smtClean="0">
                <a:ea typeface="Times New Roman" charset="0"/>
              </a:rPr>
              <a:t>𝛂-</a:t>
            </a:r>
            <a:r>
              <a:rPr lang="en-US" sz="2000" dirty="0">
                <a:ea typeface="Times New Roman" charset="0"/>
              </a:rPr>
              <a:t>carboxyl and a primary </a:t>
            </a:r>
            <a:r>
              <a:rPr lang="en-US" sz="2000" dirty="0" smtClean="0">
                <a:ea typeface="Times New Roman" charset="0"/>
              </a:rPr>
              <a:t>𝛂-</a:t>
            </a:r>
            <a:r>
              <a:rPr lang="en-US" sz="2000" dirty="0">
                <a:ea typeface="Times New Roman" charset="0"/>
              </a:rPr>
              <a:t>amino group (except for proline, which is an imino acid</a:t>
            </a:r>
            <a:r>
              <a:rPr lang="en-US" sz="2000" dirty="0" smtClean="0">
                <a:ea typeface="Times New Roman" charset="0"/>
              </a:rPr>
              <a:t>).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At physiological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pH, 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the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𝛂-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carboxyl 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dissociated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.</a:t>
            </a:r>
          </a:p>
          <a:p>
            <a:pPr lvl="0"/>
            <a:endParaRPr lang="en-US" sz="2000" b="1" u="words" dirty="0">
              <a:solidFill>
                <a:srgbClr val="0070C0"/>
              </a:solidFill>
              <a:ea typeface="Times New Roman" charset="0"/>
            </a:endParaRPr>
          </a:p>
          <a:p>
            <a:pPr lvl="0"/>
            <a:r>
              <a:rPr lang="en-US" sz="2000" dirty="0">
                <a:ea typeface="Times New Roman" charset="0"/>
              </a:rPr>
              <a:t>Each amino acid also contains twenty distinctive side chains and the chemical nature of this side chain determines the function of the amino acid</a:t>
            </a:r>
            <a:r>
              <a:rPr lang="en-US" sz="2000" dirty="0" smtClean="0">
                <a:ea typeface="Times New Roman" charset="0"/>
              </a:rPr>
              <a:t>.</a:t>
            </a:r>
          </a:p>
          <a:p>
            <a:pPr lvl="0"/>
            <a:endParaRPr lang="en-US" sz="2000" b="1" u="words" dirty="0">
              <a:ea typeface="Times New Roman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ea typeface="Times New Roman" charset="0"/>
              </a:rPr>
              <a:t>All free amino acids and charged amino acids in peptide chains, can serve as buffers</a:t>
            </a: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2" y="2637279"/>
            <a:ext cx="7746125" cy="3605865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ea typeface="Times New Roman" charset="0"/>
              </a:rPr>
              <a:t>Buffering action of proteins is maximum around pK values and minimum at isoelectric point.</a:t>
            </a:r>
          </a:p>
          <a:p>
            <a:pPr lvl="0"/>
            <a:endParaRPr lang="en-US" sz="2000" b="1" u="words" dirty="0" smtClean="0">
              <a:ea typeface="Times New Roman" charset="0"/>
            </a:endParaRPr>
          </a:p>
          <a:p>
            <a:pPr lvl="0"/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All mammalian amino acids are optically active except glycine.</a:t>
            </a:r>
          </a:p>
          <a:p>
            <a:pPr marL="0" lvl="0" indent="0">
              <a:buNone/>
            </a:pPr>
            <a:r>
              <a:rPr lang="en-US" sz="2000" dirty="0" smtClean="0">
                <a:solidFill>
                  <a:srgbClr val="0070C0"/>
                </a:solidFill>
                <a:ea typeface="Times New Roman" charset="0"/>
              </a:rPr>
              <a:t> </a:t>
            </a:r>
            <a:endParaRPr lang="en-US" sz="2000" b="1" u="words" dirty="0" smtClean="0">
              <a:solidFill>
                <a:srgbClr val="0070C0"/>
              </a:solidFill>
              <a:ea typeface="Times New Roman" charset="0"/>
            </a:endParaRPr>
          </a:p>
          <a:p>
            <a:r>
              <a:rPr lang="en-US" sz="2000" dirty="0" smtClean="0">
                <a:ea typeface="Times New Roman" charset="0"/>
              </a:rPr>
              <a:t>All mammalian amino acids are found in L-configuration</a:t>
            </a:r>
            <a:endParaRPr lang="en-US" sz="2000" dirty="0">
              <a:solidFill>
                <a:srgbClr val="2F2B20"/>
              </a:solidFill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References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3810"/>
            <a:ext cx="7315200" cy="1608083"/>
          </a:xfrm>
        </p:spPr>
        <p:txBody>
          <a:bodyPr>
            <a:normAutofit/>
          </a:bodyPr>
          <a:lstStyle/>
          <a:p>
            <a:pPr marL="85723" indent="0">
              <a:buNone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85723" indent="0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marL="85723" indent="0">
              <a:buNone/>
            </a:pPr>
            <a:r>
              <a:rPr lang="en-US" sz="2000" dirty="0" smtClean="0">
                <a:latin typeface="Times New Roman"/>
                <a:cs typeface="Times New Roman"/>
              </a:rPr>
              <a:t>Lippincott’s </a:t>
            </a:r>
            <a:r>
              <a:rPr lang="en-US" sz="2000" dirty="0">
                <a:latin typeface="Times New Roman"/>
                <a:cs typeface="Times New Roman"/>
              </a:rPr>
              <a:t>Illustrated reviews: Biochemistry 4</a:t>
            </a:r>
            <a:r>
              <a:rPr lang="en-US" sz="2000" baseline="30000" dirty="0">
                <a:latin typeface="Times New Roman"/>
                <a:cs typeface="Times New Roman"/>
              </a:rPr>
              <a:t>th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edition, Unit 1, Chapter 1</a:t>
            </a:r>
            <a:r>
              <a:rPr lang="en-US" sz="2000" smtClean="0">
                <a:latin typeface="Times New Roman"/>
                <a:cs typeface="Times New Roman"/>
              </a:rPr>
              <a:t>, Pages 1-12.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amino acids?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1930382"/>
            <a:ext cx="7795967" cy="4508125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are the chemical units that combine to form proteins.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 acids are a type of organic acid that contain both a carboxyl group (COOH) and an amino group (NH</a:t>
            </a:r>
            <a:r>
              <a:rPr lang="en-US" sz="24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Amino acids play central roles: as building blocks of proteins and as intermediates in metabolism.</a:t>
            </a:r>
          </a:p>
          <a:p>
            <a:pPr algn="just"/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can produce about half of amino acids. The others must be supplied in the food.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structure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67" y="1649691"/>
            <a:ext cx="4485334" cy="42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Zwitterion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061" y="1772239"/>
            <a:ext cx="4931670" cy="3698753"/>
          </a:xfrm>
        </p:spPr>
      </p:pic>
      <p:sp>
        <p:nvSpPr>
          <p:cNvPr id="5" name="Rectangle 4"/>
          <p:cNvSpPr/>
          <p:nvPr/>
        </p:nvSpPr>
        <p:spPr>
          <a:xfrm>
            <a:off x="4773651" y="4903163"/>
            <a:ext cx="217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Times New Roman"/>
                <a:cs typeface="Times New Roman"/>
              </a:rPr>
              <a:t>Net charge is zero on the molecule</a:t>
            </a: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Isoelectric</a:t>
            </a:r>
            <a:r>
              <a:rPr lang="en-US" dirty="0" smtClean="0"/>
              <a:t>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33" y="1748908"/>
            <a:ext cx="7294180" cy="1543051"/>
          </a:xfrm>
        </p:spPr>
        <p:txBody>
          <a:bodyPr>
            <a:normAutofit/>
          </a:bodyPr>
          <a:lstStyle/>
          <a:p>
            <a:r>
              <a:rPr lang="en-US" sz="2000" dirty="0"/>
              <a:t>The pH at which the molecule carries no net charge.</a:t>
            </a:r>
          </a:p>
          <a:p>
            <a:pPr lvl="1"/>
            <a:r>
              <a:rPr lang="en-US" sz="1700" dirty="0"/>
              <a:t>In acidic </a:t>
            </a:r>
            <a:r>
              <a:rPr lang="en-US" sz="1700" dirty="0" smtClean="0"/>
              <a:t>solution-	cationic</a:t>
            </a:r>
            <a:r>
              <a:rPr lang="en-US" sz="1700" dirty="0"/>
              <a:t>.</a:t>
            </a:r>
          </a:p>
          <a:p>
            <a:pPr lvl="1"/>
            <a:r>
              <a:rPr lang="en-US" sz="1700" dirty="0"/>
              <a:t>In alkaline solution- </a:t>
            </a:r>
            <a:r>
              <a:rPr lang="en-US" sz="1700" dirty="0" smtClean="0"/>
              <a:t>	anionic</a:t>
            </a:r>
            <a:r>
              <a:rPr lang="en-US" sz="1700" dirty="0"/>
              <a:t>.</a:t>
            </a: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695394"/>
            <a:ext cx="7653703" cy="1677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>
          <a:xfrm>
            <a:off x="754144" y="1960775"/>
            <a:ext cx="7485966" cy="3277636"/>
          </a:xfrm>
        </p:spPr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It is the ability of an acid to donate a proton (dissociate</a:t>
            </a:r>
            <a:r>
              <a:rPr lang="en-US" sz="2000" dirty="0" smtClean="0">
                <a:solidFill>
                  <a:srgbClr val="2F2B20"/>
                </a:solidFill>
              </a:rPr>
              <a:t>).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Also known as </a:t>
            </a:r>
            <a:r>
              <a:rPr lang="en-US" sz="2000" b="1" dirty="0" err="1">
                <a:solidFill>
                  <a:srgbClr val="00B0F0"/>
                </a:solidFill>
              </a:rPr>
              <a:t>pKa</a:t>
            </a:r>
            <a:r>
              <a:rPr lang="en-US" sz="2000" dirty="0">
                <a:solidFill>
                  <a:srgbClr val="00B0F0"/>
                </a:solidFill>
              </a:rPr>
              <a:t> or acid dissociation constant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2F2B20"/>
                </a:solidFill>
              </a:rPr>
              <a:t>The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of α-carboxylic group is in the range of 2.2</a:t>
            </a:r>
            <a:r>
              <a:rPr lang="en-US" sz="2000" dirty="0" smtClean="0">
                <a:solidFill>
                  <a:srgbClr val="2F2B20"/>
                </a:solidFill>
              </a:rPr>
              <a:t>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  <a:p>
            <a:pPr algn="just">
              <a:buClr>
                <a:srgbClr val="33CC33"/>
              </a:buClr>
            </a:pPr>
            <a:r>
              <a:rPr lang="en-US" sz="2000" dirty="0">
                <a:solidFill>
                  <a:srgbClr val="00B0F0"/>
                </a:solidFill>
              </a:rPr>
              <a:t>The </a:t>
            </a:r>
            <a:r>
              <a:rPr lang="en-US" sz="2000" dirty="0" err="1">
                <a:solidFill>
                  <a:srgbClr val="00B0F0"/>
                </a:solidFill>
              </a:rPr>
              <a:t>pK</a:t>
            </a:r>
            <a:r>
              <a:rPr lang="en-US" sz="2000" dirty="0">
                <a:solidFill>
                  <a:srgbClr val="00B0F0"/>
                </a:solidFill>
              </a:rPr>
              <a:t> values of α-amino group is in the range of 9.4.</a:t>
            </a:r>
          </a:p>
          <a:p>
            <a:pPr algn="just">
              <a:buClr>
                <a:srgbClr val="33CC33"/>
              </a:buClr>
            </a:pPr>
            <a:endParaRPr lang="en-US" sz="20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Titration curve of </a:t>
            </a:r>
            <a:r>
              <a:rPr lang="en-US" b="1" dirty="0" err="1" smtClean="0"/>
              <a:t>glycine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4730"/>
            <a:ext cx="4246178" cy="347146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pK1</a:t>
            </a:r>
            <a:r>
              <a:rPr lang="en-US" sz="2000" dirty="0"/>
              <a:t>- pH at which 50% of molecules are in cation form and 50% are in zwitterion form.</a:t>
            </a:r>
          </a:p>
          <a:p>
            <a:pPr marL="85723" indent="0">
              <a:buNone/>
            </a:pPr>
            <a:endParaRPr lang="en-US" sz="800" dirty="0"/>
          </a:p>
          <a:p>
            <a:r>
              <a:rPr lang="en-US" sz="2000" dirty="0">
                <a:solidFill>
                  <a:srgbClr val="C00000"/>
                </a:solidFill>
              </a:rPr>
              <a:t>pK2-</a:t>
            </a:r>
            <a:r>
              <a:rPr lang="en-US" sz="2000" dirty="0"/>
              <a:t> pH at which 50% of molecules are in anion form and 50% are in zwitterion form.</a:t>
            </a:r>
          </a:p>
          <a:p>
            <a:endParaRPr lang="en-US" sz="800" dirty="0"/>
          </a:p>
          <a:p>
            <a:r>
              <a:rPr lang="en-US" sz="2000" dirty="0">
                <a:solidFill>
                  <a:srgbClr val="2F2B20"/>
                </a:solidFill>
              </a:rPr>
              <a:t>Buffering action is maximum around </a:t>
            </a:r>
            <a:r>
              <a:rPr lang="en-US" sz="2000" dirty="0" err="1">
                <a:solidFill>
                  <a:srgbClr val="2F2B20"/>
                </a:solidFill>
              </a:rPr>
              <a:t>pK</a:t>
            </a:r>
            <a:r>
              <a:rPr lang="en-US" sz="2000" dirty="0">
                <a:solidFill>
                  <a:srgbClr val="2F2B20"/>
                </a:solidFill>
              </a:rPr>
              <a:t> values and minimum at </a:t>
            </a:r>
            <a:r>
              <a:rPr lang="en-US" sz="2000" dirty="0" err="1">
                <a:solidFill>
                  <a:srgbClr val="2F2B20"/>
                </a:solidFill>
              </a:rPr>
              <a:t>pI</a:t>
            </a:r>
            <a:r>
              <a:rPr lang="en-US" sz="2000" dirty="0">
                <a:solidFill>
                  <a:srgbClr val="2F2B20"/>
                </a:solidFill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423" y="2403821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Classification of amino acids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760"/>
            <a:ext cx="7388771" cy="377825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b="1" dirty="0">
                <a:ea typeface="Times New Roman" charset="0"/>
              </a:rPr>
              <a:t>Based on the body </a:t>
            </a:r>
            <a:r>
              <a:rPr lang="en-US" sz="2200" b="1" dirty="0" smtClean="0">
                <a:ea typeface="Times New Roman" charset="0"/>
              </a:rPr>
              <a:t>requirement</a:t>
            </a:r>
            <a:endParaRPr lang="en-US" sz="2200" b="1" dirty="0">
              <a:ea typeface="Times New Roman" charset="0"/>
            </a:endParaRPr>
          </a:p>
          <a:p>
            <a:pPr marL="85723" indent="0" algn="just">
              <a:buNone/>
            </a:pPr>
            <a:endParaRPr lang="en-US" sz="675" dirty="0"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cannot be made by the body.</a:t>
            </a:r>
          </a:p>
          <a:p>
            <a:pPr marL="749281" lvl="1" indent="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histidine, isoleucine, leucine, lysine, methionine, phenylalanine, threonine, tryptophan, and valine.</a:t>
            </a:r>
            <a:r>
              <a:rPr lang="en-US" sz="1351" dirty="0">
                <a:solidFill>
                  <a:schemeClr val="tx1"/>
                </a:solidFill>
                <a:ea typeface="Times New Roman" charset="0"/>
              </a:rPr>
              <a:t> </a:t>
            </a:r>
            <a:endParaRPr lang="x-none" sz="1351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chemeClr val="tx1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Nonessential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produced by the body.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alanine, asparagine, aspartic acid, and glutamic acid.</a:t>
            </a:r>
            <a:endParaRPr lang="x-none" sz="1700" dirty="0">
              <a:solidFill>
                <a:schemeClr val="tx1"/>
              </a:solidFill>
              <a:ea typeface="Times New Roman" charset="0"/>
            </a:endParaRPr>
          </a:p>
          <a:p>
            <a:pPr marL="342891" lvl="1" indent="0" algn="just">
              <a:buNone/>
            </a:pPr>
            <a:endParaRPr lang="en-US" sz="675" dirty="0">
              <a:solidFill>
                <a:srgbClr val="0070C0"/>
              </a:solidFill>
              <a:ea typeface="Times New Roman" charset="0"/>
            </a:endParaRPr>
          </a:p>
          <a:p>
            <a:pPr lvl="1" algn="just"/>
            <a:r>
              <a:rPr lang="en-US" sz="2200" dirty="0">
                <a:solidFill>
                  <a:srgbClr val="0070C0"/>
                </a:solidFill>
                <a:ea typeface="Times New Roman" charset="0"/>
              </a:rPr>
              <a:t>Conditional amino acids: </a:t>
            </a:r>
            <a:r>
              <a:rPr lang="en-US" sz="2200" dirty="0">
                <a:solidFill>
                  <a:schemeClr val="tx1"/>
                </a:solidFill>
                <a:ea typeface="Times New Roman" charset="0"/>
              </a:rPr>
              <a:t>not essential, except in time of illness or stress.</a:t>
            </a:r>
          </a:p>
          <a:p>
            <a:pPr marL="342891" lvl="1" indent="406390" algn="just">
              <a:buNone/>
            </a:pPr>
            <a:r>
              <a:rPr lang="en-US" sz="1700" dirty="0">
                <a:solidFill>
                  <a:schemeClr val="tx1"/>
                </a:solidFill>
                <a:ea typeface="Times New Roman" charset="0"/>
              </a:rPr>
              <a:t>e.g. arginine, cysteine, glutamine, tyrosine, glycine, proline, and serine.</a:t>
            </a:r>
          </a:p>
          <a:p>
            <a:pPr marL="0" indent="0" algn="just">
              <a:buNone/>
            </a:pPr>
            <a:endParaRPr lang="en-US" sz="1651" dirty="0"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1950</TotalTime>
  <Words>971</Words>
  <Application>Microsoft Office PowerPoint</Application>
  <PresentationFormat>On-screen Show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Continued …</vt:lpstr>
      <vt:lpstr>Nonpolar amino acids</vt:lpstr>
      <vt:lpstr>PowerPoint Presentation</vt:lpstr>
      <vt:lpstr>Continued …</vt:lpstr>
      <vt:lpstr>Uncharged amino acids</vt:lpstr>
      <vt:lpstr>Continued …</vt:lpstr>
      <vt:lpstr>Polar amino acids</vt:lpstr>
      <vt:lpstr>Continued …</vt:lpstr>
      <vt:lpstr>Optical properties </vt:lpstr>
      <vt:lpstr>PowerPoint Presentation</vt:lpstr>
      <vt:lpstr>Amino acid configuration</vt:lpstr>
      <vt:lpstr>Continued …</vt:lpstr>
      <vt:lpstr>Non-standard amino acids</vt:lpstr>
      <vt:lpstr>Amino acids derivatives</vt:lpstr>
      <vt:lpstr>Take home messages</vt:lpstr>
      <vt:lpstr>Take home messages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Sumbul Fatma</cp:lastModifiedBy>
  <cp:revision>112</cp:revision>
  <dcterms:created xsi:type="dcterms:W3CDTF">2014-01-30T04:08:57Z</dcterms:created>
  <dcterms:modified xsi:type="dcterms:W3CDTF">2019-09-03T08:15:52Z</dcterms:modified>
</cp:coreProperties>
</file>