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Default Extension="png" ContentType="image/png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35940" y="457200"/>
            <a:ext cx="8072119" cy="726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600" b="0" i="0">
                <a:solidFill>
                  <a:srgbClr val="675E47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600" b="0" i="0">
                <a:solidFill>
                  <a:srgbClr val="675E47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600" b="0" i="0">
                <a:solidFill>
                  <a:srgbClr val="675E47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8458200" y="0"/>
            <a:ext cx="685800" cy="5486400"/>
          </a:xfrm>
          <a:custGeom>
            <a:avLst/>
            <a:gdLst/>
            <a:ahLst/>
            <a:cxnLst/>
            <a:rect l="l" t="t" r="r" b="b"/>
            <a:pathLst>
              <a:path w="685800" h="5486400">
                <a:moveTo>
                  <a:pt x="0" y="5486400"/>
                </a:moveTo>
                <a:lnTo>
                  <a:pt x="685800" y="5486400"/>
                </a:lnTo>
                <a:lnTo>
                  <a:pt x="6858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675E4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675E4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0"/>
                </a:moveTo>
                <a:lnTo>
                  <a:pt x="685800" y="0"/>
                </a:lnTo>
                <a:lnTo>
                  <a:pt x="685800" y="685800"/>
                </a:lnTo>
                <a:lnTo>
                  <a:pt x="0" y="685800"/>
                </a:lnTo>
                <a:lnTo>
                  <a:pt x="0" y="0"/>
                </a:lnTo>
                <a:close/>
              </a:path>
            </a:pathLst>
          </a:custGeom>
          <a:solidFill>
            <a:srgbClr val="A9A57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457200"/>
            <a:ext cx="8072119" cy="726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600" b="0" i="0">
                <a:solidFill>
                  <a:srgbClr val="675E47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0240" y="1625600"/>
            <a:ext cx="7843519" cy="4546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jpg"/><Relationship Id="rId3" Type="http://schemas.openxmlformats.org/officeDocument/2006/relationships/image" Target="../media/image9.jp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Relationship Id="rId3" Type="http://schemas.openxmlformats.org/officeDocument/2006/relationships/image" Target="../media/image12.jpg"/><Relationship Id="rId4" Type="http://schemas.openxmlformats.org/officeDocument/2006/relationships/image" Target="../media/image13.jpg"/><Relationship Id="rId5" Type="http://schemas.openxmlformats.org/officeDocument/2006/relationships/image" Target="../media/image14.jp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g"/><Relationship Id="rId3" Type="http://schemas.openxmlformats.org/officeDocument/2006/relationships/image" Target="../media/image18.jpg"/><Relationship Id="rId4" Type="http://schemas.openxmlformats.org/officeDocument/2006/relationships/image" Target="../media/image19.jpg"/><Relationship Id="rId5" Type="http://schemas.openxmlformats.org/officeDocument/2006/relationships/image" Target="../media/image20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jpg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2.jpg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4540" y="1943100"/>
            <a:ext cx="5386070" cy="1031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600" spc="-90">
                <a:solidFill>
                  <a:srgbClr val="675E47"/>
                </a:solidFill>
                <a:latin typeface="Times New Roman"/>
                <a:cs typeface="Times New Roman"/>
              </a:rPr>
              <a:t>Protein</a:t>
            </a:r>
            <a:r>
              <a:rPr dirty="0" sz="6600" spc="-250">
                <a:solidFill>
                  <a:srgbClr val="675E47"/>
                </a:solidFill>
                <a:latin typeface="Times New Roman"/>
                <a:cs typeface="Times New Roman"/>
              </a:rPr>
              <a:t> </a:t>
            </a:r>
            <a:r>
              <a:rPr dirty="0" sz="6600" spc="-95">
                <a:solidFill>
                  <a:srgbClr val="675E47"/>
                </a:solidFill>
                <a:latin typeface="Times New Roman"/>
                <a:cs typeface="Times New Roman"/>
              </a:rPr>
              <a:t>structure</a:t>
            </a:r>
            <a:endParaRPr sz="6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47341" y="3251200"/>
            <a:ext cx="3139440" cy="513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spc="-5">
                <a:solidFill>
                  <a:srgbClr val="8E8D8C"/>
                </a:solidFill>
                <a:latin typeface="Calibri"/>
                <a:cs typeface="Calibri"/>
              </a:rPr>
              <a:t>(Foundation</a:t>
            </a:r>
            <a:r>
              <a:rPr dirty="0" sz="3200" spc="-70">
                <a:solidFill>
                  <a:srgbClr val="8E8D8C"/>
                </a:solidFill>
                <a:latin typeface="Calibri"/>
                <a:cs typeface="Calibri"/>
              </a:rPr>
              <a:t> </a:t>
            </a:r>
            <a:r>
              <a:rPr dirty="0" sz="3200" spc="-5">
                <a:solidFill>
                  <a:srgbClr val="8E8D8C"/>
                </a:solidFill>
                <a:latin typeface="Calibri"/>
                <a:cs typeface="Calibri"/>
              </a:rPr>
              <a:t>Block)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57200"/>
            <a:ext cx="4439285" cy="7264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95"/>
              <a:t>Secondary</a:t>
            </a:r>
            <a:r>
              <a:rPr dirty="0" spc="-240"/>
              <a:t> </a:t>
            </a:r>
            <a:r>
              <a:rPr dirty="0" spc="-105"/>
              <a:t>structure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0240" y="1625600"/>
            <a:ext cx="7347584" cy="297688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marL="241300" marR="5715" indent="-228600">
              <a:lnSpc>
                <a:spcPct val="102299"/>
              </a:lnSpc>
              <a:spcBef>
                <a:spcPts val="40"/>
              </a:spcBef>
              <a:buClr>
                <a:srgbClr val="A9A57C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It is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regular arrangements 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of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amino acids that 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are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located near  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to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each other 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in the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linear</a:t>
            </a:r>
            <a:r>
              <a:rPr dirty="0" sz="2200" spc="5">
                <a:solidFill>
                  <a:srgbClr val="2F2B20"/>
                </a:solidFill>
                <a:latin typeface="Times New Roman"/>
                <a:cs typeface="Times New Roman"/>
              </a:rPr>
              <a:t>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sequence.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A9A57C"/>
              </a:buClr>
              <a:buFont typeface="Arial"/>
              <a:buChar char="•"/>
            </a:pPr>
            <a:endParaRPr sz="3250">
              <a:latin typeface="Times New Roman"/>
              <a:cs typeface="Times New Roman"/>
            </a:endParaRPr>
          </a:p>
          <a:p>
            <a:pPr marL="241300" marR="5080" indent="-228600">
              <a:lnSpc>
                <a:spcPts val="2600"/>
              </a:lnSpc>
              <a:buClr>
                <a:srgbClr val="A9A57C"/>
              </a:buClr>
              <a:buFont typeface="Arial"/>
              <a:buChar char="•"/>
              <a:tabLst>
                <a:tab pos="240665" algn="l"/>
                <a:tab pos="241300" algn="l"/>
                <a:tab pos="1534160" algn="l"/>
                <a:tab pos="2019935" algn="l"/>
                <a:tab pos="3778250" algn="l"/>
                <a:tab pos="4357370" algn="l"/>
                <a:tab pos="6099810" algn="l"/>
                <a:tab pos="6477000" algn="l"/>
                <a:tab pos="6884670" algn="l"/>
              </a:tabLst>
            </a:pPr>
            <a:r>
              <a:rPr dirty="0" sz="2200" spc="5">
                <a:solidFill>
                  <a:srgbClr val="2F2B20"/>
                </a:solidFill>
                <a:latin typeface="Times New Roman"/>
                <a:cs typeface="Times New Roman"/>
              </a:rPr>
              <a:t>E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x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c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luding	the	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c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onform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a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tions	(3D	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a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rr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a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ng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e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m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e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nt</a:t>
            </a:r>
            <a:r>
              <a:rPr dirty="0" sz="2200" spc="-10">
                <a:solidFill>
                  <a:srgbClr val="2F2B20"/>
                </a:solidFill>
                <a:latin typeface="Times New Roman"/>
                <a:cs typeface="Times New Roman"/>
              </a:rPr>
              <a:t>s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)	of	its	</a:t>
            </a:r>
            <a:r>
              <a:rPr dirty="0" sz="2200" spc="-10">
                <a:solidFill>
                  <a:srgbClr val="2F2B20"/>
                </a:solidFill>
                <a:latin typeface="Times New Roman"/>
                <a:cs typeface="Times New Roman"/>
              </a:rPr>
              <a:t>s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ide 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chains.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A9A57C"/>
              </a:buClr>
              <a:buFont typeface="Arial"/>
              <a:buChar char="•"/>
            </a:pPr>
            <a:endParaRPr sz="3300">
              <a:latin typeface="Times New Roman"/>
              <a:cs typeface="Times New Roman"/>
            </a:endParaRPr>
          </a:p>
          <a:p>
            <a:pPr marL="241300" marR="5080" indent="-228600">
              <a:lnSpc>
                <a:spcPts val="2600"/>
              </a:lnSpc>
              <a:buClr>
                <a:srgbClr val="A9A57C"/>
              </a:buClr>
              <a:buFont typeface="Arial"/>
              <a:buChar char="•"/>
              <a:tabLst>
                <a:tab pos="240665" algn="l"/>
                <a:tab pos="241300" algn="l"/>
                <a:tab pos="1319530" algn="l"/>
                <a:tab pos="2339340" algn="l"/>
                <a:tab pos="2952750" algn="l"/>
                <a:tab pos="3942715" algn="l"/>
                <a:tab pos="4493895" algn="l"/>
                <a:tab pos="5758180" algn="l"/>
                <a:tab pos="6202045" algn="l"/>
              </a:tabLst>
            </a:pP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α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-h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e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lix,	</a:t>
            </a:r>
            <a:r>
              <a:rPr dirty="0" sz="2200" spc="5">
                <a:solidFill>
                  <a:srgbClr val="2F2B20"/>
                </a:solidFill>
                <a:latin typeface="Times New Roman"/>
                <a:cs typeface="Times New Roman"/>
              </a:rPr>
              <a:t>β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-</a:t>
            </a:r>
            <a:r>
              <a:rPr dirty="0" sz="2200" spc="-10">
                <a:solidFill>
                  <a:srgbClr val="2F2B20"/>
                </a:solidFill>
                <a:latin typeface="Times New Roman"/>
                <a:cs typeface="Times New Roman"/>
              </a:rPr>
              <a:t>s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h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ee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t	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a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nd	</a:t>
            </a:r>
            <a:r>
              <a:rPr dirty="0" sz="2200" spc="5">
                <a:solidFill>
                  <a:srgbClr val="2F2B20"/>
                </a:solidFill>
                <a:latin typeface="Times New Roman"/>
                <a:cs typeface="Times New Roman"/>
              </a:rPr>
              <a:t>β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-b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e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nd	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a</a:t>
            </a:r>
            <a:r>
              <a:rPr dirty="0" sz="2200" spc="5">
                <a:solidFill>
                  <a:srgbClr val="2F2B20"/>
                </a:solidFill>
                <a:latin typeface="Times New Roman"/>
                <a:cs typeface="Times New Roman"/>
              </a:rPr>
              <a:t>r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e	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e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x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a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mpl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e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s	of	</a:t>
            </a:r>
            <a:r>
              <a:rPr dirty="0" sz="2200" spc="-10">
                <a:solidFill>
                  <a:srgbClr val="2F2B20"/>
                </a:solidFill>
                <a:latin typeface="Times New Roman"/>
                <a:cs typeface="Times New Roman"/>
              </a:rPr>
              <a:t>s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ec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ond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a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ry 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structures frequently 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found in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proteins.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2100" y="241300"/>
            <a:ext cx="8001000" cy="2882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92100" y="241300"/>
            <a:ext cx="8001000" cy="64769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57200"/>
            <a:ext cx="4439285" cy="7264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95"/>
              <a:t>Secondary</a:t>
            </a:r>
            <a:r>
              <a:rPr dirty="0" spc="-240"/>
              <a:t> </a:t>
            </a:r>
            <a:r>
              <a:rPr dirty="0" spc="-105"/>
              <a:t>structure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0240" y="1625600"/>
            <a:ext cx="7630795" cy="44272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Clr>
                <a:srgbClr val="A9A57C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2200" spc="-5" b="1">
                <a:solidFill>
                  <a:srgbClr val="2F2B20"/>
                </a:solidFill>
                <a:latin typeface="Times New Roman"/>
                <a:cs typeface="Times New Roman"/>
              </a:rPr>
              <a:t>α-helix: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A9A57C"/>
              </a:buClr>
              <a:buFont typeface="Arial"/>
              <a:buChar char="•"/>
            </a:pPr>
            <a:endParaRPr sz="3350">
              <a:latin typeface="Times New Roman"/>
              <a:cs typeface="Times New Roman"/>
            </a:endParaRPr>
          </a:p>
          <a:p>
            <a:pPr lvl="1" marL="537845" marR="5080" indent="-228600">
              <a:lnSpc>
                <a:spcPts val="2600"/>
              </a:lnSpc>
              <a:buClr>
                <a:srgbClr val="9CBEBD"/>
              </a:buClr>
              <a:buFont typeface="Arial"/>
              <a:buChar char="•"/>
              <a:tabLst>
                <a:tab pos="537845" algn="l"/>
                <a:tab pos="538480" algn="l"/>
              </a:tabLst>
            </a:pP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It is a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right-handed spiral, 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in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which side chains 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of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amino acids  extended outward.</a:t>
            </a:r>
            <a:endParaRPr sz="2200">
              <a:latin typeface="Times New Roman"/>
              <a:cs typeface="Times New Roman"/>
            </a:endParaRPr>
          </a:p>
          <a:p>
            <a:pPr lvl="1" marL="538480" indent="-229235">
              <a:lnSpc>
                <a:spcPct val="100000"/>
              </a:lnSpc>
              <a:spcBef>
                <a:spcPts val="480"/>
              </a:spcBef>
              <a:buClr>
                <a:srgbClr val="9CBEBD"/>
              </a:buClr>
              <a:buFont typeface="Arial"/>
              <a:buChar char="•"/>
              <a:tabLst>
                <a:tab pos="537845" algn="l"/>
                <a:tab pos="538480" algn="l"/>
              </a:tabLst>
            </a:pP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Hydrogen bonds: Stabilize 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the</a:t>
            </a:r>
            <a:r>
              <a:rPr dirty="0" sz="2200" spc="5">
                <a:solidFill>
                  <a:srgbClr val="2F2B20"/>
                </a:solidFill>
                <a:latin typeface="Times New Roman"/>
                <a:cs typeface="Times New Roman"/>
              </a:rPr>
              <a:t>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α-helix.</a:t>
            </a:r>
            <a:endParaRPr sz="2200">
              <a:latin typeface="Times New Roman"/>
              <a:cs typeface="Times New Roman"/>
            </a:endParaRPr>
          </a:p>
          <a:p>
            <a:pPr marL="518795">
              <a:lnSpc>
                <a:spcPct val="100000"/>
              </a:lnSpc>
              <a:spcBef>
                <a:spcPts val="860"/>
              </a:spcBef>
            </a:pPr>
            <a:r>
              <a:rPr dirty="0" sz="1800">
                <a:solidFill>
                  <a:srgbClr val="2F2B20"/>
                </a:solidFill>
                <a:latin typeface="Times New Roman"/>
                <a:cs typeface="Times New Roman"/>
              </a:rPr>
              <a:t>form </a:t>
            </a:r>
            <a:r>
              <a:rPr dirty="0" sz="1800" spc="-5">
                <a:solidFill>
                  <a:srgbClr val="2F2B20"/>
                </a:solidFill>
                <a:latin typeface="Times New Roman"/>
                <a:cs typeface="Times New Roman"/>
              </a:rPr>
              <a:t>between the peptide </a:t>
            </a:r>
            <a:r>
              <a:rPr dirty="0" sz="1800">
                <a:solidFill>
                  <a:srgbClr val="2F2B20"/>
                </a:solidFill>
                <a:latin typeface="Times New Roman"/>
                <a:cs typeface="Times New Roman"/>
              </a:rPr>
              <a:t>bond carbonyl oxygen and </a:t>
            </a:r>
            <a:r>
              <a:rPr dirty="0" sz="1800" spc="-5">
                <a:solidFill>
                  <a:srgbClr val="2F2B20"/>
                </a:solidFill>
                <a:latin typeface="Times New Roman"/>
                <a:cs typeface="Times New Roman"/>
              </a:rPr>
              <a:t>amide</a:t>
            </a:r>
            <a:r>
              <a:rPr dirty="0" sz="1800" spc="5">
                <a:solidFill>
                  <a:srgbClr val="2F2B2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2F2B20"/>
                </a:solidFill>
                <a:latin typeface="Times New Roman"/>
                <a:cs typeface="Times New Roman"/>
              </a:rPr>
              <a:t>hydrogen.</a:t>
            </a:r>
            <a:endParaRPr sz="1800">
              <a:latin typeface="Times New Roman"/>
              <a:cs typeface="Times New Roman"/>
            </a:endParaRPr>
          </a:p>
          <a:p>
            <a:pPr lvl="1" marL="538480" indent="-229235">
              <a:lnSpc>
                <a:spcPct val="100000"/>
              </a:lnSpc>
              <a:spcBef>
                <a:spcPts val="640"/>
              </a:spcBef>
              <a:buClr>
                <a:srgbClr val="9CBEBD"/>
              </a:buClr>
              <a:buFont typeface="Arial"/>
              <a:buChar char="•"/>
              <a:tabLst>
                <a:tab pos="537845" algn="l"/>
                <a:tab pos="538480" algn="l"/>
              </a:tabLst>
            </a:pP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Amino acids per 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turn: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Each 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turn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contains 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3.6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amino</a:t>
            </a:r>
            <a:r>
              <a:rPr dirty="0" sz="2200" spc="15">
                <a:solidFill>
                  <a:srgbClr val="2F2B20"/>
                </a:solidFill>
                <a:latin typeface="Times New Roman"/>
                <a:cs typeface="Times New Roman"/>
              </a:rPr>
              <a:t>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acids.</a:t>
            </a:r>
            <a:endParaRPr sz="2200">
              <a:latin typeface="Times New Roman"/>
              <a:cs typeface="Times New Roman"/>
            </a:endParaRPr>
          </a:p>
          <a:p>
            <a:pPr lvl="1" marL="538480" indent="-229235">
              <a:lnSpc>
                <a:spcPct val="100000"/>
              </a:lnSpc>
              <a:spcBef>
                <a:spcPts val="560"/>
              </a:spcBef>
              <a:buClr>
                <a:srgbClr val="9CBEBD"/>
              </a:buClr>
              <a:buFont typeface="Arial"/>
              <a:buChar char="•"/>
              <a:tabLst>
                <a:tab pos="537845" algn="l"/>
                <a:tab pos="538480" algn="l"/>
              </a:tabLst>
            </a:pP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Amino acids that disrupt an</a:t>
            </a:r>
            <a:r>
              <a:rPr dirty="0" sz="2200" spc="10">
                <a:solidFill>
                  <a:srgbClr val="2F2B20"/>
                </a:solidFill>
                <a:latin typeface="Times New Roman"/>
                <a:cs typeface="Times New Roman"/>
              </a:rPr>
              <a:t>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α-helix:</a:t>
            </a:r>
            <a:endParaRPr sz="2200">
              <a:latin typeface="Times New Roman"/>
              <a:cs typeface="Times New Roman"/>
            </a:endParaRPr>
          </a:p>
          <a:p>
            <a:pPr lvl="2" marL="904240" indent="-228600">
              <a:lnSpc>
                <a:spcPct val="100000"/>
              </a:lnSpc>
              <a:spcBef>
                <a:spcPts val="459"/>
              </a:spcBef>
              <a:buClr>
                <a:srgbClr val="D2CB6C"/>
              </a:buClr>
              <a:buFont typeface="Arial"/>
              <a:buChar char="•"/>
              <a:tabLst>
                <a:tab pos="903605" algn="l"/>
                <a:tab pos="904240" algn="l"/>
              </a:tabLst>
            </a:pPr>
            <a:r>
              <a:rPr dirty="0" sz="1800" spc="-5">
                <a:solidFill>
                  <a:srgbClr val="2F2B20"/>
                </a:solidFill>
                <a:latin typeface="Times New Roman"/>
                <a:cs typeface="Times New Roman"/>
              </a:rPr>
              <a:t>Proline </a:t>
            </a:r>
            <a:r>
              <a:rPr dirty="0" sz="1800">
                <a:solidFill>
                  <a:srgbClr val="2F2B20"/>
                </a:solidFill>
                <a:latin typeface="Wingdings"/>
                <a:cs typeface="Wingdings"/>
              </a:rPr>
              <a:t></a:t>
            </a:r>
            <a:r>
              <a:rPr dirty="0" sz="1800">
                <a:solidFill>
                  <a:srgbClr val="2F2B20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2F2B20"/>
                </a:solidFill>
                <a:latin typeface="Times New Roman"/>
                <a:cs typeface="Times New Roman"/>
              </a:rPr>
              <a:t>imino </a:t>
            </a:r>
            <a:r>
              <a:rPr dirty="0" sz="1800">
                <a:solidFill>
                  <a:srgbClr val="2F2B20"/>
                </a:solidFill>
                <a:latin typeface="Times New Roman"/>
                <a:cs typeface="Times New Roman"/>
              </a:rPr>
              <a:t>group, </a:t>
            </a:r>
            <a:r>
              <a:rPr dirty="0" sz="1800" spc="-5">
                <a:solidFill>
                  <a:srgbClr val="2F2B20"/>
                </a:solidFill>
                <a:latin typeface="Times New Roman"/>
                <a:cs typeface="Times New Roman"/>
              </a:rPr>
              <a:t>interferes </a:t>
            </a:r>
            <a:r>
              <a:rPr dirty="0" sz="1800">
                <a:solidFill>
                  <a:srgbClr val="2F2B20"/>
                </a:solidFill>
                <a:latin typeface="Times New Roman"/>
                <a:cs typeface="Times New Roman"/>
              </a:rPr>
              <a:t>with </a:t>
            </a:r>
            <a:r>
              <a:rPr dirty="0" sz="1800" spc="-5">
                <a:solidFill>
                  <a:srgbClr val="2F2B20"/>
                </a:solidFill>
                <a:latin typeface="Times New Roman"/>
                <a:cs typeface="Times New Roman"/>
              </a:rPr>
              <a:t>the smooth helical</a:t>
            </a:r>
            <a:r>
              <a:rPr dirty="0" sz="1800" spc="40">
                <a:solidFill>
                  <a:srgbClr val="2F2B20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2F2B20"/>
                </a:solidFill>
                <a:latin typeface="Times New Roman"/>
                <a:cs typeface="Times New Roman"/>
              </a:rPr>
              <a:t>structure.</a:t>
            </a:r>
            <a:endParaRPr sz="1800">
              <a:latin typeface="Times New Roman"/>
              <a:cs typeface="Times New Roman"/>
            </a:endParaRPr>
          </a:p>
          <a:p>
            <a:pPr lvl="2" marL="904240" indent="-228600">
              <a:lnSpc>
                <a:spcPct val="100000"/>
              </a:lnSpc>
              <a:spcBef>
                <a:spcPts val="440"/>
              </a:spcBef>
              <a:buClr>
                <a:srgbClr val="D2CB6C"/>
              </a:buClr>
              <a:buFont typeface="Arial"/>
              <a:buChar char="•"/>
              <a:tabLst>
                <a:tab pos="903605" algn="l"/>
                <a:tab pos="904240" algn="l"/>
              </a:tabLst>
            </a:pPr>
            <a:r>
              <a:rPr dirty="0" sz="1800" spc="-5">
                <a:solidFill>
                  <a:srgbClr val="2F2B20"/>
                </a:solidFill>
                <a:latin typeface="Times New Roman"/>
                <a:cs typeface="Times New Roman"/>
              </a:rPr>
              <a:t>Glutamate, aspartate, histidine, lysine </a:t>
            </a:r>
            <a:r>
              <a:rPr dirty="0" sz="1800">
                <a:solidFill>
                  <a:srgbClr val="2F2B20"/>
                </a:solidFill>
                <a:latin typeface="Times New Roman"/>
                <a:cs typeface="Times New Roman"/>
              </a:rPr>
              <a:t>or </a:t>
            </a:r>
            <a:r>
              <a:rPr dirty="0" sz="1800" spc="-10">
                <a:solidFill>
                  <a:srgbClr val="2F2B20"/>
                </a:solidFill>
                <a:latin typeface="Times New Roman"/>
                <a:cs typeface="Times New Roman"/>
              </a:rPr>
              <a:t>arginine </a:t>
            </a:r>
            <a:r>
              <a:rPr dirty="0" sz="1800">
                <a:solidFill>
                  <a:srgbClr val="2F2B20"/>
                </a:solidFill>
                <a:latin typeface="Wingdings"/>
                <a:cs typeface="Wingdings"/>
              </a:rPr>
              <a:t></a:t>
            </a:r>
            <a:r>
              <a:rPr dirty="0" sz="1800">
                <a:solidFill>
                  <a:srgbClr val="2F2B20"/>
                </a:solidFill>
                <a:latin typeface="Times New Roman"/>
                <a:cs typeface="Times New Roman"/>
              </a:rPr>
              <a:t> form </a:t>
            </a:r>
            <a:r>
              <a:rPr dirty="0" sz="1800" spc="-5">
                <a:solidFill>
                  <a:srgbClr val="2F2B20"/>
                </a:solidFill>
                <a:latin typeface="Times New Roman"/>
                <a:cs typeface="Times New Roman"/>
              </a:rPr>
              <a:t>ionic</a:t>
            </a:r>
            <a:r>
              <a:rPr dirty="0" sz="1800" spc="80">
                <a:solidFill>
                  <a:srgbClr val="2F2B20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2F2B20"/>
                </a:solidFill>
                <a:latin typeface="Times New Roman"/>
                <a:cs typeface="Times New Roman"/>
              </a:rPr>
              <a:t>bonds.</a:t>
            </a:r>
            <a:endParaRPr sz="1800">
              <a:latin typeface="Times New Roman"/>
              <a:cs typeface="Times New Roman"/>
            </a:endParaRPr>
          </a:p>
          <a:p>
            <a:pPr lvl="2" marL="904240" indent="-228600">
              <a:lnSpc>
                <a:spcPct val="100000"/>
              </a:lnSpc>
              <a:spcBef>
                <a:spcPts val="340"/>
              </a:spcBef>
              <a:buClr>
                <a:srgbClr val="D2CB6C"/>
              </a:buClr>
              <a:buFont typeface="Arial"/>
              <a:buChar char="•"/>
              <a:tabLst>
                <a:tab pos="903605" algn="l"/>
                <a:tab pos="904240" algn="l"/>
              </a:tabLst>
            </a:pPr>
            <a:r>
              <a:rPr dirty="0" sz="1800" spc="-5">
                <a:solidFill>
                  <a:srgbClr val="2F2B20"/>
                </a:solidFill>
                <a:latin typeface="Times New Roman"/>
                <a:cs typeface="Times New Roman"/>
              </a:rPr>
              <a:t>Bulky side chain, such </a:t>
            </a:r>
            <a:r>
              <a:rPr dirty="0" sz="1800">
                <a:solidFill>
                  <a:srgbClr val="2F2B20"/>
                </a:solidFill>
                <a:latin typeface="Times New Roman"/>
                <a:cs typeface="Times New Roman"/>
              </a:rPr>
              <a:t>as</a:t>
            </a:r>
            <a:r>
              <a:rPr dirty="0" sz="1800" spc="15">
                <a:solidFill>
                  <a:srgbClr val="2F2B20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2F2B20"/>
                </a:solidFill>
                <a:latin typeface="Times New Roman"/>
                <a:cs typeface="Times New Roman"/>
              </a:rPr>
              <a:t>tryptophan.</a:t>
            </a:r>
            <a:endParaRPr sz="1800">
              <a:latin typeface="Times New Roman"/>
              <a:cs typeface="Times New Roman"/>
            </a:endParaRPr>
          </a:p>
          <a:p>
            <a:pPr lvl="2" marL="904240" indent="-228600">
              <a:lnSpc>
                <a:spcPct val="100000"/>
              </a:lnSpc>
              <a:spcBef>
                <a:spcPts val="440"/>
              </a:spcBef>
              <a:buClr>
                <a:srgbClr val="D2CB6C"/>
              </a:buClr>
              <a:buFont typeface="Arial"/>
              <a:buChar char="•"/>
              <a:tabLst>
                <a:tab pos="903605" algn="l"/>
                <a:tab pos="904240" algn="l"/>
              </a:tabLst>
            </a:pPr>
            <a:r>
              <a:rPr dirty="0" sz="1800" spc="-5">
                <a:solidFill>
                  <a:srgbClr val="2F2B20"/>
                </a:solidFill>
                <a:latin typeface="Times New Roman"/>
                <a:cs typeface="Times New Roman"/>
              </a:rPr>
              <a:t>Branched amino acids </a:t>
            </a:r>
            <a:r>
              <a:rPr dirty="0" sz="1800">
                <a:solidFill>
                  <a:srgbClr val="2F2B20"/>
                </a:solidFill>
                <a:latin typeface="Times New Roman"/>
                <a:cs typeface="Times New Roman"/>
              </a:rPr>
              <a:t>at </a:t>
            </a:r>
            <a:r>
              <a:rPr dirty="0" sz="1800" spc="-5">
                <a:solidFill>
                  <a:srgbClr val="2F2B20"/>
                </a:solidFill>
                <a:latin typeface="Times New Roman"/>
                <a:cs typeface="Times New Roman"/>
              </a:rPr>
              <a:t>the β-carbon, such </a:t>
            </a:r>
            <a:r>
              <a:rPr dirty="0" sz="1800">
                <a:solidFill>
                  <a:srgbClr val="2F2B20"/>
                </a:solidFill>
                <a:latin typeface="Times New Roman"/>
                <a:cs typeface="Times New Roman"/>
              </a:rPr>
              <a:t>as </a:t>
            </a:r>
            <a:r>
              <a:rPr dirty="0" sz="1800" spc="-5">
                <a:solidFill>
                  <a:srgbClr val="2F2B20"/>
                </a:solidFill>
                <a:latin typeface="Times New Roman"/>
                <a:cs typeface="Times New Roman"/>
              </a:rPr>
              <a:t>valine </a:t>
            </a:r>
            <a:r>
              <a:rPr dirty="0" sz="1800">
                <a:solidFill>
                  <a:srgbClr val="2F2B20"/>
                </a:solidFill>
                <a:latin typeface="Times New Roman"/>
                <a:cs typeface="Times New Roman"/>
              </a:rPr>
              <a:t>or</a:t>
            </a:r>
            <a:r>
              <a:rPr dirty="0" sz="1800" spc="65">
                <a:solidFill>
                  <a:srgbClr val="2F2B20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2F2B20"/>
                </a:solidFill>
                <a:latin typeface="Times New Roman"/>
                <a:cs typeface="Times New Roman"/>
              </a:rPr>
              <a:t>isoleucine.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442200" y="152400"/>
            <a:ext cx="876300" cy="2298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57200"/>
            <a:ext cx="4439285" cy="7264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95"/>
              <a:t>Secondary</a:t>
            </a:r>
            <a:r>
              <a:rPr dirty="0" spc="-240"/>
              <a:t> </a:t>
            </a:r>
            <a:r>
              <a:rPr dirty="0" spc="-105"/>
              <a:t>structure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0240" y="1625600"/>
            <a:ext cx="7347584" cy="2306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Clr>
                <a:srgbClr val="A9A57C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2200" spc="-5" b="1">
                <a:solidFill>
                  <a:srgbClr val="2F2B20"/>
                </a:solidFill>
                <a:latin typeface="Times New Roman"/>
                <a:cs typeface="Times New Roman"/>
              </a:rPr>
              <a:t>β-sheet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(Composition 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of a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β-sheet)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A9A57C"/>
              </a:buClr>
              <a:buFont typeface="Arial"/>
              <a:buChar char="•"/>
            </a:pPr>
            <a:endParaRPr sz="3100">
              <a:latin typeface="Times New Roman"/>
              <a:cs typeface="Times New Roman"/>
            </a:endParaRPr>
          </a:p>
          <a:p>
            <a:pPr lvl="1" marL="904240" marR="5080" indent="-228600">
              <a:lnSpc>
                <a:spcPct val="101899"/>
              </a:lnSpc>
              <a:spcBef>
                <a:spcPts val="5"/>
              </a:spcBef>
              <a:buClr>
                <a:srgbClr val="D2CB6C"/>
              </a:buClr>
              <a:buChar char="•"/>
              <a:tabLst>
                <a:tab pos="903605" algn="l"/>
                <a:tab pos="904240" algn="l"/>
              </a:tabLst>
            </a:pPr>
            <a:r>
              <a:rPr dirty="0" sz="1800" spc="-35">
                <a:solidFill>
                  <a:srgbClr val="2F2B20"/>
                </a:solidFill>
                <a:latin typeface="Arial"/>
                <a:cs typeface="Arial"/>
              </a:rPr>
              <a:t>Two </a:t>
            </a:r>
            <a:r>
              <a:rPr dirty="0" sz="1800" spc="-5">
                <a:solidFill>
                  <a:srgbClr val="2F2B20"/>
                </a:solidFill>
                <a:latin typeface="Arial"/>
                <a:cs typeface="Arial"/>
              </a:rPr>
              <a:t>or more polypeptide chains make hydrogen bonding </a:t>
            </a:r>
            <a:r>
              <a:rPr dirty="0" sz="1800">
                <a:solidFill>
                  <a:srgbClr val="2F2B20"/>
                </a:solidFill>
                <a:latin typeface="Arial"/>
                <a:cs typeface="Arial"/>
              </a:rPr>
              <a:t>with  </a:t>
            </a:r>
            <a:r>
              <a:rPr dirty="0" sz="1800" spc="-5">
                <a:solidFill>
                  <a:srgbClr val="2F2B20"/>
                </a:solidFill>
                <a:latin typeface="Arial"/>
                <a:cs typeface="Arial"/>
              </a:rPr>
              <a:t>each</a:t>
            </a:r>
            <a:r>
              <a:rPr dirty="0" sz="1800" spc="-10">
                <a:solidFill>
                  <a:srgbClr val="2F2B20"/>
                </a:solidFill>
                <a:latin typeface="Arial"/>
                <a:cs typeface="Arial"/>
              </a:rPr>
              <a:t> </a:t>
            </a:r>
            <a:r>
              <a:rPr dirty="0" sz="1800" spc="-20">
                <a:solidFill>
                  <a:srgbClr val="2F2B20"/>
                </a:solidFill>
                <a:latin typeface="Arial"/>
                <a:cs typeface="Arial"/>
              </a:rPr>
              <a:t>other.</a:t>
            </a:r>
            <a:endParaRPr sz="18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20"/>
              </a:spcBef>
              <a:buClr>
                <a:srgbClr val="D2CB6C"/>
              </a:buClr>
              <a:buFont typeface="Arial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lvl="1" marL="904240" marR="5080" indent="-228600">
              <a:lnSpc>
                <a:spcPct val="101899"/>
              </a:lnSpc>
              <a:buClr>
                <a:srgbClr val="D2CB6C"/>
              </a:buClr>
              <a:buChar char="•"/>
              <a:tabLst>
                <a:tab pos="903605" algn="l"/>
                <a:tab pos="904240" algn="l"/>
                <a:tab pos="1485265" algn="l"/>
                <a:tab pos="2219325" algn="l"/>
                <a:tab pos="3105785" algn="l"/>
                <a:tab pos="3916045" algn="l"/>
                <a:tab pos="4916170" algn="l"/>
                <a:tab pos="5485130" algn="l"/>
                <a:tab pos="6333490" algn="l"/>
                <a:tab pos="6711315" algn="l"/>
              </a:tabLst>
            </a:pPr>
            <a:r>
              <a:rPr dirty="0" sz="1800" spc="-5">
                <a:solidFill>
                  <a:srgbClr val="2F2B20"/>
                </a:solidFill>
                <a:latin typeface="Arial"/>
                <a:cs typeface="Arial"/>
              </a:rPr>
              <a:t>A</a:t>
            </a:r>
            <a:r>
              <a:rPr dirty="0" sz="1800">
                <a:solidFill>
                  <a:srgbClr val="2F2B20"/>
                </a:solidFill>
                <a:latin typeface="Arial"/>
                <a:cs typeface="Arial"/>
              </a:rPr>
              <a:t>lso	c</a:t>
            </a:r>
            <a:r>
              <a:rPr dirty="0" sz="1800" spc="-5">
                <a:solidFill>
                  <a:srgbClr val="2F2B20"/>
                </a:solidFill>
                <a:latin typeface="Arial"/>
                <a:cs typeface="Arial"/>
              </a:rPr>
              <a:t>a</a:t>
            </a:r>
            <a:r>
              <a:rPr dirty="0" sz="1800">
                <a:solidFill>
                  <a:srgbClr val="2F2B20"/>
                </a:solidFill>
                <a:latin typeface="Arial"/>
                <a:cs typeface="Arial"/>
              </a:rPr>
              <a:t>ll</a:t>
            </a:r>
            <a:r>
              <a:rPr dirty="0" sz="1800" spc="-5">
                <a:solidFill>
                  <a:srgbClr val="2F2B20"/>
                </a:solidFill>
                <a:latin typeface="Arial"/>
                <a:cs typeface="Arial"/>
              </a:rPr>
              <a:t>e</a:t>
            </a:r>
            <a:r>
              <a:rPr dirty="0" sz="1800">
                <a:solidFill>
                  <a:srgbClr val="2F2B20"/>
                </a:solidFill>
                <a:latin typeface="Arial"/>
                <a:cs typeface="Arial"/>
              </a:rPr>
              <a:t>d	</a:t>
            </a:r>
            <a:r>
              <a:rPr dirty="0" sz="1800" spc="-5">
                <a:solidFill>
                  <a:srgbClr val="2F2B20"/>
                </a:solidFill>
                <a:latin typeface="Arial"/>
                <a:cs typeface="Arial"/>
              </a:rPr>
              <a:t>p</a:t>
            </a:r>
            <a:r>
              <a:rPr dirty="0" sz="1800">
                <a:solidFill>
                  <a:srgbClr val="2F2B20"/>
                </a:solidFill>
                <a:latin typeface="Arial"/>
                <a:cs typeface="Arial"/>
              </a:rPr>
              <a:t>l</a:t>
            </a:r>
            <a:r>
              <a:rPr dirty="0" sz="1800" spc="-5">
                <a:solidFill>
                  <a:srgbClr val="2F2B20"/>
                </a:solidFill>
                <a:latin typeface="Arial"/>
                <a:cs typeface="Arial"/>
              </a:rPr>
              <a:t>eate</a:t>
            </a:r>
            <a:r>
              <a:rPr dirty="0" sz="1800">
                <a:solidFill>
                  <a:srgbClr val="2F2B20"/>
                </a:solidFill>
                <a:latin typeface="Arial"/>
                <a:cs typeface="Arial"/>
              </a:rPr>
              <a:t>d	s</a:t>
            </a:r>
            <a:r>
              <a:rPr dirty="0" sz="1800" spc="-5">
                <a:solidFill>
                  <a:srgbClr val="2F2B20"/>
                </a:solidFill>
                <a:latin typeface="Arial"/>
                <a:cs typeface="Arial"/>
              </a:rPr>
              <a:t>heet</a:t>
            </a:r>
            <a:r>
              <a:rPr dirty="0" sz="1800">
                <a:solidFill>
                  <a:srgbClr val="2F2B20"/>
                </a:solidFill>
                <a:latin typeface="Arial"/>
                <a:cs typeface="Arial"/>
              </a:rPr>
              <a:t>s	</a:t>
            </a:r>
            <a:r>
              <a:rPr dirty="0" sz="1800" spc="-5">
                <a:solidFill>
                  <a:srgbClr val="2F2B20"/>
                </a:solidFill>
                <a:latin typeface="Arial"/>
                <a:cs typeface="Arial"/>
              </a:rPr>
              <a:t>be</a:t>
            </a:r>
            <a:r>
              <a:rPr dirty="0" sz="1800">
                <a:solidFill>
                  <a:srgbClr val="2F2B20"/>
                </a:solidFill>
                <a:latin typeface="Arial"/>
                <a:cs typeface="Arial"/>
              </a:rPr>
              <a:t>c</a:t>
            </a:r>
            <a:r>
              <a:rPr dirty="0" sz="1800" spc="-5">
                <a:solidFill>
                  <a:srgbClr val="2F2B20"/>
                </a:solidFill>
                <a:latin typeface="Arial"/>
                <a:cs typeface="Arial"/>
              </a:rPr>
              <a:t>au</a:t>
            </a:r>
            <a:r>
              <a:rPr dirty="0" sz="1800">
                <a:solidFill>
                  <a:srgbClr val="2F2B20"/>
                </a:solidFill>
                <a:latin typeface="Arial"/>
                <a:cs typeface="Arial"/>
              </a:rPr>
              <a:t>se	</a:t>
            </a:r>
            <a:r>
              <a:rPr dirty="0" sz="1800" spc="-5">
                <a:solidFill>
                  <a:srgbClr val="2F2B20"/>
                </a:solidFill>
                <a:latin typeface="Arial"/>
                <a:cs typeface="Arial"/>
              </a:rPr>
              <a:t>the</a:t>
            </a:r>
            <a:r>
              <a:rPr dirty="0" sz="1800">
                <a:solidFill>
                  <a:srgbClr val="2F2B20"/>
                </a:solidFill>
                <a:latin typeface="Arial"/>
                <a:cs typeface="Arial"/>
              </a:rPr>
              <a:t>y	</a:t>
            </a:r>
            <a:r>
              <a:rPr dirty="0" sz="1800" spc="-5">
                <a:solidFill>
                  <a:srgbClr val="2F2B20"/>
                </a:solidFill>
                <a:latin typeface="Arial"/>
                <a:cs typeface="Arial"/>
              </a:rPr>
              <a:t>appea</a:t>
            </a:r>
            <a:r>
              <a:rPr dirty="0" sz="1800">
                <a:solidFill>
                  <a:srgbClr val="2F2B20"/>
                </a:solidFill>
                <a:latin typeface="Arial"/>
                <a:cs typeface="Arial"/>
              </a:rPr>
              <a:t>r	</a:t>
            </a:r>
            <a:r>
              <a:rPr dirty="0" sz="1800" spc="-5">
                <a:solidFill>
                  <a:srgbClr val="2F2B20"/>
                </a:solidFill>
                <a:latin typeface="Arial"/>
                <a:cs typeface="Arial"/>
              </a:rPr>
              <a:t>a</a:t>
            </a:r>
            <a:r>
              <a:rPr dirty="0" sz="1800">
                <a:solidFill>
                  <a:srgbClr val="2F2B20"/>
                </a:solidFill>
                <a:latin typeface="Arial"/>
                <a:cs typeface="Arial"/>
              </a:rPr>
              <a:t>s	</a:t>
            </a:r>
            <a:r>
              <a:rPr dirty="0" sz="1800" spc="-5">
                <a:solidFill>
                  <a:srgbClr val="2F2B20"/>
                </a:solidFill>
                <a:latin typeface="Arial"/>
                <a:cs typeface="Arial"/>
              </a:rPr>
              <a:t>folded  </a:t>
            </a:r>
            <a:r>
              <a:rPr dirty="0" sz="1800" spc="-5">
                <a:solidFill>
                  <a:srgbClr val="2F2B20"/>
                </a:solidFill>
                <a:latin typeface="Arial"/>
                <a:cs typeface="Arial"/>
              </a:rPr>
              <a:t>structures </a:t>
            </a:r>
            <a:r>
              <a:rPr dirty="0" sz="1800">
                <a:solidFill>
                  <a:srgbClr val="2F2B20"/>
                </a:solidFill>
                <a:latin typeface="Arial"/>
                <a:cs typeface="Arial"/>
              </a:rPr>
              <a:t>with</a:t>
            </a:r>
            <a:r>
              <a:rPr dirty="0" sz="1800" spc="-5">
                <a:solidFill>
                  <a:srgbClr val="2F2B20"/>
                </a:solidFill>
                <a:latin typeface="Arial"/>
                <a:cs typeface="Arial"/>
              </a:rPr>
              <a:t> edges.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57200"/>
            <a:ext cx="4439285" cy="7264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95"/>
              <a:t>Secondary</a:t>
            </a:r>
            <a:r>
              <a:rPr dirty="0" spc="-240"/>
              <a:t> </a:t>
            </a:r>
            <a:r>
              <a:rPr dirty="0" spc="-105"/>
              <a:t>structure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0240" y="1625600"/>
            <a:ext cx="4824095" cy="360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Clr>
                <a:srgbClr val="A9A57C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2200" spc="-5" b="1">
                <a:solidFill>
                  <a:srgbClr val="2F2B20"/>
                </a:solidFill>
                <a:latin typeface="Times New Roman"/>
                <a:cs typeface="Times New Roman"/>
              </a:rPr>
              <a:t>β-sheet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(Antiparallel and parallel</a:t>
            </a:r>
            <a:r>
              <a:rPr dirty="0" sz="2200" spc="15">
                <a:solidFill>
                  <a:srgbClr val="2F2B20"/>
                </a:solidFill>
                <a:latin typeface="Times New Roman"/>
                <a:cs typeface="Times New Roman"/>
              </a:rPr>
              <a:t>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sheets)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0240" y="6045200"/>
            <a:ext cx="723265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2F2B20"/>
                </a:solidFill>
                <a:latin typeface="Times New Roman"/>
                <a:cs typeface="Times New Roman"/>
              </a:rPr>
              <a:t>Hydrogen bonds </a:t>
            </a:r>
            <a:r>
              <a:rPr dirty="0" sz="1800" spc="-5">
                <a:solidFill>
                  <a:srgbClr val="2F2B20"/>
                </a:solidFill>
                <a:latin typeface="Times New Roman"/>
                <a:cs typeface="Times New Roman"/>
              </a:rPr>
              <a:t>in parallel direction is less stable than in antiparallel</a:t>
            </a:r>
            <a:r>
              <a:rPr dirty="0" sz="1800" spc="105">
                <a:solidFill>
                  <a:srgbClr val="2F2B20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2F2B20"/>
                </a:solidFill>
                <a:latin typeface="Times New Roman"/>
                <a:cs typeface="Times New Roman"/>
              </a:rPr>
              <a:t>direction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346200" y="2438400"/>
            <a:ext cx="1549400" cy="1257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473700" y="2438400"/>
            <a:ext cx="1549398" cy="12573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77800" y="3848100"/>
            <a:ext cx="3886200" cy="215899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292600" y="3848100"/>
            <a:ext cx="3886200" cy="2159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57200"/>
            <a:ext cx="4439285" cy="7264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95"/>
              <a:t>Secondary</a:t>
            </a:r>
            <a:r>
              <a:rPr dirty="0" spc="-240"/>
              <a:t> </a:t>
            </a:r>
            <a:r>
              <a:rPr dirty="0" spc="-105"/>
              <a:t>structure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0240" y="1554480"/>
            <a:ext cx="4674235" cy="838200"/>
          </a:xfrm>
          <a:prstGeom prst="rect">
            <a:avLst/>
          </a:prstGeom>
        </p:spPr>
        <p:txBody>
          <a:bodyPr wrap="square" lIns="0" tIns="8382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660"/>
              </a:spcBef>
              <a:buClr>
                <a:srgbClr val="A9A57C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2200" b="1">
                <a:solidFill>
                  <a:srgbClr val="2F2B20"/>
                </a:solidFill>
                <a:latin typeface="Times New Roman"/>
                <a:cs typeface="Times New Roman"/>
              </a:rPr>
              <a:t>Other </a:t>
            </a:r>
            <a:r>
              <a:rPr dirty="0" sz="2200" spc="-5" b="1">
                <a:solidFill>
                  <a:srgbClr val="2F2B20"/>
                </a:solidFill>
                <a:latin typeface="Times New Roman"/>
                <a:cs typeface="Times New Roman"/>
              </a:rPr>
              <a:t>secondary </a:t>
            </a:r>
            <a:r>
              <a:rPr dirty="0" sz="2200" spc="-10" b="1">
                <a:solidFill>
                  <a:srgbClr val="2F2B20"/>
                </a:solidFill>
                <a:latin typeface="Times New Roman"/>
                <a:cs typeface="Times New Roman"/>
              </a:rPr>
              <a:t>structure</a:t>
            </a:r>
            <a:r>
              <a:rPr dirty="0" sz="2200" spc="-75" b="1">
                <a:solidFill>
                  <a:srgbClr val="2F2B20"/>
                </a:solidFill>
                <a:latin typeface="Times New Roman"/>
                <a:cs typeface="Times New Roman"/>
              </a:rPr>
              <a:t> </a:t>
            </a:r>
            <a:r>
              <a:rPr dirty="0" sz="2200" spc="-5" b="1">
                <a:solidFill>
                  <a:srgbClr val="2F2B20"/>
                </a:solidFill>
                <a:latin typeface="Times New Roman"/>
                <a:cs typeface="Times New Roman"/>
              </a:rPr>
              <a:t>examples:</a:t>
            </a:r>
            <a:endParaRPr sz="2200">
              <a:latin typeface="Times New Roman"/>
              <a:cs typeface="Times New Roman"/>
            </a:endParaRPr>
          </a:p>
          <a:p>
            <a:pPr lvl="1" marL="538480" indent="-229235">
              <a:lnSpc>
                <a:spcPct val="100000"/>
              </a:lnSpc>
              <a:spcBef>
                <a:spcPts val="560"/>
              </a:spcBef>
              <a:buClr>
                <a:srgbClr val="9CBEBD"/>
              </a:buClr>
              <a:buFont typeface="Arial"/>
              <a:buChar char="•"/>
              <a:tabLst>
                <a:tab pos="537845" algn="l"/>
                <a:tab pos="538480" algn="l"/>
              </a:tabLst>
            </a:pPr>
            <a:r>
              <a:rPr dirty="0" u="sng" sz="220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  <a:latin typeface="Times New Roman"/>
                <a:cs typeface="Times New Roman"/>
              </a:rPr>
              <a:t>β-bends </a:t>
            </a:r>
            <a:r>
              <a:rPr dirty="0" u="sng" sz="2200" spc="-5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  <a:latin typeface="Times New Roman"/>
                <a:cs typeface="Times New Roman"/>
              </a:rPr>
              <a:t>(reverse</a:t>
            </a:r>
            <a:r>
              <a:rPr dirty="0" u="sng" sz="2200" spc="-2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2200" spc="-5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  <a:latin typeface="Times New Roman"/>
                <a:cs typeface="Times New Roman"/>
              </a:rPr>
              <a:t>turns):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16394" y="2882900"/>
            <a:ext cx="128079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solidFill>
                  <a:srgbClr val="2F2B20"/>
                </a:solidFill>
                <a:latin typeface="Times New Roman"/>
                <a:cs typeface="Times New Roman"/>
              </a:rPr>
              <a:t>often</a:t>
            </a:r>
            <a:r>
              <a:rPr dirty="0" sz="1800" spc="385">
                <a:solidFill>
                  <a:srgbClr val="2F2B20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2F2B20"/>
                </a:solidFill>
                <a:latin typeface="Times New Roman"/>
                <a:cs typeface="Times New Roman"/>
              </a:rPr>
              <a:t>include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13180" y="2319020"/>
            <a:ext cx="5204460" cy="1219200"/>
          </a:xfrm>
          <a:prstGeom prst="rect">
            <a:avLst/>
          </a:prstGeom>
        </p:spPr>
        <p:txBody>
          <a:bodyPr wrap="square" lIns="0" tIns="15748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240"/>
              </a:spcBef>
              <a:buClr>
                <a:srgbClr val="D2CB6C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1800" spc="-5">
                <a:solidFill>
                  <a:srgbClr val="2F2B20"/>
                </a:solidFill>
                <a:latin typeface="Times New Roman"/>
                <a:cs typeface="Times New Roman"/>
              </a:rPr>
              <a:t>Reverse the direction </a:t>
            </a:r>
            <a:r>
              <a:rPr dirty="0" sz="1800">
                <a:solidFill>
                  <a:srgbClr val="2F2B20"/>
                </a:solidFill>
                <a:latin typeface="Times New Roman"/>
                <a:cs typeface="Times New Roman"/>
              </a:rPr>
              <a:t>of a </a:t>
            </a:r>
            <a:r>
              <a:rPr dirty="0" sz="1800" spc="-5">
                <a:solidFill>
                  <a:srgbClr val="2F2B20"/>
                </a:solidFill>
                <a:latin typeface="Times New Roman"/>
                <a:cs typeface="Times New Roman"/>
              </a:rPr>
              <a:t>polypeptide</a:t>
            </a:r>
            <a:r>
              <a:rPr dirty="0" sz="1800" spc="20">
                <a:solidFill>
                  <a:srgbClr val="2F2B20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2F2B20"/>
                </a:solidFill>
                <a:latin typeface="Times New Roman"/>
                <a:cs typeface="Times New Roman"/>
              </a:rPr>
              <a:t>chain.</a:t>
            </a:r>
            <a:endParaRPr sz="1800">
              <a:latin typeface="Times New Roman"/>
              <a:cs typeface="Times New Roman"/>
            </a:endParaRPr>
          </a:p>
          <a:p>
            <a:pPr marL="241300" marR="5080" indent="-228600">
              <a:lnSpc>
                <a:spcPct val="129600"/>
              </a:lnSpc>
              <a:spcBef>
                <a:spcPts val="500"/>
              </a:spcBef>
              <a:buClr>
                <a:srgbClr val="D2CB6C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1800" spc="-5">
                <a:solidFill>
                  <a:srgbClr val="2F2B20"/>
                </a:solidFill>
                <a:latin typeface="Times New Roman"/>
                <a:cs typeface="Times New Roman"/>
              </a:rPr>
              <a:t>Usually </a:t>
            </a:r>
            <a:r>
              <a:rPr dirty="0" sz="1800">
                <a:solidFill>
                  <a:srgbClr val="2F2B20"/>
                </a:solidFill>
                <a:latin typeface="Times New Roman"/>
                <a:cs typeface="Times New Roman"/>
              </a:rPr>
              <a:t>found on </a:t>
            </a:r>
            <a:r>
              <a:rPr dirty="0" sz="1800" spc="-5">
                <a:solidFill>
                  <a:srgbClr val="2F2B20"/>
                </a:solidFill>
                <a:latin typeface="Times New Roman"/>
                <a:cs typeface="Times New Roman"/>
              </a:rPr>
              <a:t>the surface </a:t>
            </a:r>
            <a:r>
              <a:rPr dirty="0" sz="1800">
                <a:solidFill>
                  <a:srgbClr val="2F2B20"/>
                </a:solidFill>
                <a:latin typeface="Times New Roman"/>
                <a:cs typeface="Times New Roman"/>
              </a:rPr>
              <a:t>of </a:t>
            </a:r>
            <a:r>
              <a:rPr dirty="0" sz="1800" spc="-5">
                <a:solidFill>
                  <a:srgbClr val="2F2B20"/>
                </a:solidFill>
                <a:latin typeface="Times New Roman"/>
                <a:cs typeface="Times New Roman"/>
              </a:rPr>
              <a:t>the molecule</a:t>
            </a:r>
            <a:r>
              <a:rPr dirty="0" sz="1800" spc="350">
                <a:solidFill>
                  <a:srgbClr val="2F2B2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2F2B20"/>
                </a:solidFill>
                <a:latin typeface="Times New Roman"/>
                <a:cs typeface="Times New Roman"/>
              </a:rPr>
              <a:t>and  </a:t>
            </a:r>
            <a:r>
              <a:rPr dirty="0" sz="1800" spc="-5">
                <a:solidFill>
                  <a:srgbClr val="2F2B20"/>
                </a:solidFill>
                <a:latin typeface="Times New Roman"/>
                <a:cs typeface="Times New Roman"/>
              </a:rPr>
              <a:t>charged residues.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47419" y="3563620"/>
            <a:ext cx="7049770" cy="27533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07060" marR="5080" indent="-228600">
              <a:lnSpc>
                <a:spcPct val="129600"/>
              </a:lnSpc>
              <a:spcBef>
                <a:spcPts val="100"/>
              </a:spcBef>
              <a:buClr>
                <a:srgbClr val="D2CB6C"/>
              </a:buClr>
              <a:buFont typeface="Arial"/>
              <a:buChar char="•"/>
              <a:tabLst>
                <a:tab pos="606425" algn="l"/>
                <a:tab pos="607060" algn="l"/>
              </a:tabLst>
            </a:pPr>
            <a:r>
              <a:rPr dirty="0" sz="1800">
                <a:solidFill>
                  <a:srgbClr val="2F2B20"/>
                </a:solidFill>
                <a:latin typeface="Times New Roman"/>
                <a:cs typeface="Times New Roman"/>
              </a:rPr>
              <a:t>The </a:t>
            </a:r>
            <a:r>
              <a:rPr dirty="0" sz="1800" spc="-5">
                <a:solidFill>
                  <a:srgbClr val="2F2B20"/>
                </a:solidFill>
                <a:latin typeface="Times New Roman"/>
                <a:cs typeface="Times New Roman"/>
              </a:rPr>
              <a:t>name comes because they often </a:t>
            </a:r>
            <a:r>
              <a:rPr dirty="0" sz="1800">
                <a:solidFill>
                  <a:srgbClr val="2F2B20"/>
                </a:solidFill>
                <a:latin typeface="Times New Roman"/>
                <a:cs typeface="Times New Roman"/>
              </a:rPr>
              <a:t>connect </a:t>
            </a:r>
            <a:r>
              <a:rPr dirty="0" sz="1800" spc="-5">
                <a:solidFill>
                  <a:srgbClr val="2F2B20"/>
                </a:solidFill>
                <a:latin typeface="Times New Roman"/>
                <a:cs typeface="Times New Roman"/>
              </a:rPr>
              <a:t>successive strands </a:t>
            </a:r>
            <a:r>
              <a:rPr dirty="0" sz="1800">
                <a:solidFill>
                  <a:srgbClr val="2F2B20"/>
                </a:solidFill>
                <a:latin typeface="Times New Roman"/>
                <a:cs typeface="Times New Roman"/>
              </a:rPr>
              <a:t>of  </a:t>
            </a:r>
            <a:r>
              <a:rPr dirty="0" sz="1800" spc="-5">
                <a:solidFill>
                  <a:srgbClr val="2F2B20"/>
                </a:solidFill>
                <a:latin typeface="Times New Roman"/>
                <a:cs typeface="Times New Roman"/>
              </a:rPr>
              <a:t>antiparallel β-sheets.</a:t>
            </a:r>
            <a:endParaRPr sz="1800">
              <a:latin typeface="Times New Roman"/>
              <a:cs typeface="Times New Roman"/>
            </a:endParaRPr>
          </a:p>
          <a:p>
            <a:pPr marL="607060" marR="5080" indent="-228600">
              <a:lnSpc>
                <a:spcPct val="129600"/>
              </a:lnSpc>
              <a:spcBef>
                <a:spcPts val="500"/>
              </a:spcBef>
              <a:buClr>
                <a:srgbClr val="D2CB6C"/>
              </a:buClr>
              <a:buFont typeface="Arial"/>
              <a:buChar char="•"/>
              <a:tabLst>
                <a:tab pos="606425" algn="l"/>
                <a:tab pos="607060" algn="l"/>
              </a:tabLst>
            </a:pPr>
            <a:r>
              <a:rPr dirty="0" sz="1800" spc="-5">
                <a:solidFill>
                  <a:srgbClr val="2F2B20"/>
                </a:solidFill>
                <a:latin typeface="Times New Roman"/>
                <a:cs typeface="Times New Roman"/>
              </a:rPr>
              <a:t>β-bends </a:t>
            </a:r>
            <a:r>
              <a:rPr dirty="0" sz="1800">
                <a:solidFill>
                  <a:srgbClr val="2F2B20"/>
                </a:solidFill>
                <a:latin typeface="Times New Roman"/>
                <a:cs typeface="Times New Roman"/>
              </a:rPr>
              <a:t>are </a:t>
            </a:r>
            <a:r>
              <a:rPr dirty="0" sz="1800" spc="-5">
                <a:solidFill>
                  <a:srgbClr val="2F2B20"/>
                </a:solidFill>
                <a:latin typeface="Times New Roman"/>
                <a:cs typeface="Times New Roman"/>
              </a:rPr>
              <a:t>generally composed </a:t>
            </a:r>
            <a:r>
              <a:rPr dirty="0" sz="1800">
                <a:solidFill>
                  <a:srgbClr val="2F2B20"/>
                </a:solidFill>
                <a:latin typeface="Times New Roman"/>
                <a:cs typeface="Times New Roman"/>
              </a:rPr>
              <a:t>of four </a:t>
            </a:r>
            <a:r>
              <a:rPr dirty="0" sz="1800" spc="-5">
                <a:solidFill>
                  <a:srgbClr val="2F2B20"/>
                </a:solidFill>
                <a:latin typeface="Times New Roman"/>
                <a:cs typeface="Times New Roman"/>
              </a:rPr>
              <a:t>amino acid residues, proline  </a:t>
            </a:r>
            <a:r>
              <a:rPr dirty="0" sz="1800">
                <a:solidFill>
                  <a:srgbClr val="2F2B20"/>
                </a:solidFill>
                <a:latin typeface="Times New Roman"/>
                <a:cs typeface="Times New Roman"/>
              </a:rPr>
              <a:t>or </a:t>
            </a:r>
            <a:r>
              <a:rPr dirty="0" sz="1800" spc="-5">
                <a:solidFill>
                  <a:srgbClr val="2F2B20"/>
                </a:solidFill>
                <a:latin typeface="Times New Roman"/>
                <a:cs typeface="Times New Roman"/>
              </a:rPr>
              <a:t>glycine </a:t>
            </a:r>
            <a:r>
              <a:rPr dirty="0" sz="1800">
                <a:solidFill>
                  <a:srgbClr val="2F2B20"/>
                </a:solidFill>
                <a:latin typeface="Times New Roman"/>
                <a:cs typeface="Times New Roman"/>
              </a:rPr>
              <a:t>are </a:t>
            </a:r>
            <a:r>
              <a:rPr dirty="0" sz="1800" spc="-5">
                <a:solidFill>
                  <a:srgbClr val="2F2B20"/>
                </a:solidFill>
                <a:latin typeface="Times New Roman"/>
                <a:cs typeface="Times New Roman"/>
              </a:rPr>
              <a:t>frequently </a:t>
            </a:r>
            <a:r>
              <a:rPr dirty="0" sz="1800">
                <a:solidFill>
                  <a:srgbClr val="2F2B20"/>
                </a:solidFill>
                <a:latin typeface="Times New Roman"/>
                <a:cs typeface="Times New Roman"/>
              </a:rPr>
              <a:t>found </a:t>
            </a:r>
            <a:r>
              <a:rPr dirty="0" sz="1800" spc="-5">
                <a:solidFill>
                  <a:srgbClr val="2F2B20"/>
                </a:solidFill>
                <a:latin typeface="Times New Roman"/>
                <a:cs typeface="Times New Roman"/>
              </a:rPr>
              <a:t>in</a:t>
            </a:r>
            <a:r>
              <a:rPr dirty="0" sz="1800" spc="10">
                <a:solidFill>
                  <a:srgbClr val="2F2B20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2F2B20"/>
                </a:solidFill>
                <a:latin typeface="Times New Roman"/>
                <a:cs typeface="Times New Roman"/>
              </a:rPr>
              <a:t>β-bends.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1639"/>
              </a:spcBef>
              <a:buClr>
                <a:srgbClr val="9CBEBD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u="sng" sz="2200" spc="-5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  <a:latin typeface="Times New Roman"/>
                <a:cs typeface="Times New Roman"/>
              </a:rPr>
              <a:t>Nonrepetitive secondary</a:t>
            </a:r>
            <a:r>
              <a:rPr dirty="0" u="sng" sz="220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2200" spc="-5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  <a:latin typeface="Times New Roman"/>
                <a:cs typeface="Times New Roman"/>
              </a:rPr>
              <a:t>structure:</a:t>
            </a:r>
            <a:endParaRPr sz="2200">
              <a:latin typeface="Times New Roman"/>
              <a:cs typeface="Times New Roman"/>
            </a:endParaRPr>
          </a:p>
          <a:p>
            <a:pPr marL="1430020">
              <a:lnSpc>
                <a:spcPct val="100000"/>
              </a:lnSpc>
              <a:spcBef>
                <a:spcPts val="560"/>
              </a:spcBef>
            </a:pP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e.g. 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loop or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coil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conformation.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57200"/>
            <a:ext cx="4439285" cy="7264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95"/>
              <a:t>Secondary</a:t>
            </a:r>
            <a:r>
              <a:rPr dirty="0" spc="-240"/>
              <a:t> </a:t>
            </a:r>
            <a:r>
              <a:rPr dirty="0" spc="-105"/>
              <a:t>structure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0240" y="1554480"/>
            <a:ext cx="5257800" cy="1170940"/>
          </a:xfrm>
          <a:prstGeom prst="rect">
            <a:avLst/>
          </a:prstGeom>
        </p:spPr>
        <p:txBody>
          <a:bodyPr wrap="square" lIns="0" tIns="8382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660"/>
              </a:spcBef>
              <a:buClr>
                <a:srgbClr val="A9A57C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2200" b="1">
                <a:solidFill>
                  <a:srgbClr val="2F2B20"/>
                </a:solidFill>
                <a:latin typeface="Times New Roman"/>
                <a:cs typeface="Times New Roman"/>
              </a:rPr>
              <a:t>Other </a:t>
            </a:r>
            <a:r>
              <a:rPr dirty="0" sz="2200" spc="-5" b="1">
                <a:solidFill>
                  <a:srgbClr val="2F2B20"/>
                </a:solidFill>
                <a:latin typeface="Times New Roman"/>
                <a:cs typeface="Times New Roman"/>
              </a:rPr>
              <a:t>secondary </a:t>
            </a:r>
            <a:r>
              <a:rPr dirty="0" sz="2200" spc="-10" b="1">
                <a:solidFill>
                  <a:srgbClr val="2F2B20"/>
                </a:solidFill>
                <a:latin typeface="Times New Roman"/>
                <a:cs typeface="Times New Roman"/>
              </a:rPr>
              <a:t>structure</a:t>
            </a:r>
            <a:r>
              <a:rPr dirty="0" sz="2200" spc="-60" b="1">
                <a:solidFill>
                  <a:srgbClr val="2F2B20"/>
                </a:solidFill>
                <a:latin typeface="Times New Roman"/>
                <a:cs typeface="Times New Roman"/>
              </a:rPr>
              <a:t> </a:t>
            </a:r>
            <a:r>
              <a:rPr dirty="0" sz="2200" spc="-5" b="1">
                <a:solidFill>
                  <a:srgbClr val="2F2B20"/>
                </a:solidFill>
                <a:latin typeface="Times New Roman"/>
                <a:cs typeface="Times New Roman"/>
              </a:rPr>
              <a:t>examples:</a:t>
            </a:r>
            <a:endParaRPr sz="2200">
              <a:latin typeface="Times New Roman"/>
              <a:cs typeface="Times New Roman"/>
            </a:endParaRPr>
          </a:p>
          <a:p>
            <a:pPr lvl="1" marL="538480" indent="-229235">
              <a:lnSpc>
                <a:spcPct val="100000"/>
              </a:lnSpc>
              <a:spcBef>
                <a:spcPts val="560"/>
              </a:spcBef>
              <a:buClr>
                <a:srgbClr val="9CBEBD"/>
              </a:buClr>
              <a:buFont typeface="Arial"/>
              <a:buChar char="•"/>
              <a:tabLst>
                <a:tab pos="537845" algn="l"/>
                <a:tab pos="538480" algn="l"/>
              </a:tabLst>
            </a:pP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Supersecondary structures (motifs):</a:t>
            </a:r>
            <a:endParaRPr sz="2200">
              <a:latin typeface="Times New Roman"/>
              <a:cs typeface="Times New Roman"/>
            </a:endParaRPr>
          </a:p>
          <a:p>
            <a:pPr marL="812800">
              <a:lnSpc>
                <a:spcPct val="100000"/>
              </a:lnSpc>
              <a:spcBef>
                <a:spcPts val="459"/>
              </a:spcBef>
            </a:pPr>
            <a:r>
              <a:rPr dirty="0" sz="1800">
                <a:solidFill>
                  <a:srgbClr val="2F2B20"/>
                </a:solidFill>
                <a:latin typeface="Times New Roman"/>
                <a:cs typeface="Times New Roman"/>
              </a:rPr>
              <a:t>A </a:t>
            </a:r>
            <a:r>
              <a:rPr dirty="0" sz="1800" spc="-5">
                <a:solidFill>
                  <a:srgbClr val="2F2B20"/>
                </a:solidFill>
                <a:latin typeface="Times New Roman"/>
                <a:cs typeface="Times New Roman"/>
              </a:rPr>
              <a:t>combination </a:t>
            </a:r>
            <a:r>
              <a:rPr dirty="0" sz="1800">
                <a:solidFill>
                  <a:srgbClr val="2F2B20"/>
                </a:solidFill>
                <a:latin typeface="Times New Roman"/>
                <a:cs typeface="Times New Roman"/>
              </a:rPr>
              <a:t>of </a:t>
            </a:r>
            <a:r>
              <a:rPr dirty="0" sz="1800" spc="-5">
                <a:solidFill>
                  <a:srgbClr val="2F2B20"/>
                </a:solidFill>
                <a:latin typeface="Times New Roman"/>
                <a:cs typeface="Times New Roman"/>
              </a:rPr>
              <a:t>secondary structural</a:t>
            </a:r>
            <a:r>
              <a:rPr dirty="0" sz="1800" spc="-65">
                <a:solidFill>
                  <a:srgbClr val="2F2B20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2F2B20"/>
                </a:solidFill>
                <a:latin typeface="Times New Roman"/>
                <a:cs typeface="Times New Roman"/>
              </a:rPr>
              <a:t>elements.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50339" y="4909820"/>
            <a:ext cx="4785360" cy="1320800"/>
          </a:xfrm>
          <a:prstGeom prst="rect">
            <a:avLst/>
          </a:prstGeom>
        </p:spPr>
        <p:txBody>
          <a:bodyPr wrap="square" lIns="0" tIns="558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40"/>
              </a:spcBef>
            </a:pPr>
            <a:r>
              <a:rPr dirty="0" sz="1800">
                <a:solidFill>
                  <a:srgbClr val="2F2B20"/>
                </a:solidFill>
                <a:latin typeface="Times New Roman"/>
                <a:cs typeface="Times New Roman"/>
              </a:rPr>
              <a:t>α α </a:t>
            </a:r>
            <a:r>
              <a:rPr dirty="0" sz="1800" spc="-5">
                <a:solidFill>
                  <a:srgbClr val="2F2B20"/>
                </a:solidFill>
                <a:latin typeface="Times New Roman"/>
                <a:cs typeface="Times New Roman"/>
              </a:rPr>
              <a:t>motif: two </a:t>
            </a:r>
            <a:r>
              <a:rPr dirty="0" sz="1800">
                <a:solidFill>
                  <a:srgbClr val="2F2B20"/>
                </a:solidFill>
                <a:latin typeface="Times New Roman"/>
                <a:cs typeface="Times New Roman"/>
              </a:rPr>
              <a:t>α </a:t>
            </a:r>
            <a:r>
              <a:rPr dirty="0" sz="1800" spc="-5">
                <a:solidFill>
                  <a:srgbClr val="2F2B20"/>
                </a:solidFill>
                <a:latin typeface="Times New Roman"/>
                <a:cs typeface="Times New Roman"/>
              </a:rPr>
              <a:t>helices</a:t>
            </a:r>
            <a:r>
              <a:rPr dirty="0" sz="1800" spc="-35">
                <a:solidFill>
                  <a:srgbClr val="2F2B20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2F2B20"/>
                </a:solidFill>
                <a:latin typeface="Times New Roman"/>
                <a:cs typeface="Times New Roman"/>
              </a:rPr>
              <a:t>together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dirty="0" sz="1800">
                <a:solidFill>
                  <a:srgbClr val="2F2B20"/>
                </a:solidFill>
                <a:latin typeface="Times New Roman"/>
                <a:cs typeface="Times New Roman"/>
              </a:rPr>
              <a:t>β α β </a:t>
            </a:r>
            <a:r>
              <a:rPr dirty="0" sz="1800" spc="-5">
                <a:solidFill>
                  <a:srgbClr val="2F2B20"/>
                </a:solidFill>
                <a:latin typeface="Times New Roman"/>
                <a:cs typeface="Times New Roman"/>
              </a:rPr>
              <a:t>motif: </a:t>
            </a:r>
            <a:r>
              <a:rPr dirty="0" sz="1800">
                <a:solidFill>
                  <a:srgbClr val="2F2B20"/>
                </a:solidFill>
                <a:latin typeface="Times New Roman"/>
                <a:cs typeface="Times New Roman"/>
              </a:rPr>
              <a:t>a </a:t>
            </a:r>
            <a:r>
              <a:rPr dirty="0" sz="1800" spc="-5">
                <a:solidFill>
                  <a:srgbClr val="2F2B20"/>
                </a:solidFill>
                <a:latin typeface="Times New Roman"/>
                <a:cs typeface="Times New Roman"/>
              </a:rPr>
              <a:t>helix connects two </a:t>
            </a:r>
            <a:r>
              <a:rPr dirty="0" sz="1800">
                <a:solidFill>
                  <a:srgbClr val="2F2B20"/>
                </a:solidFill>
                <a:latin typeface="Times New Roman"/>
                <a:cs typeface="Times New Roman"/>
              </a:rPr>
              <a:t>β</a:t>
            </a:r>
            <a:r>
              <a:rPr dirty="0" sz="1800" spc="-20">
                <a:solidFill>
                  <a:srgbClr val="2F2B20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2F2B20"/>
                </a:solidFill>
                <a:latin typeface="Times New Roman"/>
                <a:cs typeface="Times New Roman"/>
              </a:rPr>
              <a:t>sheets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40"/>
              </a:spcBef>
            </a:pPr>
            <a:r>
              <a:rPr dirty="0" sz="1800">
                <a:solidFill>
                  <a:srgbClr val="2F2B20"/>
                </a:solidFill>
                <a:latin typeface="Times New Roman"/>
                <a:cs typeface="Times New Roman"/>
              </a:rPr>
              <a:t>β </a:t>
            </a:r>
            <a:r>
              <a:rPr dirty="0" sz="1800" spc="-5">
                <a:solidFill>
                  <a:srgbClr val="2F2B20"/>
                </a:solidFill>
                <a:latin typeface="Times New Roman"/>
                <a:cs typeface="Times New Roman"/>
              </a:rPr>
              <a:t>hairpin: reverse turns </a:t>
            </a:r>
            <a:r>
              <a:rPr dirty="0" sz="1800">
                <a:solidFill>
                  <a:srgbClr val="2F2B20"/>
                </a:solidFill>
                <a:latin typeface="Times New Roman"/>
                <a:cs typeface="Times New Roman"/>
              </a:rPr>
              <a:t>connect </a:t>
            </a:r>
            <a:r>
              <a:rPr dirty="0" sz="1800" spc="-5">
                <a:solidFill>
                  <a:srgbClr val="2F2B20"/>
                </a:solidFill>
                <a:latin typeface="Times New Roman"/>
                <a:cs typeface="Times New Roman"/>
              </a:rPr>
              <a:t>antiparallel </a:t>
            </a:r>
            <a:r>
              <a:rPr dirty="0" sz="1800">
                <a:solidFill>
                  <a:srgbClr val="2F2B20"/>
                </a:solidFill>
                <a:latin typeface="Times New Roman"/>
                <a:cs typeface="Times New Roman"/>
              </a:rPr>
              <a:t>β</a:t>
            </a:r>
            <a:r>
              <a:rPr dirty="0" sz="1800" spc="30">
                <a:solidFill>
                  <a:srgbClr val="2F2B20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2F2B20"/>
                </a:solidFill>
                <a:latin typeface="Times New Roman"/>
                <a:cs typeface="Times New Roman"/>
              </a:rPr>
              <a:t>sheets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40"/>
              </a:spcBef>
            </a:pPr>
            <a:r>
              <a:rPr dirty="0" sz="1800">
                <a:solidFill>
                  <a:srgbClr val="2F2B20"/>
                </a:solidFill>
                <a:latin typeface="Times New Roman"/>
                <a:cs typeface="Times New Roman"/>
              </a:rPr>
              <a:t>β </a:t>
            </a:r>
            <a:r>
              <a:rPr dirty="0" sz="1800" spc="-5">
                <a:solidFill>
                  <a:srgbClr val="2F2B20"/>
                </a:solidFill>
                <a:latin typeface="Times New Roman"/>
                <a:cs typeface="Times New Roman"/>
              </a:rPr>
              <a:t>barrels: rolls </a:t>
            </a:r>
            <a:r>
              <a:rPr dirty="0" sz="1800">
                <a:solidFill>
                  <a:srgbClr val="2F2B20"/>
                </a:solidFill>
                <a:latin typeface="Times New Roman"/>
                <a:cs typeface="Times New Roman"/>
              </a:rPr>
              <a:t>of β</a:t>
            </a:r>
            <a:r>
              <a:rPr dirty="0" sz="1800" spc="-15">
                <a:solidFill>
                  <a:srgbClr val="2F2B20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2F2B20"/>
                </a:solidFill>
                <a:latin typeface="Times New Roman"/>
                <a:cs typeface="Times New Roman"/>
              </a:rPr>
              <a:t>sheets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57200" y="3009900"/>
            <a:ext cx="7645400" cy="1574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9900"/>
            <a:ext cx="4253865" cy="7264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40">
                <a:latin typeface="Cambria"/>
                <a:cs typeface="Cambria"/>
              </a:rPr>
              <a:t>Tertiary</a:t>
            </a:r>
            <a:r>
              <a:rPr dirty="0" spc="-265">
                <a:latin typeface="Cambria"/>
                <a:cs typeface="Cambria"/>
              </a:rPr>
              <a:t> </a:t>
            </a:r>
            <a:r>
              <a:rPr dirty="0" spc="-100">
                <a:latin typeface="Cambria"/>
                <a:cs typeface="Cambria"/>
              </a:rPr>
              <a:t>structure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0240" y="1625600"/>
            <a:ext cx="7346950" cy="44831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 marR="5080" indent="-228600">
              <a:lnSpc>
                <a:spcPct val="100000"/>
              </a:lnSpc>
              <a:spcBef>
                <a:spcPts val="100"/>
              </a:spcBef>
              <a:buClr>
                <a:srgbClr val="A9A57C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2000" spc="-5">
                <a:solidFill>
                  <a:srgbClr val="2F2B20"/>
                </a:solidFill>
                <a:latin typeface="Times New Roman"/>
                <a:cs typeface="Times New Roman"/>
              </a:rPr>
              <a:t>It is the three-dimensional </a:t>
            </a:r>
            <a:r>
              <a:rPr dirty="0" sz="2000">
                <a:solidFill>
                  <a:srgbClr val="2F2B20"/>
                </a:solidFill>
                <a:latin typeface="Times New Roman"/>
                <a:cs typeface="Times New Roman"/>
              </a:rPr>
              <a:t>(3D) </a:t>
            </a:r>
            <a:r>
              <a:rPr dirty="0" sz="2000" spc="-5">
                <a:solidFill>
                  <a:srgbClr val="2F2B20"/>
                </a:solidFill>
                <a:latin typeface="Times New Roman"/>
                <a:cs typeface="Times New Roman"/>
              </a:rPr>
              <a:t>structure </a:t>
            </a:r>
            <a:r>
              <a:rPr dirty="0" sz="2000">
                <a:solidFill>
                  <a:srgbClr val="2F2B20"/>
                </a:solidFill>
                <a:latin typeface="Times New Roman"/>
                <a:cs typeface="Times New Roman"/>
              </a:rPr>
              <a:t>of </a:t>
            </a:r>
            <a:r>
              <a:rPr dirty="0" sz="2000" spc="-5">
                <a:solidFill>
                  <a:srgbClr val="2F2B20"/>
                </a:solidFill>
                <a:latin typeface="Times New Roman"/>
                <a:cs typeface="Times New Roman"/>
              </a:rPr>
              <a:t>an entire polypeptide  chain including side</a:t>
            </a:r>
            <a:r>
              <a:rPr dirty="0" sz="2000">
                <a:solidFill>
                  <a:srgbClr val="2F2B20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2F2B20"/>
                </a:solidFill>
                <a:latin typeface="Times New Roman"/>
                <a:cs typeface="Times New Roman"/>
              </a:rPr>
              <a:t>chains.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A9A57C"/>
              </a:buClr>
              <a:buFont typeface="Arial"/>
              <a:buChar char="•"/>
            </a:pPr>
            <a:endParaRPr sz="2950">
              <a:latin typeface="Times New Roman"/>
              <a:cs typeface="Times New Roman"/>
            </a:endParaRPr>
          </a:p>
          <a:p>
            <a:pPr marL="241300" marR="5080" indent="-228600">
              <a:lnSpc>
                <a:spcPct val="100000"/>
              </a:lnSpc>
              <a:buClr>
                <a:srgbClr val="A9A57C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2000">
                <a:solidFill>
                  <a:srgbClr val="2F2B20"/>
                </a:solidFill>
                <a:latin typeface="Times New Roman"/>
                <a:cs typeface="Times New Roman"/>
              </a:rPr>
              <a:t>The </a:t>
            </a:r>
            <a:r>
              <a:rPr dirty="0" sz="2000" spc="-5">
                <a:solidFill>
                  <a:srgbClr val="2F2B20"/>
                </a:solidFill>
                <a:latin typeface="Times New Roman"/>
                <a:cs typeface="Times New Roman"/>
              </a:rPr>
              <a:t>fundamental functional and </a:t>
            </a:r>
            <a:r>
              <a:rPr dirty="0" sz="2000">
                <a:solidFill>
                  <a:srgbClr val="2F2B20"/>
                </a:solidFill>
                <a:latin typeface="Times New Roman"/>
                <a:cs typeface="Times New Roman"/>
              </a:rPr>
              <a:t>3D </a:t>
            </a:r>
            <a:r>
              <a:rPr dirty="0" sz="2000" spc="-5">
                <a:solidFill>
                  <a:srgbClr val="2F2B20"/>
                </a:solidFill>
                <a:latin typeface="Times New Roman"/>
                <a:cs typeface="Times New Roman"/>
              </a:rPr>
              <a:t>structural units </a:t>
            </a:r>
            <a:r>
              <a:rPr dirty="0" sz="2000">
                <a:solidFill>
                  <a:srgbClr val="2F2B20"/>
                </a:solidFill>
                <a:latin typeface="Times New Roman"/>
                <a:cs typeface="Times New Roman"/>
              </a:rPr>
              <a:t>of a </a:t>
            </a:r>
            <a:r>
              <a:rPr dirty="0" sz="2000" spc="-5">
                <a:solidFill>
                  <a:srgbClr val="2F2B20"/>
                </a:solidFill>
                <a:latin typeface="Times New Roman"/>
                <a:cs typeface="Times New Roman"/>
              </a:rPr>
              <a:t>polypeptide  </a:t>
            </a:r>
            <a:r>
              <a:rPr dirty="0" sz="2000">
                <a:solidFill>
                  <a:srgbClr val="2F2B20"/>
                </a:solidFill>
                <a:latin typeface="Times New Roman"/>
                <a:cs typeface="Times New Roman"/>
              </a:rPr>
              <a:t>known </a:t>
            </a:r>
            <a:r>
              <a:rPr dirty="0" sz="2000" spc="-5">
                <a:solidFill>
                  <a:srgbClr val="2F2B20"/>
                </a:solidFill>
                <a:latin typeface="Times New Roman"/>
                <a:cs typeface="Times New Roman"/>
              </a:rPr>
              <a:t>as</a:t>
            </a:r>
            <a:r>
              <a:rPr dirty="0" sz="2000" spc="-15">
                <a:solidFill>
                  <a:srgbClr val="2F2B20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2F2B20"/>
                </a:solidFill>
                <a:latin typeface="Times New Roman"/>
                <a:cs typeface="Times New Roman"/>
              </a:rPr>
              <a:t>domains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A9A57C"/>
              </a:buClr>
              <a:buFont typeface="Arial"/>
              <a:buChar char="•"/>
            </a:pPr>
            <a:endParaRPr sz="2950">
              <a:latin typeface="Times New Roman"/>
              <a:cs typeface="Times New Roman"/>
            </a:endParaRPr>
          </a:p>
          <a:p>
            <a:pPr marL="241300" marR="409575" indent="-228600">
              <a:lnSpc>
                <a:spcPct val="100000"/>
              </a:lnSpc>
              <a:buClr>
                <a:srgbClr val="A9A57C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2000" spc="-5">
                <a:solidFill>
                  <a:srgbClr val="2F2B20"/>
                </a:solidFill>
                <a:latin typeface="Times New Roman"/>
                <a:cs typeface="Times New Roman"/>
              </a:rPr>
              <a:t>Polypeptide chains that are greater than </a:t>
            </a:r>
            <a:r>
              <a:rPr dirty="0" sz="2000">
                <a:solidFill>
                  <a:srgbClr val="2F2B20"/>
                </a:solidFill>
                <a:latin typeface="Times New Roman"/>
                <a:cs typeface="Times New Roman"/>
              </a:rPr>
              <a:t>200 </a:t>
            </a:r>
            <a:r>
              <a:rPr dirty="0" sz="2000" spc="-5">
                <a:solidFill>
                  <a:srgbClr val="2F2B20"/>
                </a:solidFill>
                <a:latin typeface="Times New Roman"/>
                <a:cs typeface="Times New Roman"/>
              </a:rPr>
              <a:t>amino acids in length  generally consist </a:t>
            </a:r>
            <a:r>
              <a:rPr dirty="0" sz="2000">
                <a:solidFill>
                  <a:srgbClr val="2F2B20"/>
                </a:solidFill>
                <a:latin typeface="Times New Roman"/>
                <a:cs typeface="Times New Roman"/>
              </a:rPr>
              <a:t>of </a:t>
            </a:r>
            <a:r>
              <a:rPr dirty="0" sz="2000" spc="-5">
                <a:solidFill>
                  <a:srgbClr val="2F2B20"/>
                </a:solidFill>
                <a:latin typeface="Times New Roman"/>
                <a:cs typeface="Times New Roman"/>
              </a:rPr>
              <a:t>two </a:t>
            </a:r>
            <a:r>
              <a:rPr dirty="0" sz="2000">
                <a:solidFill>
                  <a:srgbClr val="2F2B20"/>
                </a:solidFill>
                <a:latin typeface="Times New Roman"/>
                <a:cs typeface="Times New Roman"/>
              </a:rPr>
              <a:t>or </a:t>
            </a:r>
            <a:r>
              <a:rPr dirty="0" sz="2000" spc="-5">
                <a:solidFill>
                  <a:srgbClr val="2F2B20"/>
                </a:solidFill>
                <a:latin typeface="Times New Roman"/>
                <a:cs typeface="Times New Roman"/>
              </a:rPr>
              <a:t>more</a:t>
            </a:r>
            <a:r>
              <a:rPr dirty="0" sz="2000" spc="-15">
                <a:solidFill>
                  <a:srgbClr val="2F2B20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2F2B20"/>
                </a:solidFill>
                <a:latin typeface="Times New Roman"/>
                <a:cs typeface="Times New Roman"/>
              </a:rPr>
              <a:t>domains.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A9A57C"/>
              </a:buClr>
              <a:buFont typeface="Arial"/>
              <a:buChar char="•"/>
            </a:pPr>
            <a:endParaRPr sz="2850">
              <a:latin typeface="Times New Roman"/>
              <a:cs typeface="Times New Roman"/>
            </a:endParaRPr>
          </a:p>
          <a:p>
            <a:pPr marL="241300" marR="5080" indent="-228600">
              <a:lnSpc>
                <a:spcPct val="100000"/>
              </a:lnSpc>
              <a:buClr>
                <a:srgbClr val="A9A57C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2000">
                <a:solidFill>
                  <a:srgbClr val="2F2B20"/>
                </a:solidFill>
                <a:latin typeface="Times New Roman"/>
                <a:cs typeface="Times New Roman"/>
              </a:rPr>
              <a:t>The </a:t>
            </a:r>
            <a:r>
              <a:rPr dirty="0" sz="2000" spc="-5">
                <a:solidFill>
                  <a:srgbClr val="2F2B20"/>
                </a:solidFill>
                <a:latin typeface="Times New Roman"/>
                <a:cs typeface="Times New Roman"/>
              </a:rPr>
              <a:t>core </a:t>
            </a:r>
            <a:r>
              <a:rPr dirty="0" sz="2000">
                <a:solidFill>
                  <a:srgbClr val="2F2B20"/>
                </a:solidFill>
                <a:latin typeface="Times New Roman"/>
                <a:cs typeface="Times New Roman"/>
              </a:rPr>
              <a:t>of a </a:t>
            </a:r>
            <a:r>
              <a:rPr dirty="0" sz="2000" spc="-5">
                <a:solidFill>
                  <a:srgbClr val="2F2B20"/>
                </a:solidFill>
                <a:latin typeface="Times New Roman"/>
                <a:cs typeface="Times New Roman"/>
              </a:rPr>
              <a:t>domain is built from combinations </a:t>
            </a:r>
            <a:r>
              <a:rPr dirty="0" sz="2000">
                <a:solidFill>
                  <a:srgbClr val="2F2B20"/>
                </a:solidFill>
                <a:latin typeface="Times New Roman"/>
                <a:cs typeface="Times New Roman"/>
              </a:rPr>
              <a:t>of </a:t>
            </a:r>
            <a:r>
              <a:rPr dirty="0" sz="2000" spc="-5">
                <a:solidFill>
                  <a:srgbClr val="2F2B20"/>
                </a:solidFill>
                <a:latin typeface="Times New Roman"/>
                <a:cs typeface="Times New Roman"/>
              </a:rPr>
              <a:t>supersecondary  structural </a:t>
            </a:r>
            <a:r>
              <a:rPr dirty="0" sz="2000" spc="-10">
                <a:solidFill>
                  <a:srgbClr val="2F2B20"/>
                </a:solidFill>
                <a:latin typeface="Times New Roman"/>
                <a:cs typeface="Times New Roman"/>
              </a:rPr>
              <a:t>elements (motifs) </a:t>
            </a:r>
            <a:r>
              <a:rPr dirty="0" sz="2000" spc="-5">
                <a:solidFill>
                  <a:srgbClr val="2F2B20"/>
                </a:solidFill>
                <a:latin typeface="Times New Roman"/>
                <a:cs typeface="Times New Roman"/>
              </a:rPr>
              <a:t>and their side</a:t>
            </a:r>
            <a:r>
              <a:rPr dirty="0" sz="2000" spc="10">
                <a:solidFill>
                  <a:srgbClr val="2F2B20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2F2B20"/>
                </a:solidFill>
                <a:latin typeface="Times New Roman"/>
                <a:cs typeface="Times New Roman"/>
              </a:rPr>
              <a:t>chains.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A9A57C"/>
              </a:buClr>
              <a:buFont typeface="Arial"/>
              <a:buChar char="•"/>
            </a:pPr>
            <a:endParaRPr sz="295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Clr>
                <a:srgbClr val="A9A57C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2000" spc="-5">
                <a:solidFill>
                  <a:srgbClr val="2F2B20"/>
                </a:solidFill>
                <a:latin typeface="Times New Roman"/>
                <a:cs typeface="Times New Roman"/>
              </a:rPr>
              <a:t>Domains can </a:t>
            </a:r>
            <a:r>
              <a:rPr dirty="0" sz="2000">
                <a:solidFill>
                  <a:srgbClr val="2F2B20"/>
                </a:solidFill>
                <a:latin typeface="Times New Roman"/>
                <a:cs typeface="Times New Roman"/>
              </a:rPr>
              <a:t>be </a:t>
            </a:r>
            <a:r>
              <a:rPr dirty="0" sz="2000" spc="-5">
                <a:solidFill>
                  <a:srgbClr val="2F2B20"/>
                </a:solidFill>
                <a:latin typeface="Times New Roman"/>
                <a:cs typeface="Times New Roman"/>
              </a:rPr>
              <a:t>combined to form tertiary</a:t>
            </a:r>
            <a:r>
              <a:rPr dirty="0" sz="2000" spc="-10">
                <a:solidFill>
                  <a:srgbClr val="2F2B20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2F2B20"/>
                </a:solidFill>
                <a:latin typeface="Times New Roman"/>
                <a:cs typeface="Times New Roman"/>
              </a:rPr>
              <a:t>structure.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57200"/>
            <a:ext cx="3840479" cy="7264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30"/>
              <a:t>Tertiary</a:t>
            </a:r>
            <a:r>
              <a:rPr dirty="0" spc="-270"/>
              <a:t> </a:t>
            </a:r>
            <a:r>
              <a:rPr dirty="0" spc="-95"/>
              <a:t>structure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0240" y="1625600"/>
            <a:ext cx="5240020" cy="2166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Clr>
                <a:srgbClr val="A9A57C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2200" spc="-5" b="1">
                <a:solidFill>
                  <a:srgbClr val="2F2B20"/>
                </a:solidFill>
                <a:latin typeface="Times New Roman"/>
                <a:cs typeface="Times New Roman"/>
              </a:rPr>
              <a:t>Interactions stabilizing tertiary</a:t>
            </a:r>
            <a:r>
              <a:rPr dirty="0" sz="2200" spc="25" b="1">
                <a:solidFill>
                  <a:srgbClr val="2F2B20"/>
                </a:solidFill>
                <a:latin typeface="Times New Roman"/>
                <a:cs typeface="Times New Roman"/>
              </a:rPr>
              <a:t> </a:t>
            </a:r>
            <a:r>
              <a:rPr dirty="0" sz="2200" spc="-10" b="1">
                <a:solidFill>
                  <a:srgbClr val="2F2B20"/>
                </a:solidFill>
                <a:latin typeface="Times New Roman"/>
                <a:cs typeface="Times New Roman"/>
              </a:rPr>
              <a:t>structure: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A9A57C"/>
              </a:buClr>
              <a:buFont typeface="Arial"/>
              <a:buChar char="•"/>
            </a:pPr>
            <a:endParaRPr sz="2050">
              <a:latin typeface="Times New Roman"/>
              <a:cs typeface="Times New Roman"/>
            </a:endParaRPr>
          </a:p>
          <a:p>
            <a:pPr lvl="1" marL="538480" indent="-229235">
              <a:lnSpc>
                <a:spcPct val="100000"/>
              </a:lnSpc>
              <a:buClr>
                <a:srgbClr val="9CBEBD"/>
              </a:buClr>
              <a:buFont typeface="Arial"/>
              <a:buChar char="•"/>
              <a:tabLst>
                <a:tab pos="537845" algn="l"/>
                <a:tab pos="538480" algn="l"/>
              </a:tabLst>
            </a:pPr>
            <a:r>
              <a:rPr dirty="0" sz="1800" spc="-5">
                <a:solidFill>
                  <a:srgbClr val="2F2B20"/>
                </a:solidFill>
                <a:latin typeface="Times New Roman"/>
                <a:cs typeface="Times New Roman"/>
              </a:rPr>
              <a:t>Disulfide bonds.</a:t>
            </a:r>
            <a:endParaRPr sz="1800">
              <a:latin typeface="Times New Roman"/>
              <a:cs typeface="Times New Roman"/>
            </a:endParaRPr>
          </a:p>
          <a:p>
            <a:pPr lvl="1" marL="538480" indent="-229235">
              <a:lnSpc>
                <a:spcPct val="100000"/>
              </a:lnSpc>
              <a:spcBef>
                <a:spcPts val="1040"/>
              </a:spcBef>
              <a:buClr>
                <a:srgbClr val="9CBEBD"/>
              </a:buClr>
              <a:buFont typeface="Arial"/>
              <a:buChar char="•"/>
              <a:tabLst>
                <a:tab pos="537845" algn="l"/>
                <a:tab pos="538480" algn="l"/>
              </a:tabLst>
            </a:pPr>
            <a:r>
              <a:rPr dirty="0" sz="1800" spc="-5">
                <a:solidFill>
                  <a:srgbClr val="2F2B20"/>
                </a:solidFill>
                <a:latin typeface="Times New Roman"/>
                <a:cs typeface="Times New Roman"/>
              </a:rPr>
              <a:t>Hydrophobic interactions.</a:t>
            </a:r>
            <a:endParaRPr sz="1800">
              <a:latin typeface="Times New Roman"/>
              <a:cs typeface="Times New Roman"/>
            </a:endParaRPr>
          </a:p>
          <a:p>
            <a:pPr lvl="1" marL="538480" indent="-229235">
              <a:lnSpc>
                <a:spcPct val="100000"/>
              </a:lnSpc>
              <a:spcBef>
                <a:spcPts val="1140"/>
              </a:spcBef>
              <a:buClr>
                <a:srgbClr val="9CBEBD"/>
              </a:buClr>
              <a:buFont typeface="Arial"/>
              <a:buChar char="•"/>
              <a:tabLst>
                <a:tab pos="537845" algn="l"/>
                <a:tab pos="538480" algn="l"/>
              </a:tabLst>
            </a:pPr>
            <a:r>
              <a:rPr dirty="0" sz="1800">
                <a:solidFill>
                  <a:srgbClr val="2F2B20"/>
                </a:solidFill>
                <a:latin typeface="Times New Roman"/>
                <a:cs typeface="Times New Roman"/>
              </a:rPr>
              <a:t>Hydrogen</a:t>
            </a:r>
            <a:r>
              <a:rPr dirty="0" sz="1800" spc="375">
                <a:solidFill>
                  <a:srgbClr val="2F2B20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2F2B20"/>
                </a:solidFill>
                <a:latin typeface="Times New Roman"/>
                <a:cs typeface="Times New Roman"/>
              </a:rPr>
              <a:t>bonds.</a:t>
            </a:r>
            <a:endParaRPr sz="1800">
              <a:latin typeface="Times New Roman"/>
              <a:cs typeface="Times New Roman"/>
            </a:endParaRPr>
          </a:p>
          <a:p>
            <a:pPr lvl="1" marL="538480" indent="-229235">
              <a:lnSpc>
                <a:spcPct val="100000"/>
              </a:lnSpc>
              <a:spcBef>
                <a:spcPts val="1040"/>
              </a:spcBef>
              <a:buClr>
                <a:srgbClr val="9CBEBD"/>
              </a:buClr>
              <a:buFont typeface="Arial"/>
              <a:buChar char="•"/>
              <a:tabLst>
                <a:tab pos="537845" algn="l"/>
                <a:tab pos="538480" algn="l"/>
              </a:tabLst>
            </a:pPr>
            <a:r>
              <a:rPr dirty="0" sz="1800" spc="-5">
                <a:solidFill>
                  <a:srgbClr val="2F2B20"/>
                </a:solidFill>
                <a:latin typeface="Times New Roman"/>
                <a:cs typeface="Times New Roman"/>
              </a:rPr>
              <a:t>Ionic</a:t>
            </a:r>
            <a:r>
              <a:rPr dirty="0" sz="1800" spc="-35">
                <a:solidFill>
                  <a:srgbClr val="2F2B20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2F2B20"/>
                </a:solidFill>
                <a:latin typeface="Times New Roman"/>
                <a:cs typeface="Times New Roman"/>
              </a:rPr>
              <a:t>interactions.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950839" y="3098800"/>
            <a:ext cx="419100" cy="330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57200"/>
            <a:ext cx="3840479" cy="7264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30"/>
              <a:t>Tertiary</a:t>
            </a:r>
            <a:r>
              <a:rPr dirty="0" spc="-270"/>
              <a:t> </a:t>
            </a:r>
            <a:r>
              <a:rPr dirty="0" spc="-95"/>
              <a:t>structure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0240" y="1625600"/>
            <a:ext cx="2138045" cy="360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Clr>
                <a:srgbClr val="A9A57C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2200" spc="-10" b="1">
                <a:solidFill>
                  <a:srgbClr val="2F2B20"/>
                </a:solidFill>
                <a:latin typeface="Times New Roman"/>
                <a:cs typeface="Times New Roman"/>
              </a:rPr>
              <a:t>Protein</a:t>
            </a:r>
            <a:r>
              <a:rPr dirty="0" sz="2200" spc="-65" b="1">
                <a:solidFill>
                  <a:srgbClr val="2F2B20"/>
                </a:solidFill>
                <a:latin typeface="Times New Roman"/>
                <a:cs typeface="Times New Roman"/>
              </a:rPr>
              <a:t> </a:t>
            </a:r>
            <a:r>
              <a:rPr dirty="0" sz="2200" b="1">
                <a:solidFill>
                  <a:srgbClr val="2F2B20"/>
                </a:solidFill>
                <a:latin typeface="Times New Roman"/>
                <a:cs typeface="Times New Roman"/>
              </a:rPr>
              <a:t>folding: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82700" y="2336800"/>
            <a:ext cx="2425700" cy="1625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838700" y="2336800"/>
            <a:ext cx="2425700" cy="1625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813300" y="4699000"/>
            <a:ext cx="2451100" cy="16129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282700" y="4699000"/>
            <a:ext cx="2451100" cy="16129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835400" y="3077946"/>
            <a:ext cx="876935" cy="118110"/>
          </a:xfrm>
          <a:custGeom>
            <a:avLst/>
            <a:gdLst/>
            <a:ahLst/>
            <a:cxnLst/>
            <a:rect l="l" t="t" r="r" b="b"/>
            <a:pathLst>
              <a:path w="876935" h="118110">
                <a:moveTo>
                  <a:pt x="775534" y="0"/>
                </a:moveTo>
                <a:lnTo>
                  <a:pt x="767758" y="2045"/>
                </a:lnTo>
                <a:lnTo>
                  <a:pt x="760689" y="14163"/>
                </a:lnTo>
                <a:lnTo>
                  <a:pt x="762736" y="21940"/>
                </a:lnTo>
                <a:lnTo>
                  <a:pt x="804417" y="46254"/>
                </a:lnTo>
                <a:lnTo>
                  <a:pt x="851394" y="46254"/>
                </a:lnTo>
                <a:lnTo>
                  <a:pt x="851394" y="71654"/>
                </a:lnTo>
                <a:lnTo>
                  <a:pt x="804417" y="71654"/>
                </a:lnTo>
                <a:lnTo>
                  <a:pt x="762736" y="95968"/>
                </a:lnTo>
                <a:lnTo>
                  <a:pt x="760689" y="103745"/>
                </a:lnTo>
                <a:lnTo>
                  <a:pt x="767758" y="115862"/>
                </a:lnTo>
                <a:lnTo>
                  <a:pt x="775534" y="117908"/>
                </a:lnTo>
                <a:lnTo>
                  <a:pt x="854826" y="71654"/>
                </a:lnTo>
                <a:lnTo>
                  <a:pt x="851394" y="71654"/>
                </a:lnTo>
                <a:lnTo>
                  <a:pt x="854828" y="71653"/>
                </a:lnTo>
                <a:lnTo>
                  <a:pt x="876598" y="58954"/>
                </a:lnTo>
                <a:lnTo>
                  <a:pt x="775534" y="0"/>
                </a:lnTo>
                <a:close/>
              </a:path>
              <a:path w="876935" h="118110">
                <a:moveTo>
                  <a:pt x="826188" y="58954"/>
                </a:moveTo>
                <a:lnTo>
                  <a:pt x="804417" y="71654"/>
                </a:lnTo>
                <a:lnTo>
                  <a:pt x="851394" y="71654"/>
                </a:lnTo>
                <a:lnTo>
                  <a:pt x="851394" y="69924"/>
                </a:lnTo>
                <a:lnTo>
                  <a:pt x="844994" y="69924"/>
                </a:lnTo>
                <a:lnTo>
                  <a:pt x="826188" y="58954"/>
                </a:lnTo>
                <a:close/>
              </a:path>
              <a:path w="876935" h="118110">
                <a:moveTo>
                  <a:pt x="0" y="46253"/>
                </a:moveTo>
                <a:lnTo>
                  <a:pt x="0" y="71653"/>
                </a:lnTo>
                <a:lnTo>
                  <a:pt x="804419" y="71653"/>
                </a:lnTo>
                <a:lnTo>
                  <a:pt x="826188" y="58954"/>
                </a:lnTo>
                <a:lnTo>
                  <a:pt x="804417" y="46254"/>
                </a:lnTo>
                <a:lnTo>
                  <a:pt x="0" y="46253"/>
                </a:lnTo>
                <a:close/>
              </a:path>
              <a:path w="876935" h="118110">
                <a:moveTo>
                  <a:pt x="844994" y="47984"/>
                </a:moveTo>
                <a:lnTo>
                  <a:pt x="826188" y="58954"/>
                </a:lnTo>
                <a:lnTo>
                  <a:pt x="844994" y="69924"/>
                </a:lnTo>
                <a:lnTo>
                  <a:pt x="844994" y="47984"/>
                </a:lnTo>
                <a:close/>
              </a:path>
              <a:path w="876935" h="118110">
                <a:moveTo>
                  <a:pt x="851394" y="47984"/>
                </a:moveTo>
                <a:lnTo>
                  <a:pt x="844994" y="47984"/>
                </a:lnTo>
                <a:lnTo>
                  <a:pt x="844994" y="69924"/>
                </a:lnTo>
                <a:lnTo>
                  <a:pt x="851394" y="69924"/>
                </a:lnTo>
                <a:lnTo>
                  <a:pt x="851394" y="47984"/>
                </a:lnTo>
                <a:close/>
              </a:path>
              <a:path w="876935" h="118110">
                <a:moveTo>
                  <a:pt x="804417" y="46254"/>
                </a:moveTo>
                <a:lnTo>
                  <a:pt x="826188" y="58954"/>
                </a:lnTo>
                <a:lnTo>
                  <a:pt x="844994" y="47984"/>
                </a:lnTo>
                <a:lnTo>
                  <a:pt x="851394" y="47984"/>
                </a:lnTo>
                <a:lnTo>
                  <a:pt x="851394" y="46254"/>
                </a:lnTo>
                <a:lnTo>
                  <a:pt x="804417" y="46254"/>
                </a:lnTo>
                <a:close/>
              </a:path>
            </a:pathLst>
          </a:custGeom>
          <a:solidFill>
            <a:srgbClr val="2F2B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833846" y="4064000"/>
            <a:ext cx="118110" cy="504190"/>
          </a:xfrm>
          <a:custGeom>
            <a:avLst/>
            <a:gdLst/>
            <a:ahLst/>
            <a:cxnLst/>
            <a:rect l="l" t="t" r="r" b="b"/>
            <a:pathLst>
              <a:path w="118110" h="504189">
                <a:moveTo>
                  <a:pt x="14163" y="388148"/>
                </a:moveTo>
                <a:lnTo>
                  <a:pt x="2045" y="395216"/>
                </a:lnTo>
                <a:lnTo>
                  <a:pt x="0" y="402993"/>
                </a:lnTo>
                <a:lnTo>
                  <a:pt x="58953" y="504057"/>
                </a:lnTo>
                <a:lnTo>
                  <a:pt x="73656" y="478852"/>
                </a:lnTo>
                <a:lnTo>
                  <a:pt x="46253" y="478852"/>
                </a:lnTo>
                <a:lnTo>
                  <a:pt x="46253" y="431876"/>
                </a:lnTo>
                <a:lnTo>
                  <a:pt x="21939" y="390194"/>
                </a:lnTo>
                <a:lnTo>
                  <a:pt x="14163" y="388148"/>
                </a:lnTo>
                <a:close/>
              </a:path>
              <a:path w="118110" h="504189">
                <a:moveTo>
                  <a:pt x="46253" y="431877"/>
                </a:moveTo>
                <a:lnTo>
                  <a:pt x="46253" y="478852"/>
                </a:lnTo>
                <a:lnTo>
                  <a:pt x="71653" y="478852"/>
                </a:lnTo>
                <a:lnTo>
                  <a:pt x="71653" y="472453"/>
                </a:lnTo>
                <a:lnTo>
                  <a:pt x="47983" y="472453"/>
                </a:lnTo>
                <a:lnTo>
                  <a:pt x="58953" y="453648"/>
                </a:lnTo>
                <a:lnTo>
                  <a:pt x="46253" y="431877"/>
                </a:lnTo>
                <a:close/>
              </a:path>
              <a:path w="118110" h="504189">
                <a:moveTo>
                  <a:pt x="103744" y="388148"/>
                </a:moveTo>
                <a:lnTo>
                  <a:pt x="95968" y="390194"/>
                </a:lnTo>
                <a:lnTo>
                  <a:pt x="71653" y="431876"/>
                </a:lnTo>
                <a:lnTo>
                  <a:pt x="71653" y="478852"/>
                </a:lnTo>
                <a:lnTo>
                  <a:pt x="73656" y="478852"/>
                </a:lnTo>
                <a:lnTo>
                  <a:pt x="117906" y="402992"/>
                </a:lnTo>
                <a:lnTo>
                  <a:pt x="115861" y="395216"/>
                </a:lnTo>
                <a:lnTo>
                  <a:pt x="103744" y="388148"/>
                </a:lnTo>
                <a:close/>
              </a:path>
              <a:path w="118110" h="504189">
                <a:moveTo>
                  <a:pt x="58953" y="453648"/>
                </a:moveTo>
                <a:lnTo>
                  <a:pt x="47983" y="472453"/>
                </a:lnTo>
                <a:lnTo>
                  <a:pt x="69922" y="472453"/>
                </a:lnTo>
                <a:lnTo>
                  <a:pt x="58953" y="453648"/>
                </a:lnTo>
                <a:close/>
              </a:path>
              <a:path w="118110" h="504189">
                <a:moveTo>
                  <a:pt x="71653" y="431876"/>
                </a:moveTo>
                <a:lnTo>
                  <a:pt x="58953" y="453648"/>
                </a:lnTo>
                <a:lnTo>
                  <a:pt x="69922" y="472453"/>
                </a:lnTo>
                <a:lnTo>
                  <a:pt x="71653" y="472453"/>
                </a:lnTo>
                <a:lnTo>
                  <a:pt x="71653" y="431876"/>
                </a:lnTo>
                <a:close/>
              </a:path>
              <a:path w="118110" h="504189">
                <a:moveTo>
                  <a:pt x="71653" y="0"/>
                </a:moveTo>
                <a:lnTo>
                  <a:pt x="46253" y="0"/>
                </a:lnTo>
                <a:lnTo>
                  <a:pt x="46253" y="431877"/>
                </a:lnTo>
                <a:lnTo>
                  <a:pt x="58953" y="453648"/>
                </a:lnTo>
                <a:lnTo>
                  <a:pt x="71653" y="431877"/>
                </a:lnTo>
                <a:lnTo>
                  <a:pt x="71653" y="0"/>
                </a:lnTo>
                <a:close/>
              </a:path>
            </a:pathLst>
          </a:custGeom>
          <a:solidFill>
            <a:srgbClr val="2F2B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809941" y="5516346"/>
            <a:ext cx="876935" cy="118110"/>
          </a:xfrm>
          <a:custGeom>
            <a:avLst/>
            <a:gdLst/>
            <a:ahLst/>
            <a:cxnLst/>
            <a:rect l="l" t="t" r="r" b="b"/>
            <a:pathLst>
              <a:path w="876935" h="118110">
                <a:moveTo>
                  <a:pt x="101064" y="0"/>
                </a:moveTo>
                <a:lnTo>
                  <a:pt x="0" y="58954"/>
                </a:lnTo>
                <a:lnTo>
                  <a:pt x="101064" y="117908"/>
                </a:lnTo>
                <a:lnTo>
                  <a:pt x="108840" y="115861"/>
                </a:lnTo>
                <a:lnTo>
                  <a:pt x="115909" y="103744"/>
                </a:lnTo>
                <a:lnTo>
                  <a:pt x="113861" y="95968"/>
                </a:lnTo>
                <a:lnTo>
                  <a:pt x="72180" y="71654"/>
                </a:lnTo>
                <a:lnTo>
                  <a:pt x="25203" y="71654"/>
                </a:lnTo>
                <a:lnTo>
                  <a:pt x="25203" y="46254"/>
                </a:lnTo>
                <a:lnTo>
                  <a:pt x="72183" y="46253"/>
                </a:lnTo>
                <a:lnTo>
                  <a:pt x="113861" y="21940"/>
                </a:lnTo>
                <a:lnTo>
                  <a:pt x="115907" y="14163"/>
                </a:lnTo>
                <a:lnTo>
                  <a:pt x="108840" y="2045"/>
                </a:lnTo>
                <a:lnTo>
                  <a:pt x="101064" y="0"/>
                </a:lnTo>
                <a:close/>
              </a:path>
              <a:path w="876935" h="118110">
                <a:moveTo>
                  <a:pt x="72181" y="46254"/>
                </a:moveTo>
                <a:lnTo>
                  <a:pt x="25203" y="46254"/>
                </a:lnTo>
                <a:lnTo>
                  <a:pt x="25203" y="71654"/>
                </a:lnTo>
                <a:lnTo>
                  <a:pt x="72180" y="71654"/>
                </a:lnTo>
                <a:lnTo>
                  <a:pt x="69216" y="69924"/>
                </a:lnTo>
                <a:lnTo>
                  <a:pt x="31603" y="69924"/>
                </a:lnTo>
                <a:lnTo>
                  <a:pt x="31603" y="47984"/>
                </a:lnTo>
                <a:lnTo>
                  <a:pt x="69215" y="47984"/>
                </a:lnTo>
                <a:lnTo>
                  <a:pt x="72181" y="46254"/>
                </a:lnTo>
                <a:close/>
              </a:path>
              <a:path w="876935" h="118110">
                <a:moveTo>
                  <a:pt x="72180" y="71654"/>
                </a:moveTo>
                <a:lnTo>
                  <a:pt x="25203" y="71654"/>
                </a:lnTo>
                <a:lnTo>
                  <a:pt x="72180" y="71654"/>
                </a:lnTo>
                <a:close/>
              </a:path>
              <a:path w="876935" h="118110">
                <a:moveTo>
                  <a:pt x="876598" y="46253"/>
                </a:moveTo>
                <a:lnTo>
                  <a:pt x="72181" y="46254"/>
                </a:lnTo>
                <a:lnTo>
                  <a:pt x="50409" y="58954"/>
                </a:lnTo>
                <a:lnTo>
                  <a:pt x="72180" y="71654"/>
                </a:lnTo>
                <a:lnTo>
                  <a:pt x="876598" y="71653"/>
                </a:lnTo>
                <a:lnTo>
                  <a:pt x="876598" y="46253"/>
                </a:lnTo>
                <a:close/>
              </a:path>
              <a:path w="876935" h="118110">
                <a:moveTo>
                  <a:pt x="31603" y="47984"/>
                </a:moveTo>
                <a:lnTo>
                  <a:pt x="31603" y="69924"/>
                </a:lnTo>
                <a:lnTo>
                  <a:pt x="50409" y="58954"/>
                </a:lnTo>
                <a:lnTo>
                  <a:pt x="31603" y="47984"/>
                </a:lnTo>
                <a:close/>
              </a:path>
              <a:path w="876935" h="118110">
                <a:moveTo>
                  <a:pt x="50409" y="58954"/>
                </a:moveTo>
                <a:lnTo>
                  <a:pt x="31603" y="69924"/>
                </a:lnTo>
                <a:lnTo>
                  <a:pt x="69216" y="69924"/>
                </a:lnTo>
                <a:lnTo>
                  <a:pt x="50409" y="58954"/>
                </a:lnTo>
                <a:close/>
              </a:path>
              <a:path w="876935" h="118110">
                <a:moveTo>
                  <a:pt x="69215" y="47984"/>
                </a:moveTo>
                <a:lnTo>
                  <a:pt x="31603" y="47984"/>
                </a:lnTo>
                <a:lnTo>
                  <a:pt x="50409" y="58954"/>
                </a:lnTo>
                <a:lnTo>
                  <a:pt x="69215" y="47984"/>
                </a:lnTo>
                <a:close/>
              </a:path>
            </a:pathLst>
          </a:custGeom>
          <a:solidFill>
            <a:srgbClr val="2F2B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57200"/>
            <a:ext cx="2527300" cy="7264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5" b="1">
                <a:latin typeface="Times New Roman"/>
                <a:cs typeface="Times New Roman"/>
              </a:rPr>
              <a:t>Objectives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0240" y="1625600"/>
            <a:ext cx="7348220" cy="4450080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algn="just" marL="12700" marR="5080">
              <a:lnSpc>
                <a:spcPct val="100699"/>
              </a:lnSpc>
              <a:spcBef>
                <a:spcPts val="80"/>
              </a:spcBef>
            </a:pPr>
            <a:r>
              <a:rPr dirty="0" sz="2400" spc="-5" b="1">
                <a:solidFill>
                  <a:srgbClr val="2F2B20"/>
                </a:solidFill>
                <a:latin typeface="Times New Roman"/>
                <a:cs typeface="Times New Roman"/>
              </a:rPr>
              <a:t>By </a:t>
            </a:r>
            <a:r>
              <a:rPr dirty="0" sz="2400" b="1">
                <a:solidFill>
                  <a:srgbClr val="2F2B20"/>
                </a:solidFill>
                <a:latin typeface="Times New Roman"/>
                <a:cs typeface="Times New Roman"/>
              </a:rPr>
              <a:t>the </a:t>
            </a:r>
            <a:r>
              <a:rPr dirty="0" sz="2400" spc="-5" b="1">
                <a:solidFill>
                  <a:srgbClr val="2F2B20"/>
                </a:solidFill>
                <a:latin typeface="Times New Roman"/>
                <a:cs typeface="Times New Roman"/>
              </a:rPr>
              <a:t>end </a:t>
            </a:r>
            <a:r>
              <a:rPr dirty="0" sz="2400" b="1">
                <a:solidFill>
                  <a:srgbClr val="2F2B20"/>
                </a:solidFill>
                <a:latin typeface="Times New Roman"/>
                <a:cs typeface="Times New Roman"/>
              </a:rPr>
              <a:t>of </a:t>
            </a:r>
            <a:r>
              <a:rPr dirty="0" sz="2400" spc="-5" b="1">
                <a:solidFill>
                  <a:srgbClr val="2F2B20"/>
                </a:solidFill>
                <a:latin typeface="Times New Roman"/>
                <a:cs typeface="Times New Roman"/>
              </a:rPr>
              <a:t>this </a:t>
            </a:r>
            <a:r>
              <a:rPr dirty="0" sz="2400" spc="-10" b="1">
                <a:solidFill>
                  <a:srgbClr val="2F2B20"/>
                </a:solidFill>
                <a:latin typeface="Times New Roman"/>
                <a:cs typeface="Times New Roman"/>
              </a:rPr>
              <a:t>lecture, </a:t>
            </a:r>
            <a:r>
              <a:rPr dirty="0" sz="2400" b="1">
                <a:solidFill>
                  <a:srgbClr val="2F2B20"/>
                </a:solidFill>
                <a:latin typeface="Times New Roman"/>
                <a:cs typeface="Times New Roman"/>
              </a:rPr>
              <a:t>the </a:t>
            </a:r>
            <a:r>
              <a:rPr dirty="0" sz="2400" spc="-5" b="1">
                <a:solidFill>
                  <a:srgbClr val="2F2B20"/>
                </a:solidFill>
                <a:latin typeface="Times New Roman"/>
                <a:cs typeface="Times New Roman"/>
              </a:rPr>
              <a:t>students should </a:t>
            </a:r>
            <a:r>
              <a:rPr dirty="0" sz="2400" b="1">
                <a:solidFill>
                  <a:srgbClr val="2F2B20"/>
                </a:solidFill>
                <a:latin typeface="Times New Roman"/>
                <a:cs typeface="Times New Roman"/>
              </a:rPr>
              <a:t>be </a:t>
            </a:r>
            <a:r>
              <a:rPr dirty="0" sz="2400" spc="-5" b="1">
                <a:solidFill>
                  <a:srgbClr val="2F2B20"/>
                </a:solidFill>
                <a:latin typeface="Times New Roman"/>
                <a:cs typeface="Times New Roman"/>
              </a:rPr>
              <a:t>able  </a:t>
            </a:r>
            <a:r>
              <a:rPr dirty="0" sz="2400" b="1">
                <a:solidFill>
                  <a:srgbClr val="2F2B20"/>
                </a:solidFill>
                <a:latin typeface="Times New Roman"/>
                <a:cs typeface="Times New Roman"/>
              </a:rPr>
              <a:t>to:</a:t>
            </a:r>
            <a:endParaRPr sz="2400">
              <a:latin typeface="Times New Roman"/>
              <a:cs typeface="Times New Roman"/>
            </a:endParaRPr>
          </a:p>
          <a:p>
            <a:pPr algn="just" marL="241300" indent="-228600">
              <a:lnSpc>
                <a:spcPct val="100000"/>
              </a:lnSpc>
              <a:spcBef>
                <a:spcPts val="520"/>
              </a:spcBef>
              <a:buClr>
                <a:srgbClr val="A9A57C"/>
              </a:buClr>
              <a:buFont typeface="Arial"/>
              <a:buChar char="•"/>
              <a:tabLst>
                <a:tab pos="241300" algn="l"/>
              </a:tabLst>
            </a:pP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Understand 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the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peptide 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bonding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between amino</a:t>
            </a:r>
            <a:r>
              <a:rPr dirty="0" sz="2200" spc="5">
                <a:solidFill>
                  <a:srgbClr val="2F2B20"/>
                </a:solidFill>
                <a:latin typeface="Times New Roman"/>
                <a:cs typeface="Times New Roman"/>
              </a:rPr>
              <a:t>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acids.</a:t>
            </a:r>
            <a:endParaRPr sz="2200">
              <a:latin typeface="Times New Roman"/>
              <a:cs typeface="Times New Roman"/>
            </a:endParaRPr>
          </a:p>
          <a:p>
            <a:pPr algn="just" marL="241300" marR="5080" indent="-228600">
              <a:lnSpc>
                <a:spcPct val="100400"/>
              </a:lnSpc>
              <a:spcBef>
                <a:spcPts val="550"/>
              </a:spcBef>
              <a:buClr>
                <a:srgbClr val="A9A57C"/>
              </a:buClr>
              <a:buFont typeface="Arial"/>
              <a:buChar char="•"/>
              <a:tabLst>
                <a:tab pos="241300" algn="l"/>
              </a:tabLst>
            </a:pP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Explain the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different levels 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of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protein structure and 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the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forces  stabilizing these structures and what happens when 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the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protein  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is</a:t>
            </a:r>
            <a:r>
              <a:rPr dirty="0" sz="2200" spc="-15">
                <a:solidFill>
                  <a:srgbClr val="2F2B20"/>
                </a:solidFill>
                <a:latin typeface="Times New Roman"/>
                <a:cs typeface="Times New Roman"/>
              </a:rPr>
              <a:t>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denatured.</a:t>
            </a:r>
            <a:endParaRPr sz="2200">
              <a:latin typeface="Times New Roman"/>
              <a:cs typeface="Times New Roman"/>
            </a:endParaRPr>
          </a:p>
          <a:p>
            <a:pPr algn="just" marL="241300" marR="5715" indent="-228600">
              <a:lnSpc>
                <a:spcPct val="102299"/>
              </a:lnSpc>
              <a:spcBef>
                <a:spcPts val="395"/>
              </a:spcBef>
              <a:buClr>
                <a:srgbClr val="A9A57C"/>
              </a:buClr>
              <a:buFont typeface="Arial"/>
              <a:buChar char="•"/>
              <a:tabLst>
                <a:tab pos="241300" algn="l"/>
              </a:tabLst>
            </a:pP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Define 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the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α-helix and β-sheet as 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the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most commonly  encountered secondary structures 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in a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protein</a:t>
            </a:r>
            <a:r>
              <a:rPr dirty="0" sz="2200" spc="10">
                <a:solidFill>
                  <a:srgbClr val="2F2B20"/>
                </a:solidFill>
                <a:latin typeface="Times New Roman"/>
                <a:cs typeface="Times New Roman"/>
              </a:rPr>
              <a:t>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molecule.</a:t>
            </a:r>
            <a:endParaRPr sz="2200">
              <a:latin typeface="Times New Roman"/>
              <a:cs typeface="Times New Roman"/>
            </a:endParaRPr>
          </a:p>
          <a:p>
            <a:pPr algn="just" marL="241300" marR="5715" indent="-228600">
              <a:lnSpc>
                <a:spcPct val="102299"/>
              </a:lnSpc>
              <a:spcBef>
                <a:spcPts val="400"/>
              </a:spcBef>
              <a:buClr>
                <a:srgbClr val="A9A57C"/>
              </a:buClr>
              <a:buFont typeface="Arial"/>
              <a:buChar char="•"/>
              <a:tabLst>
                <a:tab pos="241300" algn="l"/>
              </a:tabLst>
            </a:pP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Correlate 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the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protein structure with function with hemoglobin  as an</a:t>
            </a:r>
            <a:r>
              <a:rPr dirty="0" sz="2200" spc="-10">
                <a:solidFill>
                  <a:srgbClr val="2F2B20"/>
                </a:solidFill>
                <a:latin typeface="Times New Roman"/>
                <a:cs typeface="Times New Roman"/>
              </a:rPr>
              <a:t>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example.</a:t>
            </a:r>
            <a:endParaRPr sz="2200">
              <a:latin typeface="Times New Roman"/>
              <a:cs typeface="Times New Roman"/>
            </a:endParaRPr>
          </a:p>
          <a:p>
            <a:pPr algn="just" marL="241300" marR="5080" indent="-228600">
              <a:lnSpc>
                <a:spcPct val="102299"/>
              </a:lnSpc>
              <a:spcBef>
                <a:spcPts val="400"/>
              </a:spcBef>
              <a:buClr>
                <a:srgbClr val="A9A57C"/>
              </a:buClr>
              <a:buFont typeface="Arial"/>
              <a:buChar char="•"/>
              <a:tabLst>
                <a:tab pos="241300" algn="l"/>
              </a:tabLst>
            </a:pP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Understand 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how the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misfolding 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of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proteins may lead 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to 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diseases 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like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Alzheimer’s 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or prion</a:t>
            </a:r>
            <a:r>
              <a:rPr dirty="0" sz="2200" spc="-150">
                <a:solidFill>
                  <a:srgbClr val="2F2B20"/>
                </a:solidFill>
                <a:latin typeface="Times New Roman"/>
                <a:cs typeface="Times New Roman"/>
              </a:rPr>
              <a:t>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disease.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57200"/>
            <a:ext cx="3840479" cy="7264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30"/>
              <a:t>Tertiary</a:t>
            </a:r>
            <a:r>
              <a:rPr dirty="0" spc="-270"/>
              <a:t> </a:t>
            </a:r>
            <a:r>
              <a:rPr dirty="0" spc="-95"/>
              <a:t>structure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0240" y="1625600"/>
            <a:ext cx="7347584" cy="3175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Clr>
                <a:srgbClr val="A9A57C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2200" spc="-5" b="1">
                <a:solidFill>
                  <a:srgbClr val="2F2B20"/>
                </a:solidFill>
                <a:latin typeface="Times New Roman"/>
                <a:cs typeface="Times New Roman"/>
              </a:rPr>
              <a:t>Role </a:t>
            </a:r>
            <a:r>
              <a:rPr dirty="0" sz="2200" b="1">
                <a:solidFill>
                  <a:srgbClr val="2F2B20"/>
                </a:solidFill>
                <a:latin typeface="Times New Roman"/>
                <a:cs typeface="Times New Roman"/>
              </a:rPr>
              <a:t>of </a:t>
            </a:r>
            <a:r>
              <a:rPr dirty="0" sz="2200" spc="-10" b="1">
                <a:solidFill>
                  <a:srgbClr val="2F2B20"/>
                </a:solidFill>
                <a:latin typeface="Times New Roman"/>
                <a:cs typeface="Times New Roman"/>
              </a:rPr>
              <a:t>chaperons </a:t>
            </a:r>
            <a:r>
              <a:rPr dirty="0" sz="2200" b="1">
                <a:solidFill>
                  <a:srgbClr val="2F2B20"/>
                </a:solidFill>
                <a:latin typeface="Times New Roman"/>
                <a:cs typeface="Times New Roman"/>
              </a:rPr>
              <a:t>in </a:t>
            </a:r>
            <a:r>
              <a:rPr dirty="0" sz="2200" spc="-10" b="1">
                <a:solidFill>
                  <a:srgbClr val="2F2B20"/>
                </a:solidFill>
                <a:latin typeface="Times New Roman"/>
                <a:cs typeface="Times New Roman"/>
              </a:rPr>
              <a:t>protein</a:t>
            </a:r>
            <a:r>
              <a:rPr dirty="0" sz="2200" spc="-5" b="1">
                <a:solidFill>
                  <a:srgbClr val="2F2B20"/>
                </a:solidFill>
                <a:latin typeface="Times New Roman"/>
                <a:cs typeface="Times New Roman"/>
              </a:rPr>
              <a:t> </a:t>
            </a:r>
            <a:r>
              <a:rPr dirty="0" sz="2200" b="1">
                <a:solidFill>
                  <a:srgbClr val="2F2B20"/>
                </a:solidFill>
                <a:latin typeface="Times New Roman"/>
                <a:cs typeface="Times New Roman"/>
              </a:rPr>
              <a:t>folding: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A9A57C"/>
              </a:buClr>
              <a:buFont typeface="Arial"/>
              <a:buChar char="•"/>
            </a:pPr>
            <a:endParaRPr sz="2900">
              <a:latin typeface="Times New Roman"/>
              <a:cs typeface="Times New Roman"/>
            </a:endParaRPr>
          </a:p>
          <a:p>
            <a:pPr lvl="1" marL="537845" marR="5080" indent="-228600">
              <a:lnSpc>
                <a:spcPct val="100000"/>
              </a:lnSpc>
              <a:buClr>
                <a:srgbClr val="9CBEBD"/>
              </a:buClr>
              <a:buFont typeface="Arial"/>
              <a:buChar char="•"/>
              <a:tabLst>
                <a:tab pos="537845" algn="l"/>
                <a:tab pos="538480" algn="l"/>
              </a:tabLst>
            </a:pPr>
            <a:r>
              <a:rPr dirty="0" sz="2000" spc="-5">
                <a:solidFill>
                  <a:srgbClr val="2F2B20"/>
                </a:solidFill>
                <a:latin typeface="Times New Roman"/>
                <a:cs typeface="Times New Roman"/>
              </a:rPr>
              <a:t>Chaperons are </a:t>
            </a:r>
            <a:r>
              <a:rPr dirty="0" sz="2000">
                <a:solidFill>
                  <a:srgbClr val="2F2B20"/>
                </a:solidFill>
                <a:latin typeface="Times New Roman"/>
                <a:cs typeface="Times New Roman"/>
              </a:rPr>
              <a:t>a </a:t>
            </a:r>
            <a:r>
              <a:rPr dirty="0" sz="2000" spc="-10">
                <a:solidFill>
                  <a:srgbClr val="2F2B20"/>
                </a:solidFill>
                <a:latin typeface="Times New Roman"/>
                <a:cs typeface="Times New Roman"/>
              </a:rPr>
              <a:t>specialized </a:t>
            </a:r>
            <a:r>
              <a:rPr dirty="0" sz="2000" spc="-5">
                <a:solidFill>
                  <a:srgbClr val="2F2B20"/>
                </a:solidFill>
                <a:latin typeface="Times New Roman"/>
                <a:cs typeface="Times New Roman"/>
              </a:rPr>
              <a:t>group </a:t>
            </a:r>
            <a:r>
              <a:rPr dirty="0" sz="2000">
                <a:solidFill>
                  <a:srgbClr val="2F2B20"/>
                </a:solidFill>
                <a:latin typeface="Times New Roman"/>
                <a:cs typeface="Times New Roman"/>
              </a:rPr>
              <a:t>of </a:t>
            </a:r>
            <a:r>
              <a:rPr dirty="0" sz="2000" spc="-5">
                <a:solidFill>
                  <a:srgbClr val="2F2B20"/>
                </a:solidFill>
                <a:latin typeface="Times New Roman"/>
                <a:cs typeface="Times New Roman"/>
              </a:rPr>
              <a:t>proteins, required for the  proper folding </a:t>
            </a:r>
            <a:r>
              <a:rPr dirty="0" sz="2000">
                <a:solidFill>
                  <a:srgbClr val="2F2B20"/>
                </a:solidFill>
                <a:latin typeface="Times New Roman"/>
                <a:cs typeface="Times New Roman"/>
              </a:rPr>
              <a:t>of </a:t>
            </a:r>
            <a:r>
              <a:rPr dirty="0" sz="2000" spc="-5">
                <a:solidFill>
                  <a:srgbClr val="2F2B20"/>
                </a:solidFill>
                <a:latin typeface="Times New Roman"/>
                <a:cs typeface="Times New Roman"/>
              </a:rPr>
              <a:t>many species </a:t>
            </a:r>
            <a:r>
              <a:rPr dirty="0" sz="2000">
                <a:solidFill>
                  <a:srgbClr val="2F2B20"/>
                </a:solidFill>
                <a:latin typeface="Times New Roman"/>
                <a:cs typeface="Times New Roman"/>
              </a:rPr>
              <a:t>of</a:t>
            </a:r>
            <a:r>
              <a:rPr dirty="0" sz="2000" spc="-10">
                <a:solidFill>
                  <a:srgbClr val="2F2B20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2F2B20"/>
                </a:solidFill>
                <a:latin typeface="Times New Roman"/>
                <a:cs typeface="Times New Roman"/>
              </a:rPr>
              <a:t>proteins.</a:t>
            </a:r>
            <a:endParaRPr sz="20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Clr>
                <a:srgbClr val="9CBEBD"/>
              </a:buClr>
              <a:buFont typeface="Arial"/>
              <a:buChar char="•"/>
            </a:pPr>
            <a:endParaRPr sz="2950">
              <a:latin typeface="Times New Roman"/>
              <a:cs typeface="Times New Roman"/>
            </a:endParaRPr>
          </a:p>
          <a:p>
            <a:pPr lvl="1" marL="538480" indent="-229235">
              <a:lnSpc>
                <a:spcPct val="100000"/>
              </a:lnSpc>
              <a:buClr>
                <a:srgbClr val="9CBEBD"/>
              </a:buClr>
              <a:buFont typeface="Arial"/>
              <a:buChar char="•"/>
              <a:tabLst>
                <a:tab pos="537845" algn="l"/>
                <a:tab pos="538480" algn="l"/>
              </a:tabLst>
            </a:pPr>
            <a:r>
              <a:rPr dirty="0" sz="2000" spc="-5">
                <a:solidFill>
                  <a:srgbClr val="2F2B20"/>
                </a:solidFill>
                <a:latin typeface="Times New Roman"/>
                <a:cs typeface="Times New Roman"/>
              </a:rPr>
              <a:t>They also </a:t>
            </a:r>
            <a:r>
              <a:rPr dirty="0" sz="2000">
                <a:solidFill>
                  <a:srgbClr val="2F2B20"/>
                </a:solidFill>
                <a:latin typeface="Times New Roman"/>
                <a:cs typeface="Times New Roman"/>
              </a:rPr>
              <a:t>known </a:t>
            </a:r>
            <a:r>
              <a:rPr dirty="0" sz="2000" spc="-5">
                <a:solidFill>
                  <a:srgbClr val="2F2B20"/>
                </a:solidFill>
                <a:latin typeface="Times New Roman"/>
                <a:cs typeface="Times New Roman"/>
              </a:rPr>
              <a:t>as “</a:t>
            </a:r>
            <a:r>
              <a:rPr dirty="0" sz="2000" spc="-5" b="1">
                <a:solidFill>
                  <a:srgbClr val="2F2B20"/>
                </a:solidFill>
                <a:latin typeface="Times New Roman"/>
                <a:cs typeface="Times New Roman"/>
              </a:rPr>
              <a:t>heat shock</a:t>
            </a:r>
            <a:r>
              <a:rPr dirty="0" sz="2000" spc="-5">
                <a:solidFill>
                  <a:srgbClr val="2F2B20"/>
                </a:solidFill>
                <a:latin typeface="Times New Roman"/>
                <a:cs typeface="Times New Roman"/>
              </a:rPr>
              <a:t>” proteins.</a:t>
            </a:r>
            <a:endParaRPr sz="20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10"/>
              </a:spcBef>
              <a:buClr>
                <a:srgbClr val="9CBEBD"/>
              </a:buClr>
              <a:buFont typeface="Arial"/>
              <a:buChar char="•"/>
            </a:pPr>
            <a:endParaRPr sz="2950">
              <a:latin typeface="Times New Roman"/>
              <a:cs typeface="Times New Roman"/>
            </a:endParaRPr>
          </a:p>
          <a:p>
            <a:pPr lvl="1" marL="537845" marR="5080" indent="-228600">
              <a:lnSpc>
                <a:spcPct val="100000"/>
              </a:lnSpc>
              <a:buClr>
                <a:srgbClr val="9CBEBD"/>
              </a:buClr>
              <a:buFont typeface="Arial"/>
              <a:buChar char="•"/>
              <a:tabLst>
                <a:tab pos="537845" algn="l"/>
                <a:tab pos="538480" algn="l"/>
              </a:tabLst>
            </a:pPr>
            <a:r>
              <a:rPr dirty="0" sz="2000">
                <a:solidFill>
                  <a:srgbClr val="2F2B20"/>
                </a:solidFill>
                <a:latin typeface="Times New Roman"/>
                <a:cs typeface="Times New Roman"/>
              </a:rPr>
              <a:t>The </a:t>
            </a:r>
            <a:r>
              <a:rPr dirty="0" sz="2000" spc="-5">
                <a:solidFill>
                  <a:srgbClr val="2F2B20"/>
                </a:solidFill>
                <a:latin typeface="Times New Roman"/>
                <a:cs typeface="Times New Roman"/>
              </a:rPr>
              <a:t>interact with polypeptide at various stages during the folding  process.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57200"/>
            <a:ext cx="4849495" cy="7264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95"/>
              <a:t>Quaternary</a:t>
            </a:r>
            <a:r>
              <a:rPr dirty="0" spc="-390"/>
              <a:t> </a:t>
            </a:r>
            <a:r>
              <a:rPr dirty="0" spc="-100">
                <a:latin typeface="Cambria"/>
                <a:cs typeface="Cambria"/>
              </a:rPr>
              <a:t>structure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0240" y="2075179"/>
            <a:ext cx="7346950" cy="4165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 marR="5080" indent="-228600">
              <a:lnSpc>
                <a:spcPct val="117400"/>
              </a:lnSpc>
              <a:spcBef>
                <a:spcPts val="100"/>
              </a:spcBef>
              <a:buClr>
                <a:srgbClr val="A9A57C"/>
              </a:buClr>
              <a:buFont typeface="Arial"/>
              <a:buChar char="•"/>
              <a:tabLst>
                <a:tab pos="240665" algn="l"/>
                <a:tab pos="241300" algn="l"/>
                <a:tab pos="1009650" algn="l"/>
                <a:tab pos="2041525" algn="l"/>
                <a:tab pos="2995930" algn="l"/>
                <a:tab pos="3547110" algn="l"/>
                <a:tab pos="3912235" algn="l"/>
                <a:tab pos="4618990" algn="l"/>
                <a:tab pos="6069965" algn="l"/>
                <a:tab pos="6914515" algn="l"/>
              </a:tabLst>
            </a:pP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Some	prot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e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ins	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c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ont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a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in	t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w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o	or	more	polyp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e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ptide	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c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h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a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ins	th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a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t 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may 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be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structurally </a:t>
            </a:r>
            <a:r>
              <a:rPr dirty="0" sz="2200" spc="-5" b="1">
                <a:solidFill>
                  <a:srgbClr val="2F2B20"/>
                </a:solidFill>
                <a:latin typeface="Times New Roman"/>
                <a:cs typeface="Times New Roman"/>
              </a:rPr>
              <a:t>identical 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or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totally</a:t>
            </a:r>
            <a:r>
              <a:rPr dirty="0" sz="2200" spc="15">
                <a:solidFill>
                  <a:srgbClr val="2F2B20"/>
                </a:solidFill>
                <a:latin typeface="Times New Roman"/>
                <a:cs typeface="Times New Roman"/>
              </a:rPr>
              <a:t> </a:t>
            </a:r>
            <a:r>
              <a:rPr dirty="0" sz="2200" spc="-10" b="1">
                <a:solidFill>
                  <a:srgbClr val="2F2B20"/>
                </a:solidFill>
                <a:latin typeface="Times New Roman"/>
                <a:cs typeface="Times New Roman"/>
              </a:rPr>
              <a:t>unrelated</a:t>
            </a:r>
            <a:r>
              <a:rPr dirty="0" sz="2200" spc="-10">
                <a:solidFill>
                  <a:srgbClr val="2F2B20"/>
                </a:solidFill>
                <a:latin typeface="Times New Roman"/>
                <a:cs typeface="Times New Roman"/>
              </a:rPr>
              <a:t>.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A9A57C"/>
              </a:buClr>
              <a:buFont typeface="Arial"/>
              <a:buChar char="•"/>
            </a:pPr>
            <a:endParaRPr sz="34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Clr>
                <a:srgbClr val="A9A57C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Each chain 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forms a 3D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structure called</a:t>
            </a:r>
            <a:r>
              <a:rPr dirty="0" sz="2200" spc="-15">
                <a:solidFill>
                  <a:srgbClr val="2F2B20"/>
                </a:solidFill>
                <a:latin typeface="Times New Roman"/>
                <a:cs typeface="Times New Roman"/>
              </a:rPr>
              <a:t>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subunit.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A9A57C"/>
              </a:buClr>
              <a:buFont typeface="Arial"/>
              <a:buChar char="•"/>
            </a:pPr>
            <a:endParaRPr sz="2950">
              <a:latin typeface="Times New Roman"/>
              <a:cs typeface="Times New Roman"/>
            </a:endParaRPr>
          </a:p>
          <a:p>
            <a:pPr marL="241300" marR="5080" indent="-228600">
              <a:lnSpc>
                <a:spcPct val="121200"/>
              </a:lnSpc>
              <a:spcBef>
                <a:spcPts val="5"/>
              </a:spcBef>
              <a:buClr>
                <a:srgbClr val="A9A57C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According 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to the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number 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of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subunits: dimeric, 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trimeric, … or 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multimeric.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A9A57C"/>
              </a:buClr>
              <a:buFont typeface="Arial"/>
              <a:buChar char="•"/>
            </a:pPr>
            <a:endParaRPr sz="3300">
              <a:latin typeface="Times New Roman"/>
              <a:cs typeface="Times New Roman"/>
            </a:endParaRPr>
          </a:p>
          <a:p>
            <a:pPr marL="241300" marR="5080" indent="-228600">
              <a:lnSpc>
                <a:spcPct val="117400"/>
              </a:lnSpc>
              <a:buClr>
                <a:srgbClr val="A9A57C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Subunits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may either function independently 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of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each </a:t>
            </a:r>
            <a:r>
              <a:rPr dirty="0" sz="2200" spc="-15">
                <a:solidFill>
                  <a:srgbClr val="2F2B20"/>
                </a:solidFill>
                <a:latin typeface="Times New Roman"/>
                <a:cs typeface="Times New Roman"/>
              </a:rPr>
              <a:t>other, 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or 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work </a:t>
            </a:r>
            <a:r>
              <a:rPr dirty="0" sz="2200" spc="-15">
                <a:solidFill>
                  <a:srgbClr val="2F2B20"/>
                </a:solidFill>
                <a:latin typeface="Times New Roman"/>
                <a:cs typeface="Times New Roman"/>
              </a:rPr>
              <a:t>cooperatively,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e.g.</a:t>
            </a:r>
            <a:r>
              <a:rPr dirty="0" sz="2200" spc="20">
                <a:solidFill>
                  <a:srgbClr val="2F2B20"/>
                </a:solidFill>
                <a:latin typeface="Times New Roman"/>
                <a:cs typeface="Times New Roman"/>
              </a:rPr>
              <a:t> </a:t>
            </a:r>
            <a:r>
              <a:rPr dirty="0" sz="2200" spc="-5" b="1">
                <a:solidFill>
                  <a:srgbClr val="2F2B20"/>
                </a:solidFill>
                <a:latin typeface="Times New Roman"/>
                <a:cs typeface="Times New Roman"/>
              </a:rPr>
              <a:t>hemoglobin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57200"/>
            <a:ext cx="2829560" cy="7264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0"/>
              <a:t>H</a:t>
            </a:r>
            <a:r>
              <a:rPr dirty="0" spc="-110"/>
              <a:t>e</a:t>
            </a:r>
            <a:r>
              <a:rPr dirty="0" spc="-105"/>
              <a:t>moglobi</a:t>
            </a:r>
            <a:r>
              <a:rPr dirty="0"/>
              <a:t>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24840" y="1529080"/>
            <a:ext cx="5024755" cy="2032000"/>
          </a:xfrm>
          <a:prstGeom prst="rect">
            <a:avLst/>
          </a:prstGeom>
        </p:spPr>
        <p:txBody>
          <a:bodyPr wrap="square" lIns="0" tIns="172720" rIns="0" bIns="0" rtlCol="0" vert="horz">
            <a:spAutoFit/>
          </a:bodyPr>
          <a:lstStyle/>
          <a:p>
            <a:pPr marL="266700" indent="-228600">
              <a:lnSpc>
                <a:spcPct val="100000"/>
              </a:lnSpc>
              <a:spcBef>
                <a:spcPts val="1360"/>
              </a:spcBef>
              <a:buClr>
                <a:srgbClr val="A9A57C"/>
              </a:buClr>
              <a:buFont typeface="Arial"/>
              <a:buChar char="•"/>
              <a:tabLst>
                <a:tab pos="266065" algn="l"/>
                <a:tab pos="266700" algn="l"/>
              </a:tabLst>
            </a:pP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Hemoglobin 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is a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globular protein.</a:t>
            </a:r>
            <a:endParaRPr sz="2200">
              <a:latin typeface="Times New Roman"/>
              <a:cs typeface="Times New Roman"/>
            </a:endParaRPr>
          </a:p>
          <a:p>
            <a:pPr marL="266700" indent="-228600">
              <a:lnSpc>
                <a:spcPct val="100000"/>
              </a:lnSpc>
              <a:spcBef>
                <a:spcPts val="1260"/>
              </a:spcBef>
              <a:buClr>
                <a:srgbClr val="A9A57C"/>
              </a:buClr>
              <a:buFont typeface="Arial"/>
              <a:buChar char="•"/>
              <a:tabLst>
                <a:tab pos="266065" algn="l"/>
                <a:tab pos="266700" algn="l"/>
              </a:tabLst>
            </a:pP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Composed 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of α </a:t>
            </a:r>
            <a:r>
              <a:rPr dirty="0" baseline="-18518" sz="2250">
                <a:solidFill>
                  <a:srgbClr val="2F2B20"/>
                </a:solidFill>
                <a:latin typeface="Times New Roman"/>
                <a:cs typeface="Times New Roman"/>
              </a:rPr>
              <a:t>2 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β </a:t>
            </a:r>
            <a:r>
              <a:rPr dirty="0" baseline="-18518" sz="2250">
                <a:solidFill>
                  <a:srgbClr val="2F2B20"/>
                </a:solidFill>
                <a:latin typeface="Times New Roman"/>
                <a:cs typeface="Times New Roman"/>
              </a:rPr>
              <a:t>2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subunits 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(4</a:t>
            </a:r>
            <a:r>
              <a:rPr dirty="0" sz="2200" spc="295">
                <a:solidFill>
                  <a:srgbClr val="2F2B20"/>
                </a:solidFill>
                <a:latin typeface="Times New Roman"/>
                <a:cs typeface="Times New Roman"/>
              </a:rPr>
              <a:t>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subunits).</a:t>
            </a:r>
            <a:endParaRPr sz="2200">
              <a:latin typeface="Times New Roman"/>
              <a:cs typeface="Times New Roman"/>
            </a:endParaRPr>
          </a:p>
          <a:p>
            <a:pPr marL="266700" indent="-228600">
              <a:lnSpc>
                <a:spcPct val="100000"/>
              </a:lnSpc>
              <a:spcBef>
                <a:spcPts val="1360"/>
              </a:spcBef>
              <a:buClr>
                <a:srgbClr val="A9A57C"/>
              </a:buClr>
              <a:buFont typeface="Arial"/>
              <a:buChar char="•"/>
              <a:tabLst>
                <a:tab pos="266065" algn="l"/>
                <a:tab pos="266700" algn="l"/>
              </a:tabLst>
            </a:pP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A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multisubunit protein 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is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called</a:t>
            </a:r>
            <a:r>
              <a:rPr dirty="0" sz="2200" spc="-125">
                <a:solidFill>
                  <a:srgbClr val="2F2B20"/>
                </a:solidFill>
                <a:latin typeface="Times New Roman"/>
                <a:cs typeface="Times New Roman"/>
              </a:rPr>
              <a:t> </a:t>
            </a:r>
            <a:r>
              <a:rPr dirty="0" sz="2200" spc="-15">
                <a:solidFill>
                  <a:srgbClr val="2F2B20"/>
                </a:solidFill>
                <a:latin typeface="Times New Roman"/>
                <a:cs typeface="Times New Roman"/>
              </a:rPr>
              <a:t>oligomer.</a:t>
            </a:r>
            <a:endParaRPr sz="2200">
              <a:latin typeface="Times New Roman"/>
              <a:cs typeface="Times New Roman"/>
            </a:endParaRPr>
          </a:p>
          <a:p>
            <a:pPr marL="266700" indent="-228600">
              <a:lnSpc>
                <a:spcPct val="100000"/>
              </a:lnSpc>
              <a:spcBef>
                <a:spcPts val="1360"/>
              </a:spcBef>
              <a:buClr>
                <a:srgbClr val="A9A57C"/>
              </a:buClr>
              <a:buFont typeface="Arial"/>
              <a:buChar char="•"/>
              <a:tabLst>
                <a:tab pos="266065" algn="l"/>
                <a:tab pos="266700" algn="l"/>
              </a:tabLst>
            </a:pPr>
            <a:r>
              <a:rPr dirty="0" sz="2200" spc="-50">
                <a:solidFill>
                  <a:srgbClr val="2F2B20"/>
                </a:solidFill>
                <a:latin typeface="Times New Roman"/>
                <a:cs typeface="Times New Roman"/>
              </a:rPr>
              <a:t>Two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same subunits 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are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called</a:t>
            </a:r>
            <a:r>
              <a:rPr dirty="0" sz="2200" spc="25">
                <a:solidFill>
                  <a:srgbClr val="2F2B20"/>
                </a:solidFill>
                <a:latin typeface="Times New Roman"/>
                <a:cs typeface="Times New Roman"/>
              </a:rPr>
              <a:t>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protomers.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705100" y="3733800"/>
            <a:ext cx="3340100" cy="2984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57200"/>
            <a:ext cx="5597525" cy="7264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0"/>
              <a:t>Denaturation </a:t>
            </a:r>
            <a:r>
              <a:rPr dirty="0" spc="-55">
                <a:latin typeface="Cambria"/>
                <a:cs typeface="Cambria"/>
              </a:rPr>
              <a:t>of</a:t>
            </a:r>
            <a:r>
              <a:rPr dirty="0" spc="-450">
                <a:latin typeface="Cambria"/>
                <a:cs typeface="Cambria"/>
              </a:rPr>
              <a:t> </a:t>
            </a:r>
            <a:r>
              <a:rPr dirty="0" spc="-120">
                <a:latin typeface="Cambria"/>
                <a:cs typeface="Cambria"/>
              </a:rPr>
              <a:t>proteins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0240" y="1409700"/>
            <a:ext cx="7348220" cy="542798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marL="241300" marR="5080" indent="-228600">
              <a:lnSpc>
                <a:spcPct val="102299"/>
              </a:lnSpc>
              <a:spcBef>
                <a:spcPts val="40"/>
              </a:spcBef>
              <a:buClr>
                <a:srgbClr val="A9A57C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It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results 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in the unfolding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and disorganization 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of the </a:t>
            </a:r>
            <a:r>
              <a:rPr dirty="0" sz="2200" spc="-15">
                <a:solidFill>
                  <a:srgbClr val="2F2B20"/>
                </a:solidFill>
                <a:latin typeface="Times New Roman"/>
                <a:cs typeface="Times New Roman"/>
              </a:rPr>
              <a:t>protein’s 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secondary and 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tertiary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structures.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A9A57C"/>
              </a:buClr>
              <a:buFont typeface="Arial"/>
              <a:buChar char="•"/>
            </a:pPr>
            <a:endParaRPr sz="315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Clr>
                <a:srgbClr val="A9A57C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Denaturating agents</a:t>
            </a:r>
            <a:r>
              <a:rPr dirty="0" sz="2200" spc="-10">
                <a:solidFill>
                  <a:srgbClr val="2F2B20"/>
                </a:solidFill>
                <a:latin typeface="Times New Roman"/>
                <a:cs typeface="Times New Roman"/>
              </a:rPr>
              <a:t>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include:</a:t>
            </a:r>
            <a:endParaRPr sz="2200">
              <a:latin typeface="Times New Roman"/>
              <a:cs typeface="Times New Roman"/>
            </a:endParaRPr>
          </a:p>
          <a:p>
            <a:pPr lvl="1" marL="538480" indent="-229235">
              <a:lnSpc>
                <a:spcPct val="100000"/>
              </a:lnSpc>
              <a:spcBef>
                <a:spcPts val="459"/>
              </a:spcBef>
              <a:buClr>
                <a:srgbClr val="9CBEBD"/>
              </a:buClr>
              <a:buFont typeface="Arial"/>
              <a:buChar char="•"/>
              <a:tabLst>
                <a:tab pos="537845" algn="l"/>
                <a:tab pos="538480" algn="l"/>
              </a:tabLst>
            </a:pPr>
            <a:r>
              <a:rPr dirty="0" sz="1800">
                <a:solidFill>
                  <a:srgbClr val="2F2B20"/>
                </a:solidFill>
                <a:latin typeface="Times New Roman"/>
                <a:cs typeface="Times New Roman"/>
              </a:rPr>
              <a:t>Heat.</a:t>
            </a:r>
            <a:endParaRPr sz="1800">
              <a:latin typeface="Times New Roman"/>
              <a:cs typeface="Times New Roman"/>
            </a:endParaRPr>
          </a:p>
          <a:p>
            <a:pPr lvl="1" marL="538480" indent="-229235">
              <a:lnSpc>
                <a:spcPct val="100000"/>
              </a:lnSpc>
              <a:spcBef>
                <a:spcPts val="440"/>
              </a:spcBef>
              <a:buClr>
                <a:srgbClr val="9CBEBD"/>
              </a:buClr>
              <a:buFont typeface="Arial"/>
              <a:buChar char="•"/>
              <a:tabLst>
                <a:tab pos="537845" algn="l"/>
                <a:tab pos="538480" algn="l"/>
              </a:tabLst>
            </a:pPr>
            <a:r>
              <a:rPr dirty="0" sz="1800" spc="-10">
                <a:solidFill>
                  <a:srgbClr val="2F2B20"/>
                </a:solidFill>
                <a:latin typeface="Times New Roman"/>
                <a:cs typeface="Times New Roman"/>
              </a:rPr>
              <a:t>Organic</a:t>
            </a:r>
            <a:r>
              <a:rPr dirty="0" sz="1800" spc="-5">
                <a:solidFill>
                  <a:srgbClr val="2F2B20"/>
                </a:solidFill>
                <a:latin typeface="Times New Roman"/>
                <a:cs typeface="Times New Roman"/>
              </a:rPr>
              <a:t> solvents.</a:t>
            </a:r>
            <a:endParaRPr sz="1800">
              <a:latin typeface="Times New Roman"/>
              <a:cs typeface="Times New Roman"/>
            </a:endParaRPr>
          </a:p>
          <a:p>
            <a:pPr lvl="1" marL="538480" indent="-229235">
              <a:lnSpc>
                <a:spcPct val="100000"/>
              </a:lnSpc>
              <a:spcBef>
                <a:spcPts val="440"/>
              </a:spcBef>
              <a:buClr>
                <a:srgbClr val="9CBEBD"/>
              </a:buClr>
              <a:buFont typeface="Arial"/>
              <a:buChar char="•"/>
              <a:tabLst>
                <a:tab pos="537845" algn="l"/>
                <a:tab pos="538480" algn="l"/>
              </a:tabLst>
            </a:pPr>
            <a:r>
              <a:rPr dirty="0" sz="1800" spc="-5">
                <a:solidFill>
                  <a:srgbClr val="2F2B20"/>
                </a:solidFill>
                <a:latin typeface="Times New Roman"/>
                <a:cs typeface="Times New Roman"/>
              </a:rPr>
              <a:t>Mechanical mixing.</a:t>
            </a:r>
            <a:endParaRPr sz="1800">
              <a:latin typeface="Times New Roman"/>
              <a:cs typeface="Times New Roman"/>
            </a:endParaRPr>
          </a:p>
          <a:p>
            <a:pPr lvl="1" marL="538480" indent="-229235">
              <a:lnSpc>
                <a:spcPct val="100000"/>
              </a:lnSpc>
              <a:spcBef>
                <a:spcPts val="440"/>
              </a:spcBef>
              <a:buClr>
                <a:srgbClr val="9CBEBD"/>
              </a:buClr>
              <a:buFont typeface="Arial"/>
              <a:buChar char="•"/>
              <a:tabLst>
                <a:tab pos="537845" algn="l"/>
                <a:tab pos="538480" algn="l"/>
              </a:tabLst>
            </a:pPr>
            <a:r>
              <a:rPr dirty="0" sz="1800" spc="-5">
                <a:solidFill>
                  <a:srgbClr val="2F2B20"/>
                </a:solidFill>
                <a:latin typeface="Times New Roman"/>
                <a:cs typeface="Times New Roman"/>
              </a:rPr>
              <a:t>Strong acids </a:t>
            </a:r>
            <a:r>
              <a:rPr dirty="0" sz="1800">
                <a:solidFill>
                  <a:srgbClr val="2F2B20"/>
                </a:solidFill>
                <a:latin typeface="Times New Roman"/>
                <a:cs typeface="Times New Roman"/>
              </a:rPr>
              <a:t>or</a:t>
            </a:r>
            <a:r>
              <a:rPr dirty="0" sz="1800" spc="-5">
                <a:solidFill>
                  <a:srgbClr val="2F2B20"/>
                </a:solidFill>
                <a:latin typeface="Times New Roman"/>
                <a:cs typeface="Times New Roman"/>
              </a:rPr>
              <a:t> bases.</a:t>
            </a:r>
            <a:endParaRPr sz="1800">
              <a:latin typeface="Times New Roman"/>
              <a:cs typeface="Times New Roman"/>
            </a:endParaRPr>
          </a:p>
          <a:p>
            <a:pPr lvl="1" marL="538480" indent="-229235">
              <a:lnSpc>
                <a:spcPct val="100000"/>
              </a:lnSpc>
              <a:spcBef>
                <a:spcPts val="440"/>
              </a:spcBef>
              <a:buClr>
                <a:srgbClr val="9CBEBD"/>
              </a:buClr>
              <a:buFont typeface="Arial"/>
              <a:buChar char="•"/>
              <a:tabLst>
                <a:tab pos="537845" algn="l"/>
                <a:tab pos="538480" algn="l"/>
              </a:tabLst>
            </a:pPr>
            <a:r>
              <a:rPr dirty="0" sz="1800" spc="-5">
                <a:solidFill>
                  <a:srgbClr val="2F2B20"/>
                </a:solidFill>
                <a:latin typeface="Times New Roman"/>
                <a:cs typeface="Times New Roman"/>
              </a:rPr>
              <a:t>Detergents.</a:t>
            </a:r>
            <a:endParaRPr sz="1800">
              <a:latin typeface="Times New Roman"/>
              <a:cs typeface="Times New Roman"/>
            </a:endParaRPr>
          </a:p>
          <a:p>
            <a:pPr lvl="1" marL="538480" indent="-229235">
              <a:lnSpc>
                <a:spcPct val="100000"/>
              </a:lnSpc>
              <a:spcBef>
                <a:spcPts val="340"/>
              </a:spcBef>
              <a:buClr>
                <a:srgbClr val="9CBEBD"/>
              </a:buClr>
              <a:buFont typeface="Arial"/>
              <a:buChar char="•"/>
              <a:tabLst>
                <a:tab pos="537845" algn="l"/>
                <a:tab pos="538480" algn="l"/>
              </a:tabLst>
            </a:pPr>
            <a:r>
              <a:rPr dirty="0" sz="1800">
                <a:solidFill>
                  <a:srgbClr val="2F2B20"/>
                </a:solidFill>
                <a:latin typeface="Times New Roman"/>
                <a:cs typeface="Times New Roman"/>
              </a:rPr>
              <a:t>Ions of heavy </a:t>
            </a:r>
            <a:r>
              <a:rPr dirty="0" sz="1800" spc="-5">
                <a:solidFill>
                  <a:srgbClr val="2F2B20"/>
                </a:solidFill>
                <a:latin typeface="Times New Roman"/>
                <a:cs typeface="Times New Roman"/>
              </a:rPr>
              <a:t>metals </a:t>
            </a:r>
            <a:r>
              <a:rPr dirty="0" sz="1800">
                <a:solidFill>
                  <a:srgbClr val="2F2B20"/>
                </a:solidFill>
                <a:latin typeface="Times New Roman"/>
                <a:cs typeface="Times New Roman"/>
              </a:rPr>
              <a:t>(e.g. </a:t>
            </a:r>
            <a:r>
              <a:rPr dirty="0" sz="1800" spc="-5">
                <a:solidFill>
                  <a:srgbClr val="2F2B20"/>
                </a:solidFill>
                <a:latin typeface="Times New Roman"/>
                <a:cs typeface="Times New Roman"/>
              </a:rPr>
              <a:t>lead </a:t>
            </a:r>
            <a:r>
              <a:rPr dirty="0" sz="1800">
                <a:solidFill>
                  <a:srgbClr val="2F2B20"/>
                </a:solidFill>
                <a:latin typeface="Times New Roman"/>
                <a:cs typeface="Times New Roman"/>
              </a:rPr>
              <a:t>and</a:t>
            </a:r>
            <a:r>
              <a:rPr dirty="0" sz="1800" spc="-10">
                <a:solidFill>
                  <a:srgbClr val="2F2B20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2F2B20"/>
                </a:solidFill>
                <a:latin typeface="Times New Roman"/>
                <a:cs typeface="Times New Roman"/>
              </a:rPr>
              <a:t>mercury).</a:t>
            </a:r>
            <a:endParaRPr sz="18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buClr>
                <a:srgbClr val="9CBEBD"/>
              </a:buClr>
              <a:buFont typeface="Arial"/>
              <a:buChar char="•"/>
            </a:pPr>
            <a:endParaRPr sz="20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1440"/>
              </a:spcBef>
              <a:buClr>
                <a:srgbClr val="A9A57C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Most proteins, once denatured, remain permanently</a:t>
            </a:r>
            <a:r>
              <a:rPr dirty="0" sz="2200" spc="85">
                <a:solidFill>
                  <a:srgbClr val="2F2B20"/>
                </a:solidFill>
                <a:latin typeface="Times New Roman"/>
                <a:cs typeface="Times New Roman"/>
              </a:rPr>
              <a:t>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disordered.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A9A57C"/>
              </a:buClr>
              <a:buFont typeface="Arial"/>
              <a:buChar char="•"/>
            </a:pPr>
            <a:endParaRPr sz="3100">
              <a:latin typeface="Times New Roman"/>
              <a:cs typeface="Times New Roman"/>
            </a:endParaRPr>
          </a:p>
          <a:p>
            <a:pPr marL="241300" marR="5715" indent="-228600">
              <a:lnSpc>
                <a:spcPct val="102299"/>
              </a:lnSpc>
              <a:buClr>
                <a:srgbClr val="A9A57C"/>
              </a:buClr>
              <a:buFont typeface="Arial"/>
              <a:buChar char="•"/>
              <a:tabLst>
                <a:tab pos="240665" algn="l"/>
                <a:tab pos="241300" algn="l"/>
                <a:tab pos="1660525" algn="l"/>
                <a:tab pos="2816860" algn="l"/>
                <a:tab pos="3414395" algn="l"/>
                <a:tab pos="4244975" algn="l"/>
                <a:tab pos="5525135" algn="l"/>
                <a:tab pos="6254115" algn="l"/>
              </a:tabLst>
            </a:pP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De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n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a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tur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e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d	prot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e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ins	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a</a:t>
            </a:r>
            <a:r>
              <a:rPr dirty="0" sz="2200" spc="5">
                <a:solidFill>
                  <a:srgbClr val="2F2B20"/>
                </a:solidFill>
                <a:latin typeface="Times New Roman"/>
                <a:cs typeface="Times New Roman"/>
              </a:rPr>
              <a:t>r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e	oft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e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n	in</a:t>
            </a:r>
            <a:r>
              <a:rPr dirty="0" sz="2200" spc="-10">
                <a:solidFill>
                  <a:srgbClr val="2F2B20"/>
                </a:solidFill>
                <a:latin typeface="Times New Roman"/>
                <a:cs typeface="Times New Roman"/>
              </a:rPr>
              <a:t>s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oluble	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a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nd,	th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e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r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e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for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e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, 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precipitate 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from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 solution.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53987" y="1257300"/>
            <a:ext cx="7347584" cy="144018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marL="241300" marR="5080" indent="-228600">
              <a:lnSpc>
                <a:spcPct val="102299"/>
              </a:lnSpc>
              <a:spcBef>
                <a:spcPts val="40"/>
              </a:spcBef>
              <a:buClr>
                <a:srgbClr val="A9A57C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Every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protein must 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fold to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achieve 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its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normal conformation </a:t>
            </a:r>
            <a:r>
              <a:rPr dirty="0" sz="2200" spc="540">
                <a:solidFill>
                  <a:srgbClr val="2F2B20"/>
                </a:solidFill>
                <a:latin typeface="Times New Roman"/>
                <a:cs typeface="Times New Roman"/>
              </a:rPr>
              <a:t>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and function.</a:t>
            </a:r>
            <a:endParaRPr sz="2200">
              <a:latin typeface="Times New Roman"/>
              <a:cs typeface="Times New Roman"/>
            </a:endParaRPr>
          </a:p>
          <a:p>
            <a:pPr marL="241300" marR="5080" indent="-228600">
              <a:lnSpc>
                <a:spcPct val="102299"/>
              </a:lnSpc>
              <a:spcBef>
                <a:spcPts val="395"/>
              </a:spcBef>
              <a:buClr>
                <a:srgbClr val="A9A57C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Abnormal 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folding of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proteins leads 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to a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number 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of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diseases 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in 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humans such as Alzheimer’s and 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prion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diseases</a:t>
            </a:r>
            <a:r>
              <a:rPr dirty="0" sz="2200" spc="-150">
                <a:solidFill>
                  <a:srgbClr val="2F2B20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5940" y="457200"/>
            <a:ext cx="4172585" cy="7264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90"/>
              <a:t>Protein</a:t>
            </a:r>
            <a:r>
              <a:rPr dirty="0" spc="-265"/>
              <a:t> </a:t>
            </a:r>
            <a:r>
              <a:rPr dirty="0" spc="-95"/>
              <a:t>misfolding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50850" y="3153944"/>
          <a:ext cx="7751445" cy="35483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94125"/>
                <a:gridCol w="3938270"/>
              </a:tblGrid>
              <a:tr h="7010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20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Alzheimer’s disease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27305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A9A57C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20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Creutzfeldt-Jacob </a:t>
                      </a:r>
                      <a:r>
                        <a:rPr dirty="0" sz="20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or prion</a:t>
                      </a:r>
                      <a:r>
                        <a:rPr dirty="0" sz="2000" spc="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disease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27305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A9A57C"/>
                    </a:solidFill>
                  </a:tcPr>
                </a:tc>
              </a:tr>
              <a:tr h="2834640">
                <a:tc>
                  <a:txBody>
                    <a:bodyPr/>
                    <a:lstStyle/>
                    <a:p>
                      <a:pPr marL="91440" marR="40259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2000">
                          <a:solidFill>
                            <a:srgbClr val="2F2B20"/>
                          </a:solidFill>
                          <a:latin typeface="Calibri"/>
                          <a:cs typeface="Calibri"/>
                        </a:rPr>
                        <a:t>β </a:t>
                      </a:r>
                      <a:r>
                        <a:rPr dirty="0" sz="2000" spc="-10">
                          <a:solidFill>
                            <a:srgbClr val="2F2B20"/>
                          </a:solidFill>
                          <a:latin typeface="Calibri"/>
                          <a:cs typeface="Calibri"/>
                        </a:rPr>
                        <a:t>amyloid protein </a:t>
                      </a:r>
                      <a:r>
                        <a:rPr dirty="0" sz="2000">
                          <a:solidFill>
                            <a:srgbClr val="2F2B20"/>
                          </a:solidFill>
                          <a:latin typeface="Calibri"/>
                          <a:cs typeface="Calibri"/>
                        </a:rPr>
                        <a:t>is a </a:t>
                      </a:r>
                      <a:r>
                        <a:rPr dirty="0" sz="2000" spc="-10">
                          <a:solidFill>
                            <a:srgbClr val="2F2B20"/>
                          </a:solidFill>
                          <a:latin typeface="Calibri"/>
                          <a:cs typeface="Calibri"/>
                        </a:rPr>
                        <a:t>misfolded  protein.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91440" marR="904240">
                        <a:lnSpc>
                          <a:spcPct val="100000"/>
                        </a:lnSpc>
                      </a:pPr>
                      <a:r>
                        <a:rPr dirty="0" sz="2000" spc="-5">
                          <a:solidFill>
                            <a:srgbClr val="2F2B20"/>
                          </a:solidFill>
                          <a:latin typeface="Calibri"/>
                          <a:cs typeface="Calibri"/>
                        </a:rPr>
                        <a:t>It </a:t>
                      </a:r>
                      <a:r>
                        <a:rPr dirty="0" sz="2000" spc="-10">
                          <a:solidFill>
                            <a:srgbClr val="2F2B20"/>
                          </a:solidFill>
                          <a:latin typeface="Calibri"/>
                          <a:cs typeface="Calibri"/>
                        </a:rPr>
                        <a:t>forms fibrous </a:t>
                      </a:r>
                      <a:r>
                        <a:rPr dirty="0" sz="2000" spc="-5">
                          <a:solidFill>
                            <a:srgbClr val="2F2B20"/>
                          </a:solidFill>
                          <a:latin typeface="Calibri"/>
                          <a:cs typeface="Calibri"/>
                        </a:rPr>
                        <a:t>deposits or  plaques </a:t>
                      </a:r>
                      <a:r>
                        <a:rPr dirty="0" sz="2000">
                          <a:solidFill>
                            <a:srgbClr val="2F2B20"/>
                          </a:solidFill>
                          <a:latin typeface="Calibri"/>
                          <a:cs typeface="Calibri"/>
                        </a:rPr>
                        <a:t>in the </a:t>
                      </a:r>
                      <a:r>
                        <a:rPr dirty="0" sz="2000" spc="-10">
                          <a:solidFill>
                            <a:srgbClr val="2F2B20"/>
                          </a:solidFill>
                          <a:latin typeface="Calibri"/>
                          <a:cs typeface="Calibri"/>
                        </a:rPr>
                        <a:t>brains </a:t>
                      </a:r>
                      <a:r>
                        <a:rPr dirty="0" sz="2000" spc="-5">
                          <a:solidFill>
                            <a:srgbClr val="2F2B20"/>
                          </a:solidFill>
                          <a:latin typeface="Calibri"/>
                          <a:cs typeface="Calibri"/>
                        </a:rPr>
                        <a:t>of  Alzheimer’s</a:t>
                      </a:r>
                      <a:r>
                        <a:rPr dirty="0" sz="2000" spc="-10">
                          <a:solidFill>
                            <a:srgbClr val="2F2B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5">
                          <a:solidFill>
                            <a:srgbClr val="2F2B20"/>
                          </a:solidFill>
                          <a:latin typeface="Calibri"/>
                          <a:cs typeface="Calibri"/>
                        </a:rPr>
                        <a:t>patients.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2E1D7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37401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2000" spc="-5">
                          <a:solidFill>
                            <a:srgbClr val="2F2B20"/>
                          </a:solidFill>
                          <a:latin typeface="Calibri"/>
                          <a:cs typeface="Calibri"/>
                        </a:rPr>
                        <a:t>Prion </a:t>
                      </a:r>
                      <a:r>
                        <a:rPr dirty="0" sz="2000" spc="-10">
                          <a:solidFill>
                            <a:srgbClr val="2F2B20"/>
                          </a:solidFill>
                          <a:latin typeface="Calibri"/>
                          <a:cs typeface="Calibri"/>
                        </a:rPr>
                        <a:t>protein </a:t>
                      </a:r>
                      <a:r>
                        <a:rPr dirty="0" sz="2000">
                          <a:solidFill>
                            <a:srgbClr val="2F2B20"/>
                          </a:solidFill>
                          <a:latin typeface="Calibri"/>
                          <a:cs typeface="Calibri"/>
                        </a:rPr>
                        <a:t>is </a:t>
                      </a:r>
                      <a:r>
                        <a:rPr dirty="0" sz="2000" spc="-10">
                          <a:solidFill>
                            <a:srgbClr val="2F2B20"/>
                          </a:solidFill>
                          <a:latin typeface="Calibri"/>
                          <a:cs typeface="Calibri"/>
                        </a:rPr>
                        <a:t>present </a:t>
                      </a:r>
                      <a:r>
                        <a:rPr dirty="0" sz="2000">
                          <a:solidFill>
                            <a:srgbClr val="2F2B20"/>
                          </a:solidFill>
                          <a:latin typeface="Calibri"/>
                          <a:cs typeface="Calibri"/>
                        </a:rPr>
                        <a:t>in </a:t>
                      </a:r>
                      <a:r>
                        <a:rPr dirty="0" sz="2000" spc="-5">
                          <a:solidFill>
                            <a:srgbClr val="2F2B20"/>
                          </a:solidFill>
                          <a:latin typeface="Calibri"/>
                          <a:cs typeface="Calibri"/>
                        </a:rPr>
                        <a:t>normal  </a:t>
                      </a:r>
                      <a:r>
                        <a:rPr dirty="0" sz="2000" spc="-10">
                          <a:solidFill>
                            <a:srgbClr val="2F2B20"/>
                          </a:solidFill>
                          <a:latin typeface="Calibri"/>
                          <a:cs typeface="Calibri"/>
                        </a:rPr>
                        <a:t>brain </a:t>
                      </a:r>
                      <a:r>
                        <a:rPr dirty="0" sz="2000">
                          <a:solidFill>
                            <a:srgbClr val="2F2B20"/>
                          </a:solidFill>
                          <a:latin typeface="Calibri"/>
                          <a:cs typeface="Calibri"/>
                        </a:rPr>
                        <a:t>tissue.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91440" marR="107950">
                        <a:lnSpc>
                          <a:spcPct val="100000"/>
                        </a:lnSpc>
                      </a:pPr>
                      <a:r>
                        <a:rPr dirty="0" sz="2000" spc="-5">
                          <a:solidFill>
                            <a:srgbClr val="2F2B20"/>
                          </a:solidFill>
                          <a:latin typeface="Calibri"/>
                          <a:cs typeface="Calibri"/>
                        </a:rPr>
                        <a:t>In </a:t>
                      </a:r>
                      <a:r>
                        <a:rPr dirty="0" sz="2000">
                          <a:solidFill>
                            <a:srgbClr val="2F2B20"/>
                          </a:solidFill>
                          <a:latin typeface="Calibri"/>
                          <a:cs typeface="Calibri"/>
                        </a:rPr>
                        <a:t>diseased </a:t>
                      </a:r>
                      <a:r>
                        <a:rPr dirty="0" sz="2000" spc="-10">
                          <a:solidFill>
                            <a:srgbClr val="2F2B20"/>
                          </a:solidFill>
                          <a:latin typeface="Calibri"/>
                          <a:cs typeface="Calibri"/>
                        </a:rPr>
                        <a:t>brains, </a:t>
                      </a:r>
                      <a:r>
                        <a:rPr dirty="0" sz="2000">
                          <a:solidFill>
                            <a:srgbClr val="2F2B20"/>
                          </a:solidFill>
                          <a:latin typeface="Calibri"/>
                          <a:cs typeface="Calibri"/>
                        </a:rPr>
                        <a:t>the same </a:t>
                      </a:r>
                      <a:r>
                        <a:rPr dirty="0" sz="2000" spc="-10">
                          <a:solidFill>
                            <a:srgbClr val="2F2B20"/>
                          </a:solidFill>
                          <a:latin typeface="Calibri"/>
                          <a:cs typeface="Calibri"/>
                        </a:rPr>
                        <a:t>protein  </a:t>
                      </a:r>
                      <a:r>
                        <a:rPr dirty="0" sz="2000">
                          <a:solidFill>
                            <a:srgbClr val="2F2B20"/>
                          </a:solidFill>
                          <a:latin typeface="Calibri"/>
                          <a:cs typeface="Calibri"/>
                        </a:rPr>
                        <a:t>is</a:t>
                      </a:r>
                      <a:r>
                        <a:rPr dirty="0" sz="2000" spc="-5">
                          <a:solidFill>
                            <a:srgbClr val="2F2B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10">
                          <a:solidFill>
                            <a:srgbClr val="2F2B20"/>
                          </a:solidFill>
                          <a:latin typeface="Calibri"/>
                          <a:cs typeface="Calibri"/>
                        </a:rPr>
                        <a:t>misfolded.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91440" marR="104139">
                        <a:lnSpc>
                          <a:spcPct val="100000"/>
                        </a:lnSpc>
                      </a:pPr>
                      <a:r>
                        <a:rPr dirty="0" sz="2000">
                          <a:solidFill>
                            <a:srgbClr val="2F2B20"/>
                          </a:solidFill>
                          <a:latin typeface="Calibri"/>
                          <a:cs typeface="Calibri"/>
                        </a:rPr>
                        <a:t>It, </a:t>
                      </a:r>
                      <a:r>
                        <a:rPr dirty="0" sz="2000" spc="-15">
                          <a:solidFill>
                            <a:srgbClr val="2F2B20"/>
                          </a:solidFill>
                          <a:latin typeface="Calibri"/>
                          <a:cs typeface="Calibri"/>
                        </a:rPr>
                        <a:t>therefore, </a:t>
                      </a:r>
                      <a:r>
                        <a:rPr dirty="0" sz="2000" spc="-10">
                          <a:solidFill>
                            <a:srgbClr val="2F2B20"/>
                          </a:solidFill>
                          <a:latin typeface="Calibri"/>
                          <a:cs typeface="Calibri"/>
                        </a:rPr>
                        <a:t>forms </a:t>
                      </a:r>
                      <a:r>
                        <a:rPr dirty="0" sz="2000" spc="-5">
                          <a:solidFill>
                            <a:srgbClr val="2F2B20"/>
                          </a:solidFill>
                          <a:latin typeface="Calibri"/>
                          <a:cs typeface="Calibri"/>
                        </a:rPr>
                        <a:t>insoluble </a:t>
                      </a:r>
                      <a:r>
                        <a:rPr dirty="0" sz="2000" spc="-10">
                          <a:solidFill>
                            <a:srgbClr val="2F2B20"/>
                          </a:solidFill>
                          <a:latin typeface="Calibri"/>
                          <a:cs typeface="Calibri"/>
                        </a:rPr>
                        <a:t>fibrous  aggregates </a:t>
                      </a:r>
                      <a:r>
                        <a:rPr dirty="0" sz="2000" spc="-5">
                          <a:solidFill>
                            <a:srgbClr val="2F2B20"/>
                          </a:solidFill>
                          <a:latin typeface="Calibri"/>
                          <a:cs typeface="Calibri"/>
                        </a:rPr>
                        <a:t>that damage </a:t>
                      </a:r>
                      <a:r>
                        <a:rPr dirty="0" sz="2000" spc="-10">
                          <a:solidFill>
                            <a:srgbClr val="2F2B20"/>
                          </a:solidFill>
                          <a:latin typeface="Calibri"/>
                          <a:cs typeface="Calibri"/>
                        </a:rPr>
                        <a:t>brain</a:t>
                      </a:r>
                      <a:r>
                        <a:rPr dirty="0" sz="2000" spc="-45">
                          <a:solidFill>
                            <a:srgbClr val="2F2B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>
                          <a:solidFill>
                            <a:srgbClr val="2F2B20"/>
                          </a:solidFill>
                          <a:latin typeface="Calibri"/>
                          <a:cs typeface="Calibri"/>
                        </a:rPr>
                        <a:t>cells.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2E1D7"/>
                    </a:solidFill>
                  </a:tcPr>
                </a:tc>
              </a:tr>
            </a:tbl>
          </a:graphicData>
        </a:graphic>
      </p:graphicFrame>
      <p:sp>
        <p:nvSpPr>
          <p:cNvPr id="5" name="object 5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47800" y="0"/>
            <a:ext cx="58928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0240" y="1625600"/>
            <a:ext cx="7347584" cy="4546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241300" marR="5080" indent="-228600">
              <a:lnSpc>
                <a:spcPct val="100000"/>
              </a:lnSpc>
              <a:spcBef>
                <a:spcPts val="100"/>
              </a:spcBef>
              <a:buClr>
                <a:srgbClr val="A9A57C"/>
              </a:buClr>
              <a:buFont typeface="Arial"/>
              <a:buChar char="•"/>
              <a:tabLst>
                <a:tab pos="241300" algn="l"/>
              </a:tabLst>
            </a:pPr>
            <a:r>
              <a:rPr dirty="0" sz="2000" spc="-5">
                <a:solidFill>
                  <a:srgbClr val="2F2B20"/>
                </a:solidFill>
                <a:latin typeface="Times New Roman"/>
                <a:cs typeface="Times New Roman"/>
              </a:rPr>
              <a:t>Native conformation </a:t>
            </a:r>
            <a:r>
              <a:rPr dirty="0" sz="2000">
                <a:solidFill>
                  <a:srgbClr val="2F2B20"/>
                </a:solidFill>
                <a:latin typeface="Times New Roman"/>
                <a:cs typeface="Times New Roman"/>
              </a:rPr>
              <a:t>of </a:t>
            </a:r>
            <a:r>
              <a:rPr dirty="0" sz="2000" spc="-5">
                <a:solidFill>
                  <a:srgbClr val="2F2B20"/>
                </a:solidFill>
                <a:latin typeface="Times New Roman"/>
                <a:cs typeface="Times New Roman"/>
              </a:rPr>
              <a:t>the protein is the functional, fully</a:t>
            </a:r>
            <a:r>
              <a:rPr dirty="0" sz="2000" spc="305">
                <a:solidFill>
                  <a:srgbClr val="2F2B20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2F2B20"/>
                </a:solidFill>
                <a:latin typeface="Times New Roman"/>
                <a:cs typeface="Times New Roman"/>
              </a:rPr>
              <a:t>folded  protein structure</a:t>
            </a:r>
            <a:endParaRPr sz="2000">
              <a:latin typeface="Times New Roman"/>
              <a:cs typeface="Times New Roman"/>
            </a:endParaRPr>
          </a:p>
          <a:p>
            <a:pPr algn="just" marL="241300" marR="5080" indent="-228600">
              <a:lnSpc>
                <a:spcPct val="100000"/>
              </a:lnSpc>
              <a:spcBef>
                <a:spcPts val="500"/>
              </a:spcBef>
              <a:buClr>
                <a:srgbClr val="A9A57C"/>
              </a:buClr>
              <a:buFont typeface="Arial"/>
              <a:buChar char="•"/>
              <a:tabLst>
                <a:tab pos="241300" algn="l"/>
              </a:tabLst>
            </a:pPr>
            <a:r>
              <a:rPr dirty="0" sz="2000">
                <a:solidFill>
                  <a:srgbClr val="2F2B20"/>
                </a:solidFill>
                <a:latin typeface="Times New Roman"/>
                <a:cs typeface="Times New Roman"/>
              </a:rPr>
              <a:t>The </a:t>
            </a:r>
            <a:r>
              <a:rPr dirty="0" sz="2000" spc="-5">
                <a:solidFill>
                  <a:srgbClr val="2F2B20"/>
                </a:solidFill>
                <a:latin typeface="Times New Roman"/>
                <a:cs typeface="Times New Roman"/>
              </a:rPr>
              <a:t>unique </a:t>
            </a:r>
            <a:r>
              <a:rPr dirty="0" sz="2000">
                <a:solidFill>
                  <a:srgbClr val="2F2B20"/>
                </a:solidFill>
                <a:latin typeface="Times New Roman"/>
                <a:cs typeface="Times New Roman"/>
              </a:rPr>
              <a:t>3D </a:t>
            </a:r>
            <a:r>
              <a:rPr dirty="0" sz="2000" spc="-5">
                <a:solidFill>
                  <a:srgbClr val="2F2B20"/>
                </a:solidFill>
                <a:latin typeface="Times New Roman"/>
                <a:cs typeface="Times New Roman"/>
              </a:rPr>
              <a:t>structure </a:t>
            </a:r>
            <a:r>
              <a:rPr dirty="0" sz="2000">
                <a:solidFill>
                  <a:srgbClr val="2F2B20"/>
                </a:solidFill>
                <a:latin typeface="Times New Roman"/>
                <a:cs typeface="Times New Roman"/>
              </a:rPr>
              <a:t>of </a:t>
            </a:r>
            <a:r>
              <a:rPr dirty="0" sz="2000" spc="-5">
                <a:solidFill>
                  <a:srgbClr val="2F2B20"/>
                </a:solidFill>
                <a:latin typeface="Times New Roman"/>
                <a:cs typeface="Times New Roman"/>
              </a:rPr>
              <a:t>the native conformation is determined </a:t>
            </a:r>
            <a:r>
              <a:rPr dirty="0" sz="2000">
                <a:solidFill>
                  <a:srgbClr val="2F2B20"/>
                </a:solidFill>
                <a:latin typeface="Times New Roman"/>
                <a:cs typeface="Times New Roman"/>
              </a:rPr>
              <a:t>by  </a:t>
            </a:r>
            <a:r>
              <a:rPr dirty="0" sz="2000" spc="-10">
                <a:solidFill>
                  <a:srgbClr val="2F2B20"/>
                </a:solidFill>
                <a:latin typeface="Times New Roman"/>
                <a:cs typeface="Times New Roman"/>
              </a:rPr>
              <a:t>its </a:t>
            </a:r>
            <a:r>
              <a:rPr dirty="0" sz="2000" spc="-5">
                <a:solidFill>
                  <a:srgbClr val="2F2B20"/>
                </a:solidFill>
                <a:latin typeface="Times New Roman"/>
                <a:cs typeface="Times New Roman"/>
              </a:rPr>
              <a:t>primary structure, i.e. the amino acid</a:t>
            </a:r>
            <a:r>
              <a:rPr dirty="0" sz="2000" spc="15">
                <a:solidFill>
                  <a:srgbClr val="2F2B20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2F2B20"/>
                </a:solidFill>
                <a:latin typeface="Times New Roman"/>
                <a:cs typeface="Times New Roman"/>
              </a:rPr>
              <a:t>sequence</a:t>
            </a:r>
            <a:endParaRPr sz="2000">
              <a:latin typeface="Times New Roman"/>
              <a:cs typeface="Times New Roman"/>
            </a:endParaRPr>
          </a:p>
          <a:p>
            <a:pPr algn="just" marL="241300" marR="5080" indent="-228600">
              <a:lnSpc>
                <a:spcPct val="100000"/>
              </a:lnSpc>
              <a:spcBef>
                <a:spcPts val="500"/>
              </a:spcBef>
              <a:buClr>
                <a:srgbClr val="A9A57C"/>
              </a:buClr>
              <a:buFont typeface="Arial"/>
              <a:buChar char="•"/>
              <a:tabLst>
                <a:tab pos="241300" algn="l"/>
              </a:tabLst>
            </a:pPr>
            <a:r>
              <a:rPr dirty="0" sz="2000" spc="-5">
                <a:solidFill>
                  <a:srgbClr val="2F2B20"/>
                </a:solidFill>
                <a:latin typeface="Times New Roman"/>
                <a:cs typeface="Times New Roman"/>
              </a:rPr>
              <a:t>Interactions </a:t>
            </a:r>
            <a:r>
              <a:rPr dirty="0" sz="2000">
                <a:solidFill>
                  <a:srgbClr val="2F2B20"/>
                </a:solidFill>
                <a:latin typeface="Times New Roman"/>
                <a:cs typeface="Times New Roman"/>
              </a:rPr>
              <a:t>of </a:t>
            </a:r>
            <a:r>
              <a:rPr dirty="0" sz="2000" spc="-5">
                <a:solidFill>
                  <a:srgbClr val="2F2B20"/>
                </a:solidFill>
                <a:latin typeface="Times New Roman"/>
                <a:cs typeface="Times New Roman"/>
              </a:rPr>
              <a:t>between the amino acid side chains guide the folding  </a:t>
            </a:r>
            <a:r>
              <a:rPr dirty="0" sz="2000">
                <a:solidFill>
                  <a:srgbClr val="2F2B20"/>
                </a:solidFill>
                <a:latin typeface="Times New Roman"/>
                <a:cs typeface="Times New Roman"/>
              </a:rPr>
              <a:t>of </a:t>
            </a:r>
            <a:r>
              <a:rPr dirty="0" sz="2000" spc="-5">
                <a:solidFill>
                  <a:srgbClr val="2F2B20"/>
                </a:solidFill>
                <a:latin typeface="Times New Roman"/>
                <a:cs typeface="Times New Roman"/>
              </a:rPr>
              <a:t>the polypeptide chain to form </a:t>
            </a:r>
            <a:r>
              <a:rPr dirty="0" sz="2000" spc="-20">
                <a:solidFill>
                  <a:srgbClr val="2F2B20"/>
                </a:solidFill>
                <a:latin typeface="Times New Roman"/>
                <a:cs typeface="Times New Roman"/>
              </a:rPr>
              <a:t>secondary, </a:t>
            </a:r>
            <a:r>
              <a:rPr dirty="0" sz="2000" spc="-5">
                <a:solidFill>
                  <a:srgbClr val="2F2B20"/>
                </a:solidFill>
                <a:latin typeface="Times New Roman"/>
                <a:cs typeface="Times New Roman"/>
              </a:rPr>
              <a:t>tertiary and </a:t>
            </a:r>
            <a:r>
              <a:rPr dirty="0" sz="2000" spc="-10">
                <a:solidFill>
                  <a:srgbClr val="2F2B20"/>
                </a:solidFill>
                <a:latin typeface="Times New Roman"/>
                <a:cs typeface="Times New Roman"/>
              </a:rPr>
              <a:t>sometimes  </a:t>
            </a:r>
            <a:r>
              <a:rPr dirty="0" sz="2000" spc="-5">
                <a:solidFill>
                  <a:srgbClr val="2F2B20"/>
                </a:solidFill>
                <a:latin typeface="Times New Roman"/>
                <a:cs typeface="Times New Roman"/>
              </a:rPr>
              <a:t>quaternary structures that cooperate in </a:t>
            </a:r>
            <a:r>
              <a:rPr dirty="0" sz="2000" spc="-10">
                <a:solidFill>
                  <a:srgbClr val="2F2B20"/>
                </a:solidFill>
                <a:latin typeface="Times New Roman"/>
                <a:cs typeface="Times New Roman"/>
              </a:rPr>
              <a:t>stabilizing </a:t>
            </a:r>
            <a:r>
              <a:rPr dirty="0" sz="2000" spc="-5">
                <a:solidFill>
                  <a:srgbClr val="2F2B20"/>
                </a:solidFill>
                <a:latin typeface="Times New Roman"/>
                <a:cs typeface="Times New Roman"/>
              </a:rPr>
              <a:t>the native  conformation </a:t>
            </a:r>
            <a:r>
              <a:rPr dirty="0" sz="2000">
                <a:solidFill>
                  <a:srgbClr val="2F2B20"/>
                </a:solidFill>
                <a:latin typeface="Times New Roman"/>
                <a:cs typeface="Times New Roman"/>
              </a:rPr>
              <a:t>of </a:t>
            </a:r>
            <a:r>
              <a:rPr dirty="0" sz="2000" spc="-5">
                <a:solidFill>
                  <a:srgbClr val="2F2B20"/>
                </a:solidFill>
                <a:latin typeface="Times New Roman"/>
                <a:cs typeface="Times New Roman"/>
              </a:rPr>
              <a:t>the</a:t>
            </a:r>
            <a:r>
              <a:rPr dirty="0" sz="2000" spc="-10">
                <a:solidFill>
                  <a:srgbClr val="2F2B20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2F2B20"/>
                </a:solidFill>
                <a:latin typeface="Times New Roman"/>
                <a:cs typeface="Times New Roman"/>
              </a:rPr>
              <a:t>protein.</a:t>
            </a:r>
            <a:endParaRPr sz="2000">
              <a:latin typeface="Times New Roman"/>
              <a:cs typeface="Times New Roman"/>
            </a:endParaRPr>
          </a:p>
          <a:p>
            <a:pPr algn="just" marL="241300" marR="5080" indent="-228600">
              <a:lnSpc>
                <a:spcPct val="100000"/>
              </a:lnSpc>
              <a:spcBef>
                <a:spcPts val="500"/>
              </a:spcBef>
              <a:buClr>
                <a:srgbClr val="A9A57C"/>
              </a:buClr>
              <a:buFont typeface="Arial"/>
              <a:buChar char="•"/>
              <a:tabLst>
                <a:tab pos="241300" algn="l"/>
              </a:tabLst>
            </a:pPr>
            <a:r>
              <a:rPr dirty="0" sz="2000" spc="-5">
                <a:solidFill>
                  <a:srgbClr val="2F2B20"/>
                </a:solidFill>
                <a:latin typeface="Times New Roman"/>
                <a:cs typeface="Times New Roman"/>
              </a:rPr>
              <a:t>Protein denaturation results in unfolding and </a:t>
            </a:r>
            <a:r>
              <a:rPr dirty="0" sz="2000" spc="-10">
                <a:solidFill>
                  <a:srgbClr val="2F2B20"/>
                </a:solidFill>
                <a:latin typeface="Times New Roman"/>
                <a:cs typeface="Times New Roman"/>
              </a:rPr>
              <a:t>disorganization </a:t>
            </a:r>
            <a:r>
              <a:rPr dirty="0" sz="2000">
                <a:solidFill>
                  <a:srgbClr val="2F2B20"/>
                </a:solidFill>
                <a:latin typeface="Times New Roman"/>
                <a:cs typeface="Times New Roman"/>
              </a:rPr>
              <a:t>of of </a:t>
            </a:r>
            <a:r>
              <a:rPr dirty="0" sz="2000" spc="-5">
                <a:solidFill>
                  <a:srgbClr val="2F2B20"/>
                </a:solidFill>
                <a:latin typeface="Times New Roman"/>
                <a:cs typeface="Times New Roman"/>
              </a:rPr>
              <a:t>the  </a:t>
            </a:r>
            <a:r>
              <a:rPr dirty="0" sz="2000" spc="-20">
                <a:solidFill>
                  <a:srgbClr val="2F2B20"/>
                </a:solidFill>
                <a:latin typeface="Times New Roman"/>
                <a:cs typeface="Times New Roman"/>
              </a:rPr>
              <a:t>protein’s </a:t>
            </a:r>
            <a:r>
              <a:rPr dirty="0" sz="2000" spc="-5">
                <a:solidFill>
                  <a:srgbClr val="2F2B20"/>
                </a:solidFill>
                <a:latin typeface="Times New Roman"/>
                <a:cs typeface="Times New Roman"/>
              </a:rPr>
              <a:t>structure, which are </a:t>
            </a:r>
            <a:r>
              <a:rPr dirty="0" sz="2000">
                <a:solidFill>
                  <a:srgbClr val="2F2B20"/>
                </a:solidFill>
                <a:latin typeface="Times New Roman"/>
                <a:cs typeface="Times New Roman"/>
              </a:rPr>
              <a:t>not </a:t>
            </a:r>
            <a:r>
              <a:rPr dirty="0" sz="2000" spc="-5">
                <a:solidFill>
                  <a:srgbClr val="2F2B20"/>
                </a:solidFill>
                <a:latin typeface="Times New Roman"/>
                <a:cs typeface="Times New Roman"/>
              </a:rPr>
              <a:t>accompanied </a:t>
            </a:r>
            <a:r>
              <a:rPr dirty="0" sz="2000">
                <a:solidFill>
                  <a:srgbClr val="2F2B20"/>
                </a:solidFill>
                <a:latin typeface="Times New Roman"/>
                <a:cs typeface="Times New Roman"/>
              </a:rPr>
              <a:t>by </a:t>
            </a:r>
            <a:r>
              <a:rPr dirty="0" sz="2000" spc="-5">
                <a:solidFill>
                  <a:srgbClr val="2F2B20"/>
                </a:solidFill>
                <a:latin typeface="Times New Roman"/>
                <a:cs typeface="Times New Roman"/>
              </a:rPr>
              <a:t>hydrolysis </a:t>
            </a:r>
            <a:r>
              <a:rPr dirty="0" sz="2000">
                <a:solidFill>
                  <a:srgbClr val="2F2B20"/>
                </a:solidFill>
                <a:latin typeface="Times New Roman"/>
                <a:cs typeface="Times New Roman"/>
              </a:rPr>
              <a:t>of  </a:t>
            </a:r>
            <a:r>
              <a:rPr dirty="0" sz="2000" spc="-5">
                <a:solidFill>
                  <a:srgbClr val="2F2B20"/>
                </a:solidFill>
                <a:latin typeface="Times New Roman"/>
                <a:cs typeface="Times New Roman"/>
              </a:rPr>
              <a:t>peptide bonds.</a:t>
            </a:r>
            <a:endParaRPr sz="2000">
              <a:latin typeface="Times New Roman"/>
              <a:cs typeface="Times New Roman"/>
            </a:endParaRPr>
          </a:p>
          <a:p>
            <a:pPr algn="just" marL="241300" marR="5080" indent="-228600">
              <a:lnSpc>
                <a:spcPct val="100000"/>
              </a:lnSpc>
              <a:spcBef>
                <a:spcPts val="500"/>
              </a:spcBef>
              <a:buClr>
                <a:srgbClr val="A9A57C"/>
              </a:buClr>
              <a:buFont typeface="Arial"/>
              <a:buChar char="•"/>
              <a:tabLst>
                <a:tab pos="241300" algn="l"/>
              </a:tabLst>
            </a:pPr>
            <a:r>
              <a:rPr dirty="0" sz="2000" spc="-5">
                <a:solidFill>
                  <a:srgbClr val="2F2B20"/>
                </a:solidFill>
                <a:latin typeface="Times New Roman"/>
                <a:cs typeface="Times New Roman"/>
              </a:rPr>
              <a:t>Disease can occur </a:t>
            </a:r>
            <a:r>
              <a:rPr dirty="0" sz="2000">
                <a:solidFill>
                  <a:srgbClr val="2F2B20"/>
                </a:solidFill>
                <a:latin typeface="Times New Roman"/>
                <a:cs typeface="Times New Roman"/>
              </a:rPr>
              <a:t>when </a:t>
            </a:r>
            <a:r>
              <a:rPr dirty="0" sz="2000" spc="-5">
                <a:solidFill>
                  <a:srgbClr val="2F2B20"/>
                </a:solidFill>
                <a:latin typeface="Times New Roman"/>
                <a:cs typeface="Times New Roman"/>
              </a:rPr>
              <a:t>an apparently normal protein assumes </a:t>
            </a:r>
            <a:r>
              <a:rPr dirty="0" sz="2000">
                <a:solidFill>
                  <a:srgbClr val="2F2B20"/>
                </a:solidFill>
                <a:latin typeface="Times New Roman"/>
                <a:cs typeface="Times New Roman"/>
              </a:rPr>
              <a:t>a  </a:t>
            </a:r>
            <a:r>
              <a:rPr dirty="0" sz="2000" spc="-5">
                <a:solidFill>
                  <a:srgbClr val="2F2B20"/>
                </a:solidFill>
                <a:latin typeface="Times New Roman"/>
                <a:cs typeface="Times New Roman"/>
              </a:rPr>
              <a:t>conformation that is cytotoxic, as in the case </a:t>
            </a:r>
            <a:r>
              <a:rPr dirty="0" sz="2000">
                <a:solidFill>
                  <a:srgbClr val="2F2B20"/>
                </a:solidFill>
                <a:latin typeface="Times New Roman"/>
                <a:cs typeface="Times New Roman"/>
              </a:rPr>
              <a:t>of </a:t>
            </a:r>
            <a:r>
              <a:rPr dirty="0" sz="2000" spc="-5">
                <a:solidFill>
                  <a:srgbClr val="2F2B20"/>
                </a:solidFill>
                <a:latin typeface="Times New Roman"/>
                <a:cs typeface="Times New Roman"/>
              </a:rPr>
              <a:t>Alzheimer disease  and Prion</a:t>
            </a:r>
            <a:r>
              <a:rPr dirty="0" sz="2000">
                <a:solidFill>
                  <a:srgbClr val="2F2B20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2F2B20"/>
                </a:solidFill>
                <a:latin typeface="Times New Roman"/>
                <a:cs typeface="Times New Roman"/>
              </a:rPr>
              <a:t>disease.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5940" y="457200"/>
            <a:ext cx="4726940" cy="7264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60"/>
              <a:t>Take </a:t>
            </a:r>
            <a:r>
              <a:rPr dirty="0" spc="-80"/>
              <a:t>home</a:t>
            </a:r>
            <a:r>
              <a:rPr dirty="0" spc="-335"/>
              <a:t> </a:t>
            </a:r>
            <a:r>
              <a:rPr dirty="0" spc="-95"/>
              <a:t>messages</a:t>
            </a: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57200"/>
            <a:ext cx="2277110" cy="7264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600" spc="-110">
                <a:solidFill>
                  <a:srgbClr val="675E47"/>
                </a:solidFill>
                <a:latin typeface="Times New Roman"/>
                <a:cs typeface="Times New Roman"/>
              </a:rPr>
              <a:t>Reference</a:t>
            </a:r>
            <a:endParaRPr sz="4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4840" y="2032000"/>
            <a:ext cx="7397750" cy="690880"/>
          </a:xfrm>
          <a:prstGeom prst="rect">
            <a:avLst/>
          </a:prstGeom>
        </p:spPr>
        <p:txBody>
          <a:bodyPr wrap="square" lIns="0" tIns="27939" rIns="0" bIns="0" rtlCol="0" vert="horz">
            <a:spAutoFit/>
          </a:bodyPr>
          <a:lstStyle/>
          <a:p>
            <a:pPr marL="38100" marR="30480">
              <a:lnSpc>
                <a:spcPts val="2600"/>
              </a:lnSpc>
              <a:spcBef>
                <a:spcPts val="219"/>
              </a:spcBef>
            </a:pPr>
            <a:r>
              <a:rPr dirty="0" sz="2200" spc="-10">
                <a:solidFill>
                  <a:srgbClr val="2F2B20"/>
                </a:solidFill>
                <a:latin typeface="Times New Roman"/>
                <a:cs typeface="Times New Roman"/>
              </a:rPr>
              <a:t>Lippincott’s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Illustrated reviews: Biochemistry 6</a:t>
            </a:r>
            <a:r>
              <a:rPr dirty="0" baseline="25925" sz="2250" spc="-7">
                <a:solidFill>
                  <a:srgbClr val="2F2B20"/>
                </a:solidFill>
                <a:latin typeface="Times New Roman"/>
                <a:cs typeface="Times New Roman"/>
              </a:rPr>
              <a:t>th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edition, Unit 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2, 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Chapter 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2,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Pages 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13-24.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57200"/>
            <a:ext cx="4218940" cy="7264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80"/>
              <a:t>What </a:t>
            </a:r>
            <a:r>
              <a:rPr dirty="0" spc="-70"/>
              <a:t>are</a:t>
            </a:r>
            <a:r>
              <a:rPr dirty="0" spc="-385"/>
              <a:t> </a:t>
            </a:r>
            <a:r>
              <a:rPr dirty="0" spc="-95"/>
              <a:t>proteins?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0240" y="1625600"/>
            <a:ext cx="7348220" cy="3649979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algn="just" marL="241300" marR="5715" indent="-228600">
              <a:lnSpc>
                <a:spcPct val="102299"/>
              </a:lnSpc>
              <a:spcBef>
                <a:spcPts val="40"/>
              </a:spcBef>
              <a:buClr>
                <a:srgbClr val="A9A57C"/>
              </a:buClr>
              <a:buFont typeface="Arial"/>
              <a:buChar char="•"/>
              <a:tabLst>
                <a:tab pos="241300" algn="l"/>
              </a:tabLst>
            </a:pP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Proteins 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are </a:t>
            </a:r>
            <a:r>
              <a:rPr dirty="0" sz="2200" spc="-10">
                <a:solidFill>
                  <a:srgbClr val="2F2B20"/>
                </a:solidFill>
                <a:latin typeface="Times New Roman"/>
                <a:cs typeface="Times New Roman"/>
              </a:rPr>
              <a:t>large,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complex molecules that play many critical  roles 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in the</a:t>
            </a:r>
            <a:r>
              <a:rPr dirty="0" sz="2200" spc="-15">
                <a:solidFill>
                  <a:srgbClr val="2F2B20"/>
                </a:solidFill>
                <a:latin typeface="Times New Roman"/>
                <a:cs typeface="Times New Roman"/>
              </a:rPr>
              <a:t> </a:t>
            </a:r>
            <a:r>
              <a:rPr dirty="0" sz="2200" spc="-30">
                <a:solidFill>
                  <a:srgbClr val="2F2B20"/>
                </a:solidFill>
                <a:latin typeface="Times New Roman"/>
                <a:cs typeface="Times New Roman"/>
              </a:rPr>
              <a:t>body.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A9A57C"/>
              </a:buClr>
              <a:buFont typeface="Arial"/>
              <a:buChar char="•"/>
            </a:pPr>
            <a:endParaRPr sz="3150">
              <a:latin typeface="Times New Roman"/>
              <a:cs typeface="Times New Roman"/>
            </a:endParaRPr>
          </a:p>
          <a:p>
            <a:pPr algn="just" marL="241300" marR="5080" indent="-228600">
              <a:lnSpc>
                <a:spcPct val="100400"/>
              </a:lnSpc>
              <a:buClr>
                <a:srgbClr val="A9A57C"/>
              </a:buClr>
              <a:buFont typeface="Arial"/>
              <a:buChar char="•"/>
              <a:tabLst>
                <a:tab pos="241300" algn="l"/>
              </a:tabLst>
            </a:pP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They do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most 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of the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work 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in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cells and 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are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required 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for the 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structure, function, and regulation 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of the </a:t>
            </a:r>
            <a:r>
              <a:rPr dirty="0" sz="2200" spc="-20">
                <a:solidFill>
                  <a:srgbClr val="2F2B20"/>
                </a:solidFill>
                <a:latin typeface="Times New Roman"/>
                <a:cs typeface="Times New Roman"/>
              </a:rPr>
              <a:t>body’s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tissues and  </a:t>
            </a:r>
            <a:r>
              <a:rPr dirty="0" sz="2200" spc="-10">
                <a:solidFill>
                  <a:srgbClr val="2F2B20"/>
                </a:solidFill>
                <a:latin typeface="Times New Roman"/>
                <a:cs typeface="Times New Roman"/>
              </a:rPr>
              <a:t>organs.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A9A57C"/>
              </a:buClr>
              <a:buFont typeface="Arial"/>
              <a:buChar char="•"/>
            </a:pPr>
            <a:endParaRPr sz="3150">
              <a:latin typeface="Times New Roman"/>
              <a:cs typeface="Times New Roman"/>
            </a:endParaRPr>
          </a:p>
          <a:p>
            <a:pPr algn="just" marL="241300" marR="5080" indent="-228600">
              <a:lnSpc>
                <a:spcPct val="100400"/>
              </a:lnSpc>
              <a:buClr>
                <a:srgbClr val="A9A57C"/>
              </a:buClr>
              <a:buFont typeface="Arial"/>
              <a:buChar char="•"/>
              <a:tabLst>
                <a:tab pos="241300" algn="l"/>
              </a:tabLst>
            </a:pP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Proteins 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are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made 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up of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hundreds 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or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thousands 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of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smaller 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units 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called amino acids, which 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are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attached 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to one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another 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in long 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chains.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57200"/>
            <a:ext cx="4218940" cy="7264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80"/>
              <a:t>What </a:t>
            </a:r>
            <a:r>
              <a:rPr dirty="0" spc="-70"/>
              <a:t>are</a:t>
            </a:r>
            <a:r>
              <a:rPr dirty="0" spc="-385"/>
              <a:t> </a:t>
            </a:r>
            <a:r>
              <a:rPr dirty="0" spc="-95"/>
              <a:t>proteins?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0240" y="1625600"/>
            <a:ext cx="7347584" cy="3319779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algn="just" marL="241300" marR="5080" indent="-228600">
              <a:lnSpc>
                <a:spcPct val="102299"/>
              </a:lnSpc>
              <a:spcBef>
                <a:spcPts val="40"/>
              </a:spcBef>
              <a:buClr>
                <a:srgbClr val="A9A57C"/>
              </a:buClr>
              <a:buFont typeface="Arial"/>
              <a:buChar char="•"/>
              <a:tabLst>
                <a:tab pos="241300" algn="l"/>
              </a:tabLst>
            </a:pP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There are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mainly 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20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different types 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of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amino acids that can 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be 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combined 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to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make 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a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 protein.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A9A57C"/>
              </a:buClr>
              <a:buFont typeface="Arial"/>
              <a:buChar char="•"/>
            </a:pPr>
            <a:endParaRPr sz="3250">
              <a:latin typeface="Times New Roman"/>
              <a:cs typeface="Times New Roman"/>
            </a:endParaRPr>
          </a:p>
          <a:p>
            <a:pPr algn="just" marL="241300" marR="5080" indent="-228600">
              <a:lnSpc>
                <a:spcPts val="2600"/>
              </a:lnSpc>
              <a:buClr>
                <a:srgbClr val="A9A57C"/>
              </a:buClr>
              <a:buFont typeface="Arial"/>
              <a:buChar char="•"/>
              <a:tabLst>
                <a:tab pos="241300" algn="l"/>
              </a:tabLst>
            </a:pP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The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sequence 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of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amino acids determines each </a:t>
            </a:r>
            <a:r>
              <a:rPr dirty="0" sz="2200" spc="-15">
                <a:solidFill>
                  <a:srgbClr val="2F2B20"/>
                </a:solidFill>
                <a:latin typeface="Times New Roman"/>
                <a:cs typeface="Times New Roman"/>
              </a:rPr>
              <a:t>protein’s 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unique 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three-dimensional (3D) structure and 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its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specific</a:t>
            </a:r>
            <a:r>
              <a:rPr dirty="0" sz="2200" spc="25">
                <a:solidFill>
                  <a:srgbClr val="2F2B20"/>
                </a:solidFill>
                <a:latin typeface="Times New Roman"/>
                <a:cs typeface="Times New Roman"/>
              </a:rPr>
              <a:t>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function.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A9A57C"/>
              </a:buClr>
              <a:buFont typeface="Arial"/>
              <a:buChar char="•"/>
            </a:pPr>
            <a:endParaRPr sz="3150">
              <a:latin typeface="Times New Roman"/>
              <a:cs typeface="Times New Roman"/>
            </a:endParaRPr>
          </a:p>
          <a:p>
            <a:pPr algn="just" marL="241300" marR="5080" indent="-228600">
              <a:lnSpc>
                <a:spcPct val="100400"/>
              </a:lnSpc>
              <a:spcBef>
                <a:spcPts val="5"/>
              </a:spcBef>
              <a:buClr>
                <a:srgbClr val="A9A57C"/>
              </a:buClr>
              <a:buFont typeface="Arial"/>
              <a:buChar char="•"/>
              <a:tabLst>
                <a:tab pos="241300" algn="l"/>
              </a:tabLst>
            </a:pP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Proteins can 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be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described according 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to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their </a:t>
            </a:r>
            <a:r>
              <a:rPr dirty="0" sz="2200" spc="-10">
                <a:solidFill>
                  <a:srgbClr val="2F2B20"/>
                </a:solidFill>
                <a:latin typeface="Times New Roman"/>
                <a:cs typeface="Times New Roman"/>
              </a:rPr>
              <a:t>large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range</a:t>
            </a:r>
            <a:r>
              <a:rPr dirty="0" sz="2200" spc="295">
                <a:solidFill>
                  <a:srgbClr val="2F2B20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of 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functions 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in the body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e.g. </a:t>
            </a:r>
            <a:r>
              <a:rPr dirty="0" sz="2200" spc="-20">
                <a:solidFill>
                  <a:srgbClr val="2F2B20"/>
                </a:solidFill>
                <a:latin typeface="Times New Roman"/>
                <a:cs typeface="Times New Roman"/>
              </a:rPr>
              <a:t>antibody,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enzyme, </a:t>
            </a:r>
            <a:r>
              <a:rPr dirty="0" sz="2200" spc="-15">
                <a:solidFill>
                  <a:srgbClr val="2F2B20"/>
                </a:solidFill>
                <a:latin typeface="Times New Roman"/>
                <a:cs typeface="Times New Roman"/>
              </a:rPr>
              <a:t>messenger, 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structural component and</a:t>
            </a:r>
            <a:r>
              <a:rPr dirty="0" sz="2200" spc="10">
                <a:solidFill>
                  <a:srgbClr val="2F2B20"/>
                </a:solidFill>
                <a:latin typeface="Times New Roman"/>
                <a:cs typeface="Times New Roman"/>
              </a:rPr>
              <a:t>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transport/storage.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0240" y="1625600"/>
            <a:ext cx="4675505" cy="360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Clr>
                <a:srgbClr val="A9A57C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It is the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linear sequence 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of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amino</a:t>
            </a:r>
            <a:r>
              <a:rPr dirty="0" sz="2200" spc="-40">
                <a:solidFill>
                  <a:srgbClr val="2F2B20"/>
                </a:solidFill>
                <a:latin typeface="Times New Roman"/>
                <a:cs typeface="Times New Roman"/>
              </a:rPr>
              <a:t>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acids.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50240" y="5173697"/>
            <a:ext cx="5943600" cy="1095375"/>
          </a:xfrm>
          <a:prstGeom prst="rect">
            <a:avLst/>
          </a:prstGeom>
        </p:spPr>
        <p:txBody>
          <a:bodyPr wrap="square" lIns="0" tIns="8382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660"/>
              </a:spcBef>
              <a:buClr>
                <a:srgbClr val="A9A57C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Covalent 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bonds in the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primary structure 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of</a:t>
            </a:r>
            <a:r>
              <a:rPr dirty="0" sz="2200" spc="10">
                <a:solidFill>
                  <a:srgbClr val="2F2B20"/>
                </a:solidFill>
                <a:latin typeface="Times New Roman"/>
                <a:cs typeface="Times New Roman"/>
              </a:rPr>
              <a:t>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protein:</a:t>
            </a:r>
            <a:endParaRPr sz="2200">
              <a:latin typeface="Times New Roman"/>
              <a:cs typeface="Times New Roman"/>
            </a:endParaRPr>
          </a:p>
          <a:p>
            <a:pPr lvl="1" marL="538480" indent="-229235">
              <a:lnSpc>
                <a:spcPct val="100000"/>
              </a:lnSpc>
              <a:spcBef>
                <a:spcPts val="459"/>
              </a:spcBef>
              <a:buClr>
                <a:srgbClr val="9CBEBD"/>
              </a:buClr>
              <a:buFont typeface="Arial"/>
              <a:buChar char="•"/>
              <a:tabLst>
                <a:tab pos="537845" algn="l"/>
                <a:tab pos="538480" algn="l"/>
              </a:tabLst>
            </a:pPr>
            <a:r>
              <a:rPr dirty="0" sz="1800" spc="-5">
                <a:solidFill>
                  <a:srgbClr val="2F2B20"/>
                </a:solidFill>
                <a:latin typeface="Times New Roman"/>
                <a:cs typeface="Times New Roman"/>
              </a:rPr>
              <a:t>Peptide </a:t>
            </a:r>
            <a:r>
              <a:rPr dirty="0" sz="1800">
                <a:solidFill>
                  <a:srgbClr val="2F2B20"/>
                </a:solidFill>
                <a:latin typeface="Times New Roman"/>
                <a:cs typeface="Times New Roman"/>
              </a:rPr>
              <a:t>bond.</a:t>
            </a:r>
            <a:endParaRPr sz="1800">
              <a:latin typeface="Times New Roman"/>
              <a:cs typeface="Times New Roman"/>
            </a:endParaRPr>
          </a:p>
          <a:p>
            <a:pPr lvl="1" marL="538480" indent="-229235">
              <a:lnSpc>
                <a:spcPct val="100000"/>
              </a:lnSpc>
              <a:spcBef>
                <a:spcPts val="440"/>
              </a:spcBef>
              <a:buClr>
                <a:srgbClr val="9CBEBD"/>
              </a:buClr>
              <a:buFont typeface="Arial"/>
              <a:buChar char="•"/>
              <a:tabLst>
                <a:tab pos="537845" algn="l"/>
                <a:tab pos="538480" algn="l"/>
              </a:tabLst>
            </a:pPr>
            <a:r>
              <a:rPr dirty="0" sz="1800" spc="-5">
                <a:solidFill>
                  <a:srgbClr val="2F2B20"/>
                </a:solidFill>
                <a:latin typeface="Times New Roman"/>
                <a:cs typeface="Times New Roman"/>
              </a:rPr>
              <a:t>Disulfide </a:t>
            </a:r>
            <a:r>
              <a:rPr dirty="0" sz="1800">
                <a:solidFill>
                  <a:srgbClr val="2F2B20"/>
                </a:solidFill>
                <a:latin typeface="Times New Roman"/>
                <a:cs typeface="Times New Roman"/>
              </a:rPr>
              <a:t>bond </a:t>
            </a:r>
            <a:r>
              <a:rPr dirty="0" sz="1800" spc="-5">
                <a:solidFill>
                  <a:srgbClr val="2F2B20"/>
                </a:solidFill>
                <a:latin typeface="Times New Roman"/>
                <a:cs typeface="Times New Roman"/>
              </a:rPr>
              <a:t>(if</a:t>
            </a:r>
            <a:r>
              <a:rPr dirty="0" sz="1800">
                <a:solidFill>
                  <a:srgbClr val="2F2B20"/>
                </a:solidFill>
                <a:latin typeface="Times New Roman"/>
                <a:cs typeface="Times New Roman"/>
              </a:rPr>
              <a:t> any).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505200" y="2438400"/>
            <a:ext cx="4229100" cy="2311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35940" y="457200"/>
            <a:ext cx="3881754" cy="7264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90"/>
              <a:t>Primary</a:t>
            </a:r>
            <a:r>
              <a:rPr dirty="0" spc="-265"/>
              <a:t> </a:t>
            </a:r>
            <a:r>
              <a:rPr dirty="0" spc="-105"/>
              <a:t>structure</a:t>
            </a:r>
          </a:p>
        </p:txBody>
      </p:sp>
      <p:sp>
        <p:nvSpPr>
          <p:cNvPr id="6" name="object 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41791" y="2403835"/>
            <a:ext cx="347980" cy="0"/>
          </a:xfrm>
          <a:custGeom>
            <a:avLst/>
            <a:gdLst/>
            <a:ahLst/>
            <a:cxnLst/>
            <a:rect l="l" t="t" r="r" b="b"/>
            <a:pathLst>
              <a:path w="347980" h="0">
                <a:moveTo>
                  <a:pt x="34790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739670" y="2402708"/>
            <a:ext cx="352425" cy="0"/>
          </a:xfrm>
          <a:custGeom>
            <a:avLst/>
            <a:gdLst/>
            <a:ahLst/>
            <a:cxnLst/>
            <a:rect l="l" t="t" r="r" b="b"/>
            <a:pathLst>
              <a:path w="352425" h="0">
                <a:moveTo>
                  <a:pt x="0" y="0"/>
                </a:moveTo>
                <a:lnTo>
                  <a:pt x="352216" y="0"/>
                </a:lnTo>
              </a:path>
            </a:pathLst>
          </a:custGeom>
          <a:ln w="1887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399436" y="2403835"/>
            <a:ext cx="220979" cy="0"/>
          </a:xfrm>
          <a:custGeom>
            <a:avLst/>
            <a:gdLst/>
            <a:ahLst/>
            <a:cxnLst/>
            <a:rect l="l" t="t" r="r" b="b"/>
            <a:pathLst>
              <a:path w="220979" h="0">
                <a:moveTo>
                  <a:pt x="22051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397139" y="2402708"/>
            <a:ext cx="224790" cy="0"/>
          </a:xfrm>
          <a:custGeom>
            <a:avLst/>
            <a:gdLst/>
            <a:ahLst/>
            <a:cxnLst/>
            <a:rect l="l" t="t" r="r" b="b"/>
            <a:pathLst>
              <a:path w="224789" h="0">
                <a:moveTo>
                  <a:pt x="0" y="0"/>
                </a:moveTo>
                <a:lnTo>
                  <a:pt x="224574" y="0"/>
                </a:lnTo>
              </a:path>
            </a:pathLst>
          </a:custGeom>
          <a:ln w="1887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184933" y="2507803"/>
            <a:ext cx="0" cy="325120"/>
          </a:xfrm>
          <a:custGeom>
            <a:avLst/>
            <a:gdLst/>
            <a:ahLst/>
            <a:cxnLst/>
            <a:rect l="l" t="t" r="r" b="b"/>
            <a:pathLst>
              <a:path w="0" h="325119">
                <a:moveTo>
                  <a:pt x="0" y="32481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185181" y="2503524"/>
            <a:ext cx="0" cy="331470"/>
          </a:xfrm>
          <a:custGeom>
            <a:avLst/>
            <a:gdLst/>
            <a:ahLst/>
            <a:cxnLst/>
            <a:rect l="l" t="t" r="r" b="b"/>
            <a:pathLst>
              <a:path w="0" h="331469">
                <a:moveTo>
                  <a:pt x="0" y="0"/>
                </a:moveTo>
                <a:lnTo>
                  <a:pt x="0" y="331388"/>
                </a:lnTo>
              </a:path>
            </a:pathLst>
          </a:custGeom>
          <a:ln w="17106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806356" y="2403835"/>
            <a:ext cx="337820" cy="0"/>
          </a:xfrm>
          <a:custGeom>
            <a:avLst/>
            <a:gdLst/>
            <a:ahLst/>
            <a:cxnLst/>
            <a:rect l="l" t="t" r="r" b="b"/>
            <a:pathLst>
              <a:path w="337820" h="0">
                <a:moveTo>
                  <a:pt x="33730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804236" y="2402708"/>
            <a:ext cx="342265" cy="0"/>
          </a:xfrm>
          <a:custGeom>
            <a:avLst/>
            <a:gdLst/>
            <a:ahLst/>
            <a:cxnLst/>
            <a:rect l="l" t="t" r="r" b="b"/>
            <a:pathLst>
              <a:path w="342264" h="0">
                <a:moveTo>
                  <a:pt x="0" y="0"/>
                </a:moveTo>
                <a:lnTo>
                  <a:pt x="341685" y="0"/>
                </a:lnTo>
              </a:path>
            </a:pathLst>
          </a:custGeom>
          <a:ln w="1887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683556" y="1977178"/>
            <a:ext cx="0" cy="323215"/>
          </a:xfrm>
          <a:custGeom>
            <a:avLst/>
            <a:gdLst/>
            <a:ahLst/>
            <a:cxnLst/>
            <a:rect l="l" t="t" r="r" b="b"/>
            <a:pathLst>
              <a:path w="0" h="323214">
                <a:moveTo>
                  <a:pt x="0" y="0"/>
                </a:moveTo>
                <a:lnTo>
                  <a:pt x="0" y="322689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682251" y="1972900"/>
            <a:ext cx="0" cy="331470"/>
          </a:xfrm>
          <a:custGeom>
            <a:avLst/>
            <a:gdLst/>
            <a:ahLst/>
            <a:cxnLst/>
            <a:rect l="l" t="t" r="r" b="b"/>
            <a:pathLst>
              <a:path w="0" h="331469">
                <a:moveTo>
                  <a:pt x="0" y="0"/>
                </a:moveTo>
                <a:lnTo>
                  <a:pt x="0" y="331388"/>
                </a:lnTo>
              </a:path>
            </a:pathLst>
          </a:custGeom>
          <a:ln w="1929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747165" y="1977178"/>
            <a:ext cx="0" cy="323215"/>
          </a:xfrm>
          <a:custGeom>
            <a:avLst/>
            <a:gdLst/>
            <a:ahLst/>
            <a:cxnLst/>
            <a:rect l="l" t="t" r="r" b="b"/>
            <a:pathLst>
              <a:path w="0" h="323214">
                <a:moveTo>
                  <a:pt x="0" y="0"/>
                </a:moveTo>
                <a:lnTo>
                  <a:pt x="0" y="322689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745860" y="1972900"/>
            <a:ext cx="0" cy="331470"/>
          </a:xfrm>
          <a:custGeom>
            <a:avLst/>
            <a:gdLst/>
            <a:ahLst/>
            <a:cxnLst/>
            <a:rect l="l" t="t" r="r" b="b"/>
            <a:pathLst>
              <a:path w="0" h="331469">
                <a:moveTo>
                  <a:pt x="0" y="0"/>
                </a:moveTo>
                <a:lnTo>
                  <a:pt x="0" y="331388"/>
                </a:lnTo>
              </a:path>
            </a:pathLst>
          </a:custGeom>
          <a:ln w="1929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409653" y="2403835"/>
            <a:ext cx="347980" cy="0"/>
          </a:xfrm>
          <a:custGeom>
            <a:avLst/>
            <a:gdLst/>
            <a:ahLst/>
            <a:cxnLst/>
            <a:rect l="l" t="t" r="r" b="b"/>
            <a:pathLst>
              <a:path w="347979" h="0">
                <a:moveTo>
                  <a:pt x="347728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407886" y="2402708"/>
            <a:ext cx="354330" cy="0"/>
          </a:xfrm>
          <a:custGeom>
            <a:avLst/>
            <a:gdLst/>
            <a:ahLst/>
            <a:cxnLst/>
            <a:rect l="l" t="t" r="r" b="b"/>
            <a:pathLst>
              <a:path w="354329" h="0">
                <a:moveTo>
                  <a:pt x="0" y="0"/>
                </a:moveTo>
                <a:lnTo>
                  <a:pt x="353965" y="0"/>
                </a:lnTo>
              </a:path>
            </a:pathLst>
          </a:custGeom>
          <a:ln w="18875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6067121" y="2403835"/>
            <a:ext cx="220979" cy="0"/>
          </a:xfrm>
          <a:custGeom>
            <a:avLst/>
            <a:gdLst/>
            <a:ahLst/>
            <a:cxnLst/>
            <a:rect l="l" t="t" r="r" b="b"/>
            <a:pathLst>
              <a:path w="220979" h="0">
                <a:moveTo>
                  <a:pt x="220687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065354" y="2402708"/>
            <a:ext cx="227329" cy="0"/>
          </a:xfrm>
          <a:custGeom>
            <a:avLst/>
            <a:gdLst/>
            <a:ahLst/>
            <a:cxnLst/>
            <a:rect l="l" t="t" r="r" b="b"/>
            <a:pathLst>
              <a:path w="227329" h="0">
                <a:moveTo>
                  <a:pt x="0" y="0"/>
                </a:moveTo>
                <a:lnTo>
                  <a:pt x="226765" y="0"/>
                </a:lnTo>
              </a:path>
            </a:pathLst>
          </a:custGeom>
          <a:ln w="18875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2249945" y="2278776"/>
            <a:ext cx="4235450" cy="76771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39700">
              <a:lnSpc>
                <a:spcPct val="100000"/>
              </a:lnSpc>
              <a:spcBef>
                <a:spcPts val="135"/>
              </a:spcBef>
              <a:tabLst>
                <a:tab pos="871219" algn="l"/>
                <a:tab pos="1401445" algn="l"/>
                <a:tab pos="1924685" algn="l"/>
                <a:tab pos="2807335" algn="l"/>
                <a:tab pos="3539490" algn="l"/>
                <a:tab pos="4069715" algn="l"/>
              </a:tabLst>
            </a:pPr>
            <a:r>
              <a:rPr dirty="0" sz="1350" spc="15">
                <a:solidFill>
                  <a:srgbClr val="0000FF"/>
                </a:solidFill>
                <a:latin typeface="Arial"/>
                <a:cs typeface="Arial"/>
              </a:rPr>
              <a:t>H</a:t>
            </a:r>
            <a:r>
              <a:rPr dirty="0" baseline="-15873" sz="1575" spc="22">
                <a:solidFill>
                  <a:srgbClr val="0000FF"/>
                </a:solidFill>
                <a:latin typeface="Arial"/>
                <a:cs typeface="Arial"/>
              </a:rPr>
              <a:t>2</a:t>
            </a:r>
            <a:r>
              <a:rPr dirty="0" sz="1350" spc="15">
                <a:solidFill>
                  <a:srgbClr val="0000FF"/>
                </a:solidFill>
                <a:latin typeface="Arial"/>
                <a:cs typeface="Arial"/>
              </a:rPr>
              <a:t>N	</a:t>
            </a:r>
            <a:r>
              <a:rPr dirty="0" sz="1350" spc="25">
                <a:solidFill>
                  <a:srgbClr val="0000FF"/>
                </a:solidFill>
                <a:latin typeface="Arial"/>
                <a:cs typeface="Arial"/>
              </a:rPr>
              <a:t>CH	C	</a:t>
            </a:r>
            <a:r>
              <a:rPr dirty="0" sz="1350" spc="30">
                <a:solidFill>
                  <a:srgbClr val="0000FF"/>
                </a:solidFill>
                <a:latin typeface="Arial"/>
                <a:cs typeface="Arial"/>
              </a:rPr>
              <a:t>OH	</a:t>
            </a:r>
            <a:r>
              <a:rPr dirty="0" sz="1350" spc="15">
                <a:solidFill>
                  <a:srgbClr val="FF0000"/>
                </a:solidFill>
                <a:latin typeface="Arial"/>
                <a:cs typeface="Arial"/>
              </a:rPr>
              <a:t>H</a:t>
            </a:r>
            <a:r>
              <a:rPr dirty="0" baseline="-15873" sz="1575" spc="22">
                <a:solidFill>
                  <a:srgbClr val="FF0000"/>
                </a:solidFill>
                <a:latin typeface="Arial"/>
                <a:cs typeface="Arial"/>
              </a:rPr>
              <a:t>2</a:t>
            </a:r>
            <a:r>
              <a:rPr dirty="0" sz="1350" spc="15">
                <a:solidFill>
                  <a:srgbClr val="FF0000"/>
                </a:solidFill>
                <a:latin typeface="Arial"/>
                <a:cs typeface="Arial"/>
              </a:rPr>
              <a:t>N	</a:t>
            </a:r>
            <a:r>
              <a:rPr dirty="0" sz="1350" spc="25">
                <a:solidFill>
                  <a:srgbClr val="FF0000"/>
                </a:solidFill>
                <a:latin typeface="Arial"/>
                <a:cs typeface="Arial"/>
              </a:rPr>
              <a:t>CH	C</a:t>
            </a:r>
            <a:endParaRPr sz="13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200">
              <a:latin typeface="Times New Roman"/>
              <a:cs typeface="Times New Roman"/>
            </a:endParaRPr>
          </a:p>
          <a:p>
            <a:pPr algn="ctr" marL="370840">
              <a:lnSpc>
                <a:spcPct val="100000"/>
              </a:lnSpc>
              <a:spcBef>
                <a:spcPts val="5"/>
              </a:spcBef>
              <a:tabLst>
                <a:tab pos="3041015" algn="l"/>
              </a:tabLst>
            </a:pPr>
            <a:r>
              <a:rPr dirty="0" sz="1350" spc="1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dirty="0" baseline="-15873" sz="1575" spc="15">
                <a:solidFill>
                  <a:srgbClr val="0000FF"/>
                </a:solidFill>
                <a:latin typeface="Arial"/>
                <a:cs typeface="Arial"/>
              </a:rPr>
              <a:t>1	</a:t>
            </a:r>
            <a:r>
              <a:rPr dirty="0" sz="1350" spc="1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dirty="0" baseline="-15873" sz="1575" spc="15">
                <a:solidFill>
                  <a:srgbClr val="FF0000"/>
                </a:solidFill>
                <a:latin typeface="Arial"/>
                <a:cs typeface="Arial"/>
              </a:rPr>
              <a:t>2</a:t>
            </a:r>
            <a:endParaRPr baseline="-15873" sz="1575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852971" y="2507803"/>
            <a:ext cx="0" cy="325120"/>
          </a:xfrm>
          <a:custGeom>
            <a:avLst/>
            <a:gdLst/>
            <a:ahLst/>
            <a:cxnLst/>
            <a:rect l="l" t="t" r="r" b="b"/>
            <a:pathLst>
              <a:path w="0" h="325119">
                <a:moveTo>
                  <a:pt x="0" y="324810"/>
                </a:moveTo>
                <a:lnTo>
                  <a:pt x="0" y="0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853000" y="2503524"/>
            <a:ext cx="0" cy="331470"/>
          </a:xfrm>
          <a:custGeom>
            <a:avLst/>
            <a:gdLst/>
            <a:ahLst/>
            <a:cxnLst/>
            <a:rect l="l" t="t" r="r" b="b"/>
            <a:pathLst>
              <a:path w="0" h="331469">
                <a:moveTo>
                  <a:pt x="0" y="0"/>
                </a:moveTo>
                <a:lnTo>
                  <a:pt x="0" y="331388"/>
                </a:lnTo>
              </a:path>
            </a:pathLst>
          </a:custGeom>
          <a:ln w="16667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6830803" y="2278776"/>
            <a:ext cx="290195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3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dirty="0" sz="1350" spc="25">
                <a:solidFill>
                  <a:srgbClr val="FF0000"/>
                </a:solidFill>
                <a:latin typeface="Arial"/>
                <a:cs typeface="Arial"/>
              </a:rPr>
              <a:t>H</a:t>
            </a:r>
            <a:endParaRPr sz="135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6474571" y="2403835"/>
            <a:ext cx="337820" cy="0"/>
          </a:xfrm>
          <a:custGeom>
            <a:avLst/>
            <a:gdLst/>
            <a:ahLst/>
            <a:cxnLst/>
            <a:rect l="l" t="t" r="r" b="b"/>
            <a:pathLst>
              <a:path w="337820" h="0">
                <a:moveTo>
                  <a:pt x="33730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6472451" y="2402708"/>
            <a:ext cx="343535" cy="0"/>
          </a:xfrm>
          <a:custGeom>
            <a:avLst/>
            <a:gdLst/>
            <a:ahLst/>
            <a:cxnLst/>
            <a:rect l="l" t="t" r="r" b="b"/>
            <a:pathLst>
              <a:path w="343534" h="0">
                <a:moveTo>
                  <a:pt x="0" y="0"/>
                </a:moveTo>
                <a:lnTo>
                  <a:pt x="343452" y="0"/>
                </a:lnTo>
              </a:path>
            </a:pathLst>
          </a:custGeom>
          <a:ln w="18875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3632690" y="1748151"/>
            <a:ext cx="2830195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680335" algn="l"/>
              </a:tabLst>
            </a:pPr>
            <a:r>
              <a:rPr dirty="0" sz="1350" spc="25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dirty="0" sz="1350" spc="25">
                <a:solidFill>
                  <a:srgbClr val="0000FF"/>
                </a:solidFill>
                <a:latin typeface="Arial"/>
                <a:cs typeface="Arial"/>
              </a:rPr>
              <a:t>	</a:t>
            </a:r>
            <a:r>
              <a:rPr dirty="0" sz="1350" spc="25">
                <a:solidFill>
                  <a:srgbClr val="FF0000"/>
                </a:solidFill>
                <a:latin typeface="Arial"/>
                <a:cs typeface="Arial"/>
              </a:rPr>
              <a:t>O</a:t>
            </a:r>
            <a:endParaRPr sz="135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6351418" y="1977178"/>
            <a:ext cx="0" cy="323215"/>
          </a:xfrm>
          <a:custGeom>
            <a:avLst/>
            <a:gdLst/>
            <a:ahLst/>
            <a:cxnLst/>
            <a:rect l="l" t="t" r="r" b="b"/>
            <a:pathLst>
              <a:path w="0" h="323214">
                <a:moveTo>
                  <a:pt x="0" y="0"/>
                </a:moveTo>
                <a:lnTo>
                  <a:pt x="0" y="322689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6351489" y="1972900"/>
            <a:ext cx="0" cy="331470"/>
          </a:xfrm>
          <a:custGeom>
            <a:avLst/>
            <a:gdLst/>
            <a:ahLst/>
            <a:cxnLst/>
            <a:rect l="l" t="t" r="r" b="b"/>
            <a:pathLst>
              <a:path w="0" h="331469">
                <a:moveTo>
                  <a:pt x="0" y="0"/>
                </a:moveTo>
                <a:lnTo>
                  <a:pt x="0" y="331388"/>
                </a:lnTo>
              </a:path>
            </a:pathLst>
          </a:custGeom>
          <a:ln w="17106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6414850" y="1977178"/>
            <a:ext cx="0" cy="323215"/>
          </a:xfrm>
          <a:custGeom>
            <a:avLst/>
            <a:gdLst/>
            <a:ahLst/>
            <a:cxnLst/>
            <a:rect l="l" t="t" r="r" b="b"/>
            <a:pathLst>
              <a:path w="0" h="323214">
                <a:moveTo>
                  <a:pt x="0" y="0"/>
                </a:moveTo>
                <a:lnTo>
                  <a:pt x="0" y="322689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6415098" y="1972900"/>
            <a:ext cx="0" cy="331470"/>
          </a:xfrm>
          <a:custGeom>
            <a:avLst/>
            <a:gdLst/>
            <a:ahLst/>
            <a:cxnLst/>
            <a:rect l="l" t="t" r="r" b="b"/>
            <a:pathLst>
              <a:path w="0" h="331469">
                <a:moveTo>
                  <a:pt x="0" y="0"/>
                </a:moveTo>
                <a:lnTo>
                  <a:pt x="0" y="331388"/>
                </a:lnTo>
              </a:path>
            </a:pathLst>
          </a:custGeom>
          <a:ln w="17106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139419" y="2403835"/>
            <a:ext cx="2540" cy="21590"/>
          </a:xfrm>
          <a:custGeom>
            <a:avLst/>
            <a:gdLst/>
            <a:ahLst/>
            <a:cxnLst/>
            <a:rect l="l" t="t" r="r" b="b"/>
            <a:pathLst>
              <a:path w="2539" h="21589">
                <a:moveTo>
                  <a:pt x="1060" y="-8333"/>
                </a:moveTo>
                <a:lnTo>
                  <a:pt x="1060" y="29375"/>
                </a:lnTo>
              </a:path>
            </a:pathLst>
          </a:custGeom>
          <a:ln w="1878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141540" y="2424876"/>
            <a:ext cx="2540" cy="6985"/>
          </a:xfrm>
          <a:custGeom>
            <a:avLst/>
            <a:gdLst/>
            <a:ahLst/>
            <a:cxnLst/>
            <a:rect l="l" t="t" r="r" b="b"/>
            <a:pathLst>
              <a:path w="2539" h="6985">
                <a:moveTo>
                  <a:pt x="0" y="0"/>
                </a:moveTo>
                <a:lnTo>
                  <a:pt x="2120" y="6542"/>
                </a:lnTo>
              </a:path>
            </a:pathLst>
          </a:custGeom>
          <a:ln w="2105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4181825" y="2486408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1667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4181825" y="2486408"/>
            <a:ext cx="21590" cy="19685"/>
          </a:xfrm>
          <a:custGeom>
            <a:avLst/>
            <a:gdLst/>
            <a:ahLst/>
            <a:cxnLst/>
            <a:rect l="l" t="t" r="r" b="b"/>
            <a:pathLst>
              <a:path w="21589" h="19685">
                <a:moveTo>
                  <a:pt x="0" y="0"/>
                </a:moveTo>
                <a:lnTo>
                  <a:pt x="21026" y="19272"/>
                </a:lnTo>
              </a:path>
            </a:pathLst>
          </a:custGeom>
          <a:ln w="2325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4260453" y="2537685"/>
            <a:ext cx="4445" cy="1905"/>
          </a:xfrm>
          <a:custGeom>
            <a:avLst/>
            <a:gdLst/>
            <a:ahLst/>
            <a:cxnLst/>
            <a:rect l="l" t="t" r="r" b="b"/>
            <a:pathLst>
              <a:path w="4445" h="1905">
                <a:moveTo>
                  <a:pt x="0" y="0"/>
                </a:moveTo>
                <a:lnTo>
                  <a:pt x="3887" y="1768"/>
                </a:lnTo>
              </a:path>
            </a:pathLst>
          </a:custGeom>
          <a:ln w="2106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4264340" y="2539453"/>
            <a:ext cx="24130" cy="11430"/>
          </a:xfrm>
          <a:custGeom>
            <a:avLst/>
            <a:gdLst/>
            <a:ahLst/>
            <a:cxnLst/>
            <a:rect l="l" t="t" r="r" b="b"/>
            <a:pathLst>
              <a:path w="24129" h="11430">
                <a:moveTo>
                  <a:pt x="0" y="0"/>
                </a:moveTo>
                <a:lnTo>
                  <a:pt x="23676" y="10962"/>
                </a:lnTo>
              </a:path>
            </a:pathLst>
          </a:custGeom>
          <a:ln w="2106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349505" y="2571457"/>
            <a:ext cx="29845" cy="8890"/>
          </a:xfrm>
          <a:custGeom>
            <a:avLst/>
            <a:gdLst/>
            <a:ahLst/>
            <a:cxnLst/>
            <a:rect l="l" t="t" r="r" b="b"/>
            <a:pathLst>
              <a:path w="29845" h="8889">
                <a:moveTo>
                  <a:pt x="0" y="0"/>
                </a:moveTo>
                <a:lnTo>
                  <a:pt x="29684" y="8487"/>
                </a:lnTo>
              </a:path>
            </a:pathLst>
          </a:custGeom>
          <a:ln w="1887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442798" y="2594796"/>
            <a:ext cx="29845" cy="4445"/>
          </a:xfrm>
          <a:custGeom>
            <a:avLst/>
            <a:gdLst/>
            <a:ahLst/>
            <a:cxnLst/>
            <a:rect l="l" t="t" r="r" b="b"/>
            <a:pathLst>
              <a:path w="29845" h="4444">
                <a:moveTo>
                  <a:pt x="-9437" y="2210"/>
                </a:moveTo>
                <a:lnTo>
                  <a:pt x="38944" y="2210"/>
                </a:lnTo>
              </a:path>
            </a:pathLst>
          </a:custGeom>
          <a:ln w="2329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4535914" y="2607527"/>
            <a:ext cx="29845" cy="4445"/>
          </a:xfrm>
          <a:custGeom>
            <a:avLst/>
            <a:gdLst/>
            <a:ahLst/>
            <a:cxnLst/>
            <a:rect l="l" t="t" r="r" b="b"/>
            <a:pathLst>
              <a:path w="29845" h="4444">
                <a:moveTo>
                  <a:pt x="-9437" y="2210"/>
                </a:moveTo>
                <a:lnTo>
                  <a:pt x="39121" y="2210"/>
                </a:lnTo>
              </a:path>
            </a:pathLst>
          </a:custGeom>
          <a:ln w="2329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4631504" y="2614069"/>
            <a:ext cx="38735" cy="0"/>
          </a:xfrm>
          <a:custGeom>
            <a:avLst/>
            <a:gdLst/>
            <a:ahLst/>
            <a:cxnLst/>
            <a:rect l="l" t="t" r="r" b="b"/>
            <a:pathLst>
              <a:path w="38735" h="0">
                <a:moveTo>
                  <a:pt x="0" y="0"/>
                </a:moveTo>
                <a:lnTo>
                  <a:pt x="38165" y="0"/>
                </a:lnTo>
              </a:path>
            </a:pathLst>
          </a:custGeom>
          <a:ln w="1667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4733279" y="2609649"/>
            <a:ext cx="32384" cy="4445"/>
          </a:xfrm>
          <a:custGeom>
            <a:avLst/>
            <a:gdLst/>
            <a:ahLst/>
            <a:cxnLst/>
            <a:rect l="l" t="t" r="r" b="b"/>
            <a:pathLst>
              <a:path w="32385" h="4444">
                <a:moveTo>
                  <a:pt x="-8339" y="2210"/>
                </a:moveTo>
                <a:lnTo>
                  <a:pt x="40320" y="2210"/>
                </a:lnTo>
              </a:path>
            </a:pathLst>
          </a:custGeom>
          <a:ln w="210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4828869" y="2599217"/>
            <a:ext cx="29845" cy="4445"/>
          </a:xfrm>
          <a:custGeom>
            <a:avLst/>
            <a:gdLst/>
            <a:ahLst/>
            <a:cxnLst/>
            <a:rect l="l" t="t" r="r" b="b"/>
            <a:pathLst>
              <a:path w="29845" h="4444">
                <a:moveTo>
                  <a:pt x="-9437" y="1944"/>
                </a:moveTo>
                <a:lnTo>
                  <a:pt x="38768" y="1944"/>
                </a:lnTo>
              </a:path>
            </a:pathLst>
          </a:custGeom>
          <a:ln w="2276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4924106" y="2588608"/>
            <a:ext cx="2540" cy="0"/>
          </a:xfrm>
          <a:custGeom>
            <a:avLst/>
            <a:gdLst/>
            <a:ahLst/>
            <a:cxnLst/>
            <a:rect l="l" t="t" r="r" b="b"/>
            <a:pathLst>
              <a:path w="2539" h="0">
                <a:moveTo>
                  <a:pt x="1060" y="-8339"/>
                </a:moveTo>
                <a:lnTo>
                  <a:pt x="1060" y="833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4926226" y="2582066"/>
            <a:ext cx="26034" cy="6985"/>
          </a:xfrm>
          <a:custGeom>
            <a:avLst/>
            <a:gdLst/>
            <a:ahLst/>
            <a:cxnLst/>
            <a:rect l="l" t="t" r="r" b="b"/>
            <a:pathLst>
              <a:path w="26035" h="6985">
                <a:moveTo>
                  <a:pt x="0" y="6542"/>
                </a:moveTo>
                <a:lnTo>
                  <a:pt x="25443" y="0"/>
                </a:lnTo>
              </a:path>
            </a:pathLst>
          </a:custGeom>
          <a:ln w="1887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5015278" y="2552184"/>
            <a:ext cx="27940" cy="11430"/>
          </a:xfrm>
          <a:custGeom>
            <a:avLst/>
            <a:gdLst/>
            <a:ahLst/>
            <a:cxnLst/>
            <a:rect l="l" t="t" r="r" b="b"/>
            <a:pathLst>
              <a:path w="27939" h="11430">
                <a:moveTo>
                  <a:pt x="0" y="10962"/>
                </a:moveTo>
                <a:lnTo>
                  <a:pt x="27563" y="0"/>
                </a:lnTo>
              </a:path>
            </a:pathLst>
          </a:custGeom>
          <a:ln w="210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5102210" y="2518412"/>
            <a:ext cx="11430" cy="6985"/>
          </a:xfrm>
          <a:custGeom>
            <a:avLst/>
            <a:gdLst/>
            <a:ahLst/>
            <a:cxnLst/>
            <a:rect l="l" t="t" r="r" b="b"/>
            <a:pathLst>
              <a:path w="11429" h="6985">
                <a:moveTo>
                  <a:pt x="0" y="6542"/>
                </a:moveTo>
                <a:lnTo>
                  <a:pt x="10954" y="0"/>
                </a:lnTo>
              </a:path>
            </a:pathLst>
          </a:custGeom>
          <a:ln w="210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5113165" y="2507803"/>
            <a:ext cx="14604" cy="10795"/>
          </a:xfrm>
          <a:custGeom>
            <a:avLst/>
            <a:gdLst/>
            <a:ahLst/>
            <a:cxnLst/>
            <a:rect l="l" t="t" r="r" b="b"/>
            <a:pathLst>
              <a:path w="14604" h="10794">
                <a:moveTo>
                  <a:pt x="0" y="10608"/>
                </a:moveTo>
                <a:lnTo>
                  <a:pt x="14311" y="0"/>
                </a:lnTo>
              </a:path>
            </a:pathLst>
          </a:custGeom>
          <a:ln w="2325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5174477" y="2460947"/>
            <a:ext cx="4445" cy="4445"/>
          </a:xfrm>
          <a:custGeom>
            <a:avLst/>
            <a:gdLst/>
            <a:ahLst/>
            <a:cxnLst/>
            <a:rect l="l" t="t" r="r" b="b"/>
            <a:pathLst>
              <a:path w="4445" h="4444">
                <a:moveTo>
                  <a:pt x="0" y="4420"/>
                </a:moveTo>
                <a:lnTo>
                  <a:pt x="3887" y="0"/>
                </a:lnTo>
              </a:path>
            </a:pathLst>
          </a:custGeom>
          <a:ln w="232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5178364" y="2439906"/>
            <a:ext cx="13335" cy="21590"/>
          </a:xfrm>
          <a:custGeom>
            <a:avLst/>
            <a:gdLst/>
            <a:ahLst/>
            <a:cxnLst/>
            <a:rect l="l" t="t" r="r" b="b"/>
            <a:pathLst>
              <a:path w="13335" h="21589">
                <a:moveTo>
                  <a:pt x="0" y="21041"/>
                </a:moveTo>
                <a:lnTo>
                  <a:pt x="12721" y="0"/>
                </a:lnTo>
              </a:path>
            </a:pathLst>
          </a:custGeom>
          <a:ln w="2105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5187199" y="2359101"/>
            <a:ext cx="6350" cy="17145"/>
          </a:xfrm>
          <a:custGeom>
            <a:avLst/>
            <a:gdLst/>
            <a:ahLst/>
            <a:cxnLst/>
            <a:rect l="l" t="t" r="r" b="b"/>
            <a:pathLst>
              <a:path w="6350" h="17144">
                <a:moveTo>
                  <a:pt x="6184" y="17151"/>
                </a:moveTo>
                <a:lnTo>
                  <a:pt x="0" y="0"/>
                </a:lnTo>
              </a:path>
            </a:pathLst>
          </a:custGeom>
          <a:ln w="2105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5180661" y="2350790"/>
            <a:ext cx="6985" cy="8890"/>
          </a:xfrm>
          <a:custGeom>
            <a:avLst/>
            <a:gdLst/>
            <a:ahLst/>
            <a:cxnLst/>
            <a:rect l="l" t="t" r="r" b="b"/>
            <a:pathLst>
              <a:path w="6985" h="8889">
                <a:moveTo>
                  <a:pt x="6537" y="8310"/>
                </a:moveTo>
                <a:lnTo>
                  <a:pt x="0" y="0"/>
                </a:lnTo>
              </a:path>
            </a:pathLst>
          </a:custGeom>
          <a:ln w="2325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5131894" y="2299867"/>
            <a:ext cx="4445" cy="4445"/>
          </a:xfrm>
          <a:custGeom>
            <a:avLst/>
            <a:gdLst/>
            <a:ahLst/>
            <a:cxnLst/>
            <a:rect l="l" t="t" r="r" b="b"/>
            <a:pathLst>
              <a:path w="4445" h="4444">
                <a:moveTo>
                  <a:pt x="4417" y="4420"/>
                </a:moveTo>
                <a:lnTo>
                  <a:pt x="0" y="0"/>
                </a:lnTo>
              </a:path>
            </a:pathLst>
          </a:custGeom>
          <a:ln w="2325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5110868" y="2287137"/>
            <a:ext cx="21590" cy="13335"/>
          </a:xfrm>
          <a:custGeom>
            <a:avLst/>
            <a:gdLst/>
            <a:ahLst/>
            <a:cxnLst/>
            <a:rect l="l" t="t" r="r" b="b"/>
            <a:pathLst>
              <a:path w="21589" h="13335">
                <a:moveTo>
                  <a:pt x="21026" y="12730"/>
                </a:moveTo>
                <a:lnTo>
                  <a:pt x="0" y="0"/>
                </a:lnTo>
              </a:path>
            </a:pathLst>
          </a:custGeom>
          <a:ln w="210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5038601" y="2251066"/>
            <a:ext cx="15240" cy="6350"/>
          </a:xfrm>
          <a:custGeom>
            <a:avLst/>
            <a:gdLst/>
            <a:ahLst/>
            <a:cxnLst/>
            <a:rect l="l" t="t" r="r" b="b"/>
            <a:pathLst>
              <a:path w="15239" h="6350">
                <a:moveTo>
                  <a:pt x="14842" y="6188"/>
                </a:moveTo>
                <a:lnTo>
                  <a:pt x="0" y="0"/>
                </a:lnTo>
              </a:path>
            </a:pathLst>
          </a:custGeom>
          <a:ln w="210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5025880" y="2246646"/>
            <a:ext cx="13335" cy="4445"/>
          </a:xfrm>
          <a:custGeom>
            <a:avLst/>
            <a:gdLst/>
            <a:ahLst/>
            <a:cxnLst/>
            <a:rect l="l" t="t" r="r" b="b"/>
            <a:pathLst>
              <a:path w="13335" h="4444">
                <a:moveTo>
                  <a:pt x="12721" y="4420"/>
                </a:moveTo>
                <a:lnTo>
                  <a:pt x="0" y="0"/>
                </a:lnTo>
              </a:path>
            </a:pathLst>
          </a:custGeom>
          <a:ln w="210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4956087" y="2225605"/>
            <a:ext cx="6350" cy="0"/>
          </a:xfrm>
          <a:custGeom>
            <a:avLst/>
            <a:gdLst/>
            <a:ahLst/>
            <a:cxnLst/>
            <a:rect l="l" t="t" r="r" b="b"/>
            <a:pathLst>
              <a:path w="6350" h="0">
                <a:moveTo>
                  <a:pt x="3092" y="-8339"/>
                </a:moveTo>
                <a:lnTo>
                  <a:pt x="3092" y="8339"/>
                </a:lnTo>
              </a:path>
            </a:pathLst>
          </a:custGeom>
          <a:ln w="618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4932763" y="2219063"/>
            <a:ext cx="23495" cy="6985"/>
          </a:xfrm>
          <a:custGeom>
            <a:avLst/>
            <a:gdLst/>
            <a:ahLst/>
            <a:cxnLst/>
            <a:rect l="l" t="t" r="r" b="b"/>
            <a:pathLst>
              <a:path w="23495" h="6985">
                <a:moveTo>
                  <a:pt x="23323" y="6542"/>
                </a:moveTo>
                <a:lnTo>
                  <a:pt x="0" y="0"/>
                </a:lnTo>
              </a:path>
            </a:pathLst>
          </a:custGeom>
          <a:ln w="1887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4862617" y="2204210"/>
            <a:ext cx="6985" cy="2540"/>
          </a:xfrm>
          <a:custGeom>
            <a:avLst/>
            <a:gdLst/>
            <a:ahLst/>
            <a:cxnLst/>
            <a:rect l="l" t="t" r="r" b="b"/>
            <a:pathLst>
              <a:path w="6985" h="2539">
                <a:moveTo>
                  <a:pt x="6537" y="2121"/>
                </a:moveTo>
                <a:lnTo>
                  <a:pt x="0" y="0"/>
                </a:lnTo>
              </a:path>
            </a:pathLst>
          </a:custGeom>
          <a:ln w="210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4839470" y="2201911"/>
            <a:ext cx="23495" cy="2540"/>
          </a:xfrm>
          <a:custGeom>
            <a:avLst/>
            <a:gdLst/>
            <a:ahLst/>
            <a:cxnLst/>
            <a:rect l="l" t="t" r="r" b="b"/>
            <a:pathLst>
              <a:path w="23495" h="2539">
                <a:moveTo>
                  <a:pt x="-8339" y="1149"/>
                </a:moveTo>
                <a:lnTo>
                  <a:pt x="31486" y="1149"/>
                </a:lnTo>
              </a:path>
            </a:pathLst>
          </a:custGeom>
          <a:ln w="1897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4760843" y="2193601"/>
            <a:ext cx="15240" cy="2540"/>
          </a:xfrm>
          <a:custGeom>
            <a:avLst/>
            <a:gdLst/>
            <a:ahLst/>
            <a:cxnLst/>
            <a:rect l="l" t="t" r="r" b="b"/>
            <a:pathLst>
              <a:path w="15239" h="2539">
                <a:moveTo>
                  <a:pt x="15018" y="2121"/>
                </a:moveTo>
                <a:lnTo>
                  <a:pt x="0" y="0"/>
                </a:lnTo>
              </a:path>
            </a:pathLst>
          </a:custGeom>
          <a:ln w="1887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4743703" y="2193601"/>
            <a:ext cx="17145" cy="0"/>
          </a:xfrm>
          <a:custGeom>
            <a:avLst/>
            <a:gdLst/>
            <a:ahLst/>
            <a:cxnLst/>
            <a:rect l="l" t="t" r="r" b="b"/>
            <a:pathLst>
              <a:path w="17145" h="0">
                <a:moveTo>
                  <a:pt x="17139" y="0"/>
                </a:moveTo>
                <a:lnTo>
                  <a:pt x="0" y="0"/>
                </a:lnTo>
              </a:path>
            </a:pathLst>
          </a:custGeom>
          <a:ln w="1667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4648644" y="2191479"/>
            <a:ext cx="31750" cy="0"/>
          </a:xfrm>
          <a:custGeom>
            <a:avLst/>
            <a:gdLst/>
            <a:ahLst/>
            <a:cxnLst/>
            <a:rect l="l" t="t" r="r" b="b"/>
            <a:pathLst>
              <a:path w="31750" h="0">
                <a:moveTo>
                  <a:pt x="31451" y="0"/>
                </a:moveTo>
                <a:lnTo>
                  <a:pt x="0" y="0"/>
                </a:lnTo>
              </a:path>
            </a:pathLst>
          </a:custGeom>
          <a:ln w="1667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4559591" y="2193601"/>
            <a:ext cx="26034" cy="2540"/>
          </a:xfrm>
          <a:custGeom>
            <a:avLst/>
            <a:gdLst/>
            <a:ahLst/>
            <a:cxnLst/>
            <a:rect l="l" t="t" r="r" b="b"/>
            <a:pathLst>
              <a:path w="26035" h="2539">
                <a:moveTo>
                  <a:pt x="-8339" y="1060"/>
                </a:moveTo>
                <a:lnTo>
                  <a:pt x="33783" y="1060"/>
                </a:lnTo>
              </a:path>
            </a:pathLst>
          </a:custGeom>
          <a:ln w="1880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4552877" y="2195723"/>
            <a:ext cx="6985" cy="0"/>
          </a:xfrm>
          <a:custGeom>
            <a:avLst/>
            <a:gdLst/>
            <a:ahLst/>
            <a:cxnLst/>
            <a:rect l="l" t="t" r="r" b="b"/>
            <a:pathLst>
              <a:path w="6985" h="0">
                <a:moveTo>
                  <a:pt x="3357" y="-8339"/>
                </a:moveTo>
                <a:lnTo>
                  <a:pt x="3357" y="8339"/>
                </a:lnTo>
              </a:path>
            </a:pathLst>
          </a:custGeom>
          <a:ln w="671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4459584" y="2204210"/>
            <a:ext cx="30480" cy="4445"/>
          </a:xfrm>
          <a:custGeom>
            <a:avLst/>
            <a:gdLst/>
            <a:ahLst/>
            <a:cxnLst/>
            <a:rect l="l" t="t" r="r" b="b"/>
            <a:pathLst>
              <a:path w="30479" h="4444">
                <a:moveTo>
                  <a:pt x="-9437" y="2121"/>
                </a:moveTo>
                <a:lnTo>
                  <a:pt x="39298" y="2121"/>
                </a:lnTo>
              </a:path>
            </a:pathLst>
          </a:custGeom>
          <a:ln w="2311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4366467" y="2221184"/>
            <a:ext cx="29845" cy="6350"/>
          </a:xfrm>
          <a:custGeom>
            <a:avLst/>
            <a:gdLst/>
            <a:ahLst/>
            <a:cxnLst/>
            <a:rect l="l" t="t" r="r" b="b"/>
            <a:pathLst>
              <a:path w="29845" h="6350">
                <a:moveTo>
                  <a:pt x="29507" y="0"/>
                </a:moveTo>
                <a:lnTo>
                  <a:pt x="0" y="6188"/>
                </a:lnTo>
              </a:path>
            </a:pathLst>
          </a:custGeom>
          <a:ln w="1887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4366467" y="2227373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1667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4288017" y="2248944"/>
            <a:ext cx="17145" cy="6350"/>
          </a:xfrm>
          <a:custGeom>
            <a:avLst/>
            <a:gdLst/>
            <a:ahLst/>
            <a:cxnLst/>
            <a:rect l="l" t="t" r="r" b="b"/>
            <a:pathLst>
              <a:path w="17145" h="6350">
                <a:moveTo>
                  <a:pt x="16608" y="0"/>
                </a:moveTo>
                <a:lnTo>
                  <a:pt x="0" y="6188"/>
                </a:lnTo>
              </a:path>
            </a:pathLst>
          </a:custGeom>
          <a:ln w="210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4275295" y="2255133"/>
            <a:ext cx="13335" cy="4445"/>
          </a:xfrm>
          <a:custGeom>
            <a:avLst/>
            <a:gdLst/>
            <a:ahLst/>
            <a:cxnLst/>
            <a:rect l="l" t="t" r="r" b="b"/>
            <a:pathLst>
              <a:path w="13335" h="4444">
                <a:moveTo>
                  <a:pt x="12721" y="0"/>
                </a:moveTo>
                <a:lnTo>
                  <a:pt x="0" y="4243"/>
                </a:lnTo>
              </a:path>
            </a:pathLst>
          </a:custGeom>
          <a:ln w="210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4196844" y="2291557"/>
            <a:ext cx="21590" cy="14604"/>
          </a:xfrm>
          <a:custGeom>
            <a:avLst/>
            <a:gdLst/>
            <a:ahLst/>
            <a:cxnLst/>
            <a:rect l="l" t="t" r="r" b="b"/>
            <a:pathLst>
              <a:path w="21589" h="14605">
                <a:moveTo>
                  <a:pt x="21026" y="0"/>
                </a:moveTo>
                <a:lnTo>
                  <a:pt x="0" y="14322"/>
                </a:lnTo>
              </a:path>
            </a:pathLst>
          </a:custGeom>
          <a:ln w="2325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4194547" y="2305879"/>
            <a:ext cx="2540" cy="2540"/>
          </a:xfrm>
          <a:custGeom>
            <a:avLst/>
            <a:gdLst/>
            <a:ahLst/>
            <a:cxnLst/>
            <a:rect l="l" t="t" r="r" b="b"/>
            <a:pathLst>
              <a:path w="2539" h="2539">
                <a:moveTo>
                  <a:pt x="2296" y="0"/>
                </a:moveTo>
                <a:lnTo>
                  <a:pt x="0" y="2298"/>
                </a:lnTo>
              </a:path>
            </a:pathLst>
          </a:custGeom>
          <a:ln w="2325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4145957" y="2356802"/>
            <a:ext cx="4445" cy="8890"/>
          </a:xfrm>
          <a:custGeom>
            <a:avLst/>
            <a:gdLst/>
            <a:ahLst/>
            <a:cxnLst/>
            <a:rect l="l" t="t" r="r" b="b"/>
            <a:pathLst>
              <a:path w="4445" h="8889">
                <a:moveTo>
                  <a:pt x="3887" y="0"/>
                </a:moveTo>
                <a:lnTo>
                  <a:pt x="0" y="8840"/>
                </a:lnTo>
              </a:path>
            </a:pathLst>
          </a:custGeom>
          <a:ln w="2105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4139419" y="2365643"/>
            <a:ext cx="6985" cy="19050"/>
          </a:xfrm>
          <a:custGeom>
            <a:avLst/>
            <a:gdLst/>
            <a:ahLst/>
            <a:cxnLst/>
            <a:rect l="l" t="t" r="r" b="b"/>
            <a:pathLst>
              <a:path w="6985" h="19050">
                <a:moveTo>
                  <a:pt x="6537" y="0"/>
                </a:moveTo>
                <a:lnTo>
                  <a:pt x="0" y="18919"/>
                </a:lnTo>
              </a:path>
            </a:pathLst>
          </a:custGeom>
          <a:ln w="2105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 txBox="1"/>
          <p:nvPr/>
        </p:nvSpPr>
        <p:spPr>
          <a:xfrm>
            <a:off x="2811649" y="4790447"/>
            <a:ext cx="403225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dirty="0" sz="1350" spc="10">
                <a:solidFill>
                  <a:srgbClr val="0000FF"/>
                </a:solidFill>
                <a:latin typeface="Arial"/>
                <a:cs typeface="Arial"/>
              </a:rPr>
              <a:t>H</a:t>
            </a:r>
            <a:r>
              <a:rPr dirty="0" baseline="-18518" sz="1575" spc="15">
                <a:solidFill>
                  <a:srgbClr val="0000FF"/>
                </a:solidFill>
                <a:latin typeface="Arial"/>
                <a:cs typeface="Arial"/>
              </a:rPr>
              <a:t>2</a:t>
            </a:r>
            <a:r>
              <a:rPr dirty="0" sz="1350" spc="1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350">
              <a:latin typeface="Arial"/>
              <a:cs typeface="Arial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3202072" y="4915506"/>
            <a:ext cx="346075" cy="0"/>
          </a:xfrm>
          <a:custGeom>
            <a:avLst/>
            <a:gdLst/>
            <a:ahLst/>
            <a:cxnLst/>
            <a:rect l="l" t="t" r="r" b="b"/>
            <a:pathLst>
              <a:path w="346075" h="0">
                <a:moveTo>
                  <a:pt x="345608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3197655" y="4915258"/>
            <a:ext cx="354965" cy="0"/>
          </a:xfrm>
          <a:custGeom>
            <a:avLst/>
            <a:gdLst/>
            <a:ahLst/>
            <a:cxnLst/>
            <a:rect l="l" t="t" r="r" b="b"/>
            <a:pathLst>
              <a:path w="354964" h="0">
                <a:moveTo>
                  <a:pt x="0" y="0"/>
                </a:moveTo>
                <a:lnTo>
                  <a:pt x="354407" y="0"/>
                </a:lnTo>
              </a:path>
            </a:pathLst>
          </a:custGeom>
          <a:ln w="17118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 txBox="1"/>
          <p:nvPr/>
        </p:nvSpPr>
        <p:spPr>
          <a:xfrm>
            <a:off x="3569082" y="4790447"/>
            <a:ext cx="682625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542290" algn="l"/>
              </a:tabLst>
            </a:pPr>
            <a:r>
              <a:rPr dirty="0" sz="1350" spc="25">
                <a:solidFill>
                  <a:srgbClr val="0000FF"/>
                </a:solidFill>
                <a:latin typeface="Arial"/>
                <a:cs typeface="Arial"/>
              </a:rPr>
              <a:t>CH</a:t>
            </a:r>
            <a:r>
              <a:rPr dirty="0" sz="1350" spc="25">
                <a:solidFill>
                  <a:srgbClr val="0000FF"/>
                </a:solidFill>
                <a:latin typeface="Arial"/>
                <a:cs typeface="Arial"/>
              </a:rPr>
              <a:t>	</a:t>
            </a:r>
            <a:r>
              <a:rPr dirty="0" sz="1350" spc="25">
                <a:solidFill>
                  <a:srgbClr val="0000FF"/>
                </a:solidFill>
                <a:latin typeface="Arial"/>
                <a:cs typeface="Arial"/>
              </a:rPr>
              <a:t>C</a:t>
            </a:r>
            <a:endParaRPr sz="1350">
              <a:latin typeface="Arial"/>
              <a:cs typeface="Arial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3859540" y="4915506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 h="0">
                <a:moveTo>
                  <a:pt x="21839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3855123" y="4915258"/>
            <a:ext cx="227329" cy="0"/>
          </a:xfrm>
          <a:custGeom>
            <a:avLst/>
            <a:gdLst/>
            <a:ahLst/>
            <a:cxnLst/>
            <a:rect l="l" t="t" r="r" b="b"/>
            <a:pathLst>
              <a:path w="227329" h="0">
                <a:moveTo>
                  <a:pt x="0" y="0"/>
                </a:moveTo>
                <a:lnTo>
                  <a:pt x="227207" y="0"/>
                </a:lnTo>
              </a:path>
            </a:pathLst>
          </a:custGeom>
          <a:ln w="17118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 txBox="1"/>
          <p:nvPr/>
        </p:nvSpPr>
        <p:spPr>
          <a:xfrm>
            <a:off x="3539441" y="5321054"/>
            <a:ext cx="278130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dirty="0" sz="1350" spc="1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dirty="0" baseline="-18518" sz="1575" spc="15">
                <a:solidFill>
                  <a:srgbClr val="0000FF"/>
                </a:solidFill>
                <a:latin typeface="Arial"/>
                <a:cs typeface="Arial"/>
              </a:rPr>
              <a:t>1</a:t>
            </a:r>
            <a:endParaRPr baseline="-18518" sz="1575">
              <a:latin typeface="Arial"/>
              <a:cs typeface="Arial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3643270" y="5019474"/>
            <a:ext cx="0" cy="325120"/>
          </a:xfrm>
          <a:custGeom>
            <a:avLst/>
            <a:gdLst/>
            <a:ahLst/>
            <a:cxnLst/>
            <a:rect l="l" t="t" r="r" b="b"/>
            <a:pathLst>
              <a:path w="0" h="325120">
                <a:moveTo>
                  <a:pt x="0" y="32481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3644085" y="5015072"/>
            <a:ext cx="0" cy="333375"/>
          </a:xfrm>
          <a:custGeom>
            <a:avLst/>
            <a:gdLst/>
            <a:ahLst/>
            <a:cxnLst/>
            <a:rect l="l" t="t" r="r" b="b"/>
            <a:pathLst>
              <a:path w="0" h="333375">
                <a:moveTo>
                  <a:pt x="0" y="0"/>
                </a:moveTo>
                <a:lnTo>
                  <a:pt x="0" y="333156"/>
                </a:lnTo>
              </a:path>
            </a:pathLst>
          </a:custGeom>
          <a:ln w="1929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 txBox="1"/>
          <p:nvPr/>
        </p:nvSpPr>
        <p:spPr>
          <a:xfrm>
            <a:off x="4627109" y="4790447"/>
            <a:ext cx="280035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25">
                <a:solidFill>
                  <a:srgbClr val="FF0000"/>
                </a:solidFill>
                <a:latin typeface="Arial"/>
                <a:cs typeface="Arial"/>
              </a:rPr>
              <a:t>NH</a:t>
            </a:r>
            <a:endParaRPr sz="1350">
              <a:latin typeface="Arial"/>
              <a:cs typeface="Arial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4266460" y="4915506"/>
            <a:ext cx="350520" cy="0"/>
          </a:xfrm>
          <a:custGeom>
            <a:avLst/>
            <a:gdLst/>
            <a:ahLst/>
            <a:cxnLst/>
            <a:rect l="l" t="t" r="r" b="b"/>
            <a:pathLst>
              <a:path w="350520" h="0">
                <a:moveTo>
                  <a:pt x="35002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4262573" y="4915258"/>
            <a:ext cx="356235" cy="0"/>
          </a:xfrm>
          <a:custGeom>
            <a:avLst/>
            <a:gdLst/>
            <a:ahLst/>
            <a:cxnLst/>
            <a:rect l="l" t="t" r="r" b="b"/>
            <a:pathLst>
              <a:path w="356235" h="0">
                <a:moveTo>
                  <a:pt x="0" y="0"/>
                </a:moveTo>
                <a:lnTo>
                  <a:pt x="356156" y="0"/>
                </a:lnTo>
              </a:path>
            </a:pathLst>
          </a:custGeom>
          <a:ln w="1711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 txBox="1"/>
          <p:nvPr/>
        </p:nvSpPr>
        <p:spPr>
          <a:xfrm>
            <a:off x="4092795" y="4259645"/>
            <a:ext cx="162560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25">
                <a:solidFill>
                  <a:srgbClr val="0000FF"/>
                </a:solidFill>
                <a:latin typeface="Arial"/>
                <a:cs typeface="Arial"/>
              </a:rPr>
              <a:t>O</a:t>
            </a:r>
            <a:endParaRPr sz="1350">
              <a:latin typeface="Arial"/>
              <a:cs typeface="Arial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4141540" y="4488319"/>
            <a:ext cx="0" cy="325120"/>
          </a:xfrm>
          <a:custGeom>
            <a:avLst/>
            <a:gdLst/>
            <a:ahLst/>
            <a:cxnLst/>
            <a:rect l="l" t="t" r="r" b="b"/>
            <a:pathLst>
              <a:path w="0" h="325120">
                <a:moveTo>
                  <a:pt x="0" y="0"/>
                </a:moveTo>
                <a:lnTo>
                  <a:pt x="0" y="32481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4141569" y="4484465"/>
            <a:ext cx="0" cy="331470"/>
          </a:xfrm>
          <a:custGeom>
            <a:avLst/>
            <a:gdLst/>
            <a:ahLst/>
            <a:cxnLst/>
            <a:rect l="l" t="t" r="r" b="b"/>
            <a:pathLst>
              <a:path w="0" h="331470">
                <a:moveTo>
                  <a:pt x="0" y="0"/>
                </a:moveTo>
                <a:lnTo>
                  <a:pt x="0" y="330964"/>
                </a:lnTo>
              </a:path>
            </a:pathLst>
          </a:custGeom>
          <a:ln w="16667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4205149" y="4488319"/>
            <a:ext cx="0" cy="325120"/>
          </a:xfrm>
          <a:custGeom>
            <a:avLst/>
            <a:gdLst/>
            <a:ahLst/>
            <a:cxnLst/>
            <a:rect l="l" t="t" r="r" b="b"/>
            <a:pathLst>
              <a:path w="0" h="325120">
                <a:moveTo>
                  <a:pt x="0" y="0"/>
                </a:moveTo>
                <a:lnTo>
                  <a:pt x="0" y="32481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4205178" y="4484465"/>
            <a:ext cx="0" cy="331470"/>
          </a:xfrm>
          <a:custGeom>
            <a:avLst/>
            <a:gdLst/>
            <a:ahLst/>
            <a:cxnLst/>
            <a:rect l="l" t="t" r="r" b="b"/>
            <a:pathLst>
              <a:path w="0" h="331470">
                <a:moveTo>
                  <a:pt x="0" y="0"/>
                </a:moveTo>
                <a:lnTo>
                  <a:pt x="0" y="330964"/>
                </a:lnTo>
              </a:path>
            </a:pathLst>
          </a:custGeom>
          <a:ln w="16667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4936827" y="4932127"/>
            <a:ext cx="433070" cy="0"/>
          </a:xfrm>
          <a:custGeom>
            <a:avLst/>
            <a:gdLst/>
            <a:ahLst/>
            <a:cxnLst/>
            <a:rect l="l" t="t" r="r" b="b"/>
            <a:pathLst>
              <a:path w="433070" h="0">
                <a:moveTo>
                  <a:pt x="43289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4934530" y="4932410"/>
            <a:ext cx="436880" cy="0"/>
          </a:xfrm>
          <a:custGeom>
            <a:avLst/>
            <a:gdLst/>
            <a:ahLst/>
            <a:cxnLst/>
            <a:rect l="l" t="t" r="r" b="b"/>
            <a:pathLst>
              <a:path w="436879" h="0">
                <a:moveTo>
                  <a:pt x="0" y="0"/>
                </a:moveTo>
                <a:lnTo>
                  <a:pt x="436869" y="0"/>
                </a:lnTo>
              </a:path>
            </a:pathLst>
          </a:custGeom>
          <a:ln w="17118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 txBox="1"/>
          <p:nvPr/>
        </p:nvSpPr>
        <p:spPr>
          <a:xfrm>
            <a:off x="5388648" y="4809189"/>
            <a:ext cx="683260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542290" algn="l"/>
              </a:tabLst>
            </a:pPr>
            <a:r>
              <a:rPr dirty="0" sz="1350" spc="25">
                <a:solidFill>
                  <a:srgbClr val="FF0000"/>
                </a:solidFill>
                <a:latin typeface="Arial"/>
                <a:cs typeface="Arial"/>
              </a:rPr>
              <a:t>CH</a:t>
            </a:r>
            <a:r>
              <a:rPr dirty="0" sz="1350" spc="25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dirty="0" sz="1350" spc="25">
                <a:solidFill>
                  <a:srgbClr val="FF0000"/>
                </a:solidFill>
                <a:latin typeface="Arial"/>
                <a:cs typeface="Arial"/>
              </a:rPr>
              <a:t>C</a:t>
            </a:r>
            <a:endParaRPr sz="1350">
              <a:latin typeface="Arial"/>
              <a:cs typeface="Arial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5679284" y="4932127"/>
            <a:ext cx="220345" cy="0"/>
          </a:xfrm>
          <a:custGeom>
            <a:avLst/>
            <a:gdLst/>
            <a:ahLst/>
            <a:cxnLst/>
            <a:rect l="l" t="t" r="r" b="b"/>
            <a:pathLst>
              <a:path w="220345" h="0">
                <a:moveTo>
                  <a:pt x="22033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5677164" y="4932410"/>
            <a:ext cx="224790" cy="0"/>
          </a:xfrm>
          <a:custGeom>
            <a:avLst/>
            <a:gdLst/>
            <a:ahLst/>
            <a:cxnLst/>
            <a:rect l="l" t="t" r="r" b="b"/>
            <a:pathLst>
              <a:path w="224789" h="0">
                <a:moveTo>
                  <a:pt x="0" y="0"/>
                </a:moveTo>
                <a:lnTo>
                  <a:pt x="224574" y="0"/>
                </a:lnTo>
              </a:path>
            </a:pathLst>
          </a:custGeom>
          <a:ln w="17118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 txBox="1"/>
          <p:nvPr/>
        </p:nvSpPr>
        <p:spPr>
          <a:xfrm>
            <a:off x="5358831" y="5339920"/>
            <a:ext cx="278765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dirty="0" sz="1350" spc="1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dirty="0" baseline="-15873" sz="1575" spc="15">
                <a:solidFill>
                  <a:srgbClr val="FF0000"/>
                </a:solidFill>
                <a:latin typeface="Arial"/>
                <a:cs typeface="Arial"/>
              </a:rPr>
              <a:t>2</a:t>
            </a:r>
            <a:endParaRPr baseline="-15873" sz="1575">
              <a:latin typeface="Arial"/>
              <a:cs typeface="Arial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5464781" y="5036148"/>
            <a:ext cx="0" cy="327025"/>
          </a:xfrm>
          <a:custGeom>
            <a:avLst/>
            <a:gdLst/>
            <a:ahLst/>
            <a:cxnLst/>
            <a:rect l="l" t="t" r="r" b="b"/>
            <a:pathLst>
              <a:path w="0" h="327025">
                <a:moveTo>
                  <a:pt x="0" y="327003"/>
                </a:moveTo>
                <a:lnTo>
                  <a:pt x="0" y="0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5465029" y="5033956"/>
            <a:ext cx="0" cy="331470"/>
          </a:xfrm>
          <a:custGeom>
            <a:avLst/>
            <a:gdLst/>
            <a:ahLst/>
            <a:cxnLst/>
            <a:rect l="l" t="t" r="r" b="b"/>
            <a:pathLst>
              <a:path w="0" h="331470">
                <a:moveTo>
                  <a:pt x="0" y="0"/>
                </a:moveTo>
                <a:lnTo>
                  <a:pt x="0" y="331388"/>
                </a:lnTo>
              </a:path>
            </a:pathLst>
          </a:custGeom>
          <a:ln w="17106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 txBox="1"/>
          <p:nvPr/>
        </p:nvSpPr>
        <p:spPr>
          <a:xfrm>
            <a:off x="6442612" y="4809189"/>
            <a:ext cx="290830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35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dirty="0" sz="1350" spc="25">
                <a:solidFill>
                  <a:srgbClr val="FF0000"/>
                </a:solidFill>
                <a:latin typeface="Arial"/>
                <a:cs typeface="Arial"/>
              </a:rPr>
              <a:t>H</a:t>
            </a:r>
            <a:endParaRPr sz="1350">
              <a:latin typeface="Arial"/>
              <a:cs typeface="Arial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6086381" y="4932127"/>
            <a:ext cx="337820" cy="0"/>
          </a:xfrm>
          <a:custGeom>
            <a:avLst/>
            <a:gdLst/>
            <a:ahLst/>
            <a:cxnLst/>
            <a:rect l="l" t="t" r="r" b="b"/>
            <a:pathLst>
              <a:path w="337820" h="0">
                <a:moveTo>
                  <a:pt x="33730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6084260" y="4932410"/>
            <a:ext cx="342265" cy="0"/>
          </a:xfrm>
          <a:custGeom>
            <a:avLst/>
            <a:gdLst/>
            <a:ahLst/>
            <a:cxnLst/>
            <a:rect l="l" t="t" r="r" b="b"/>
            <a:pathLst>
              <a:path w="342264" h="0">
                <a:moveTo>
                  <a:pt x="0" y="0"/>
                </a:moveTo>
                <a:lnTo>
                  <a:pt x="341685" y="0"/>
                </a:lnTo>
              </a:path>
            </a:pathLst>
          </a:custGeom>
          <a:ln w="17118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 txBox="1"/>
          <p:nvPr/>
        </p:nvSpPr>
        <p:spPr>
          <a:xfrm>
            <a:off x="5912361" y="4278565"/>
            <a:ext cx="162560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25">
                <a:solidFill>
                  <a:srgbClr val="FF0000"/>
                </a:solidFill>
                <a:latin typeface="Arial"/>
                <a:cs typeface="Arial"/>
              </a:rPr>
              <a:t>O</a:t>
            </a:r>
            <a:endParaRPr sz="1350">
              <a:latin typeface="Arial"/>
              <a:cs typeface="Arial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5963227" y="4505470"/>
            <a:ext cx="0" cy="325120"/>
          </a:xfrm>
          <a:custGeom>
            <a:avLst/>
            <a:gdLst/>
            <a:ahLst/>
            <a:cxnLst/>
            <a:rect l="l" t="t" r="r" b="b"/>
            <a:pathLst>
              <a:path w="0" h="325120">
                <a:moveTo>
                  <a:pt x="0" y="0"/>
                </a:moveTo>
                <a:lnTo>
                  <a:pt x="0" y="324810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5962275" y="4503207"/>
            <a:ext cx="0" cy="329565"/>
          </a:xfrm>
          <a:custGeom>
            <a:avLst/>
            <a:gdLst/>
            <a:ahLst/>
            <a:cxnLst/>
            <a:rect l="l" t="t" r="r" b="b"/>
            <a:pathLst>
              <a:path w="0" h="329564">
                <a:moveTo>
                  <a:pt x="0" y="0"/>
                </a:moveTo>
                <a:lnTo>
                  <a:pt x="0" y="329195"/>
                </a:lnTo>
              </a:path>
            </a:pathLst>
          </a:custGeom>
          <a:ln w="1929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6027189" y="4505470"/>
            <a:ext cx="0" cy="325120"/>
          </a:xfrm>
          <a:custGeom>
            <a:avLst/>
            <a:gdLst/>
            <a:ahLst/>
            <a:cxnLst/>
            <a:rect l="l" t="t" r="r" b="b"/>
            <a:pathLst>
              <a:path w="0" h="325120">
                <a:moveTo>
                  <a:pt x="0" y="0"/>
                </a:moveTo>
                <a:lnTo>
                  <a:pt x="0" y="324810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6025883" y="4503207"/>
            <a:ext cx="0" cy="329565"/>
          </a:xfrm>
          <a:custGeom>
            <a:avLst/>
            <a:gdLst/>
            <a:ahLst/>
            <a:cxnLst/>
            <a:rect l="l" t="t" r="r" b="b"/>
            <a:pathLst>
              <a:path w="0" h="329564">
                <a:moveTo>
                  <a:pt x="0" y="0"/>
                </a:moveTo>
                <a:lnTo>
                  <a:pt x="0" y="329195"/>
                </a:lnTo>
              </a:path>
            </a:pathLst>
          </a:custGeom>
          <a:ln w="1929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 txBox="1"/>
          <p:nvPr/>
        </p:nvSpPr>
        <p:spPr>
          <a:xfrm>
            <a:off x="3984483" y="5910976"/>
            <a:ext cx="2179955" cy="28067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650" spc="5">
                <a:solidFill>
                  <a:srgbClr val="800080"/>
                </a:solidFill>
                <a:latin typeface="Arial"/>
                <a:cs typeface="Arial"/>
              </a:rPr>
              <a:t>peptide bond </a:t>
            </a:r>
            <a:r>
              <a:rPr dirty="0" sz="1650">
                <a:solidFill>
                  <a:srgbClr val="800080"/>
                </a:solidFill>
                <a:latin typeface="Arial"/>
                <a:cs typeface="Arial"/>
              </a:rPr>
              <a:t>is</a:t>
            </a:r>
            <a:r>
              <a:rPr dirty="0" sz="1650" spc="-50">
                <a:solidFill>
                  <a:srgbClr val="800080"/>
                </a:solidFill>
                <a:latin typeface="Arial"/>
                <a:cs typeface="Arial"/>
              </a:rPr>
              <a:t> </a:t>
            </a:r>
            <a:r>
              <a:rPr dirty="0" sz="1650" spc="5">
                <a:solidFill>
                  <a:srgbClr val="800080"/>
                </a:solidFill>
                <a:latin typeface="Arial"/>
                <a:cs typeface="Arial"/>
              </a:rPr>
              <a:t>formed</a:t>
            </a:r>
            <a:endParaRPr sz="1650">
              <a:latin typeface="Arial"/>
              <a:cs typeface="Arial"/>
            </a:endParaRPr>
          </a:p>
        </p:txBody>
      </p:sp>
      <p:sp>
        <p:nvSpPr>
          <p:cNvPr id="106" name="object 106"/>
          <p:cNvSpPr/>
          <p:nvPr/>
        </p:nvSpPr>
        <p:spPr>
          <a:xfrm>
            <a:off x="4402513" y="5225324"/>
            <a:ext cx="0" cy="677545"/>
          </a:xfrm>
          <a:custGeom>
            <a:avLst/>
            <a:gdLst/>
            <a:ahLst/>
            <a:cxnLst/>
            <a:rect l="l" t="t" r="r" b="b"/>
            <a:pathLst>
              <a:path w="0" h="677545">
                <a:moveTo>
                  <a:pt x="0" y="0"/>
                </a:moveTo>
                <a:lnTo>
                  <a:pt x="0" y="677293"/>
                </a:lnTo>
              </a:path>
            </a:pathLst>
          </a:custGeom>
          <a:ln w="3175">
            <a:solidFill>
              <a:srgbClr val="800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4404528" y="5223131"/>
            <a:ext cx="0" cy="683895"/>
          </a:xfrm>
          <a:custGeom>
            <a:avLst/>
            <a:gdLst/>
            <a:ahLst/>
            <a:cxnLst/>
            <a:rect l="l" t="t" r="r" b="b"/>
            <a:pathLst>
              <a:path w="0" h="683895">
                <a:moveTo>
                  <a:pt x="0" y="0"/>
                </a:moveTo>
                <a:lnTo>
                  <a:pt x="0" y="683429"/>
                </a:lnTo>
              </a:path>
            </a:pathLst>
          </a:custGeom>
          <a:ln w="17106">
            <a:solidFill>
              <a:srgbClr val="800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4356572" y="5069143"/>
            <a:ext cx="93646" cy="1784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 txBox="1"/>
          <p:nvPr/>
        </p:nvSpPr>
        <p:spPr>
          <a:xfrm>
            <a:off x="7551880" y="4832504"/>
            <a:ext cx="739140" cy="28067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650" spc="10">
                <a:latin typeface="Arial"/>
                <a:cs typeface="Arial"/>
              </a:rPr>
              <a:t>+</a:t>
            </a:r>
            <a:r>
              <a:rPr dirty="0" sz="1650" spc="385">
                <a:latin typeface="Arial"/>
                <a:cs typeface="Arial"/>
              </a:rPr>
              <a:t> </a:t>
            </a:r>
            <a:r>
              <a:rPr dirty="0" sz="1650" spc="10">
                <a:latin typeface="Arial"/>
                <a:cs typeface="Arial"/>
              </a:rPr>
              <a:t>HOH</a:t>
            </a:r>
            <a:endParaRPr sz="1650">
              <a:latin typeface="Arial"/>
              <a:cs typeface="Arial"/>
            </a:endParaRPr>
          </a:p>
        </p:txBody>
      </p:sp>
      <p:sp>
        <p:nvSpPr>
          <p:cNvPr id="110" name="object 110"/>
          <p:cNvSpPr/>
          <p:nvPr/>
        </p:nvSpPr>
        <p:spPr>
          <a:xfrm>
            <a:off x="4809609" y="2989803"/>
            <a:ext cx="0" cy="955675"/>
          </a:xfrm>
          <a:custGeom>
            <a:avLst/>
            <a:gdLst/>
            <a:ahLst/>
            <a:cxnLst/>
            <a:rect l="l" t="t" r="r" b="b"/>
            <a:pathLst>
              <a:path w="0" h="955675">
                <a:moveTo>
                  <a:pt x="0" y="95516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4809638" y="2987682"/>
            <a:ext cx="0" cy="962025"/>
          </a:xfrm>
          <a:custGeom>
            <a:avLst/>
            <a:gdLst/>
            <a:ahLst/>
            <a:cxnLst/>
            <a:rect l="l" t="t" r="r" b="b"/>
            <a:pathLst>
              <a:path w="0" h="962025">
                <a:moveTo>
                  <a:pt x="0" y="0"/>
                </a:moveTo>
                <a:lnTo>
                  <a:pt x="0" y="961702"/>
                </a:lnTo>
              </a:path>
            </a:pathLst>
          </a:custGeom>
          <a:ln w="16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4761902" y="3922685"/>
            <a:ext cx="93647" cy="1807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 txBox="1"/>
          <p:nvPr/>
        </p:nvSpPr>
        <p:spPr>
          <a:xfrm>
            <a:off x="3278247" y="6494766"/>
            <a:ext cx="897255" cy="28067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650">
                <a:solidFill>
                  <a:srgbClr val="0000FF"/>
                </a:solidFill>
                <a:latin typeface="Arial"/>
                <a:cs typeface="Arial"/>
              </a:rPr>
              <a:t>residue</a:t>
            </a:r>
            <a:r>
              <a:rPr dirty="0" sz="1650" spc="-4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650" spc="10">
                <a:solidFill>
                  <a:srgbClr val="0000FF"/>
                </a:solidFill>
                <a:latin typeface="Arial"/>
                <a:cs typeface="Arial"/>
              </a:rPr>
              <a:t>1</a:t>
            </a:r>
            <a:endParaRPr sz="1650">
              <a:latin typeface="Arial"/>
              <a:cs typeface="Arial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5433351" y="6477646"/>
            <a:ext cx="896619" cy="28067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650" spc="5">
                <a:solidFill>
                  <a:srgbClr val="FF0000"/>
                </a:solidFill>
                <a:latin typeface="Arial"/>
                <a:cs typeface="Arial"/>
              </a:rPr>
              <a:t>residue</a:t>
            </a:r>
            <a:r>
              <a:rPr dirty="0" sz="1650" spc="-8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650" spc="10">
                <a:solidFill>
                  <a:srgbClr val="FF0000"/>
                </a:solidFill>
                <a:latin typeface="Arial"/>
                <a:cs typeface="Arial"/>
              </a:rPr>
              <a:t>2</a:t>
            </a:r>
            <a:endParaRPr sz="1650">
              <a:latin typeface="Arial"/>
              <a:cs typeface="Arial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289967" y="2301578"/>
            <a:ext cx="1840864" cy="493395"/>
          </a:xfrm>
          <a:prstGeom prst="rect">
            <a:avLst/>
          </a:prstGeom>
        </p:spPr>
        <p:txBody>
          <a:bodyPr wrap="square" lIns="0" tIns="55244" rIns="0" bIns="0" rtlCol="0" vert="horz">
            <a:spAutoFit/>
          </a:bodyPr>
          <a:lstStyle/>
          <a:p>
            <a:pPr marL="12700" marR="5080">
              <a:lnSpc>
                <a:spcPts val="1670"/>
              </a:lnSpc>
              <a:spcBef>
                <a:spcPts val="434"/>
              </a:spcBef>
            </a:pPr>
            <a:r>
              <a:rPr dirty="0" sz="1650" spc="5">
                <a:latin typeface="Arial"/>
                <a:cs typeface="Arial"/>
              </a:rPr>
              <a:t>two amino acids  condense </a:t>
            </a:r>
            <a:r>
              <a:rPr dirty="0" sz="1650" spc="10">
                <a:latin typeface="Arial"/>
                <a:cs typeface="Arial"/>
              </a:rPr>
              <a:t>to</a:t>
            </a:r>
            <a:r>
              <a:rPr dirty="0" sz="1650" spc="-70">
                <a:latin typeface="Arial"/>
                <a:cs typeface="Arial"/>
              </a:rPr>
              <a:t> </a:t>
            </a:r>
            <a:r>
              <a:rPr dirty="0" sz="1650" spc="5">
                <a:latin typeface="Arial"/>
                <a:cs typeface="Arial"/>
              </a:rPr>
              <a:t>form...</a:t>
            </a:r>
            <a:endParaRPr sz="1650">
              <a:latin typeface="Arial"/>
              <a:cs typeface="Arial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289967" y="4832504"/>
            <a:ext cx="2520315" cy="1197610"/>
          </a:xfrm>
          <a:prstGeom prst="rect">
            <a:avLst/>
          </a:prstGeom>
        </p:spPr>
        <p:txBody>
          <a:bodyPr wrap="square" lIns="0" tIns="41910" rIns="0" bIns="0" rtlCol="0" vert="horz">
            <a:spAutoFit/>
          </a:bodyPr>
          <a:lstStyle/>
          <a:p>
            <a:pPr marL="12700" marR="944880">
              <a:lnSpc>
                <a:spcPts val="1800"/>
              </a:lnSpc>
              <a:spcBef>
                <a:spcPts val="330"/>
              </a:spcBef>
            </a:pPr>
            <a:r>
              <a:rPr dirty="0" sz="1650" spc="5">
                <a:latin typeface="Arial"/>
                <a:cs typeface="Arial"/>
              </a:rPr>
              <a:t>...a </a:t>
            </a:r>
            <a:r>
              <a:rPr dirty="0" sz="1650">
                <a:latin typeface="Arial"/>
                <a:cs typeface="Arial"/>
              </a:rPr>
              <a:t>dipeptide. </a:t>
            </a:r>
            <a:r>
              <a:rPr dirty="0" sz="1650" spc="5">
                <a:latin typeface="Arial"/>
                <a:cs typeface="Arial"/>
              </a:rPr>
              <a:t>If  there are more</a:t>
            </a:r>
            <a:r>
              <a:rPr dirty="0" sz="1650" spc="-70">
                <a:latin typeface="Arial"/>
                <a:cs typeface="Arial"/>
              </a:rPr>
              <a:t> </a:t>
            </a:r>
            <a:r>
              <a:rPr dirty="0" sz="1650">
                <a:latin typeface="Arial"/>
                <a:cs typeface="Arial"/>
              </a:rPr>
              <a:t>it</a:t>
            </a:r>
            <a:endParaRPr sz="1650">
              <a:latin typeface="Arial"/>
              <a:cs typeface="Arial"/>
            </a:endParaRPr>
          </a:p>
          <a:p>
            <a:pPr marL="12700">
              <a:lnSpc>
                <a:spcPts val="1689"/>
              </a:lnSpc>
            </a:pPr>
            <a:r>
              <a:rPr dirty="0" sz="1650" spc="5">
                <a:latin typeface="Arial"/>
                <a:cs typeface="Arial"/>
              </a:rPr>
              <a:t>becomes </a:t>
            </a:r>
            <a:r>
              <a:rPr dirty="0" sz="1650" spc="10">
                <a:latin typeface="Arial"/>
                <a:cs typeface="Arial"/>
              </a:rPr>
              <a:t>a</a:t>
            </a:r>
            <a:r>
              <a:rPr dirty="0" sz="1650">
                <a:latin typeface="Arial"/>
                <a:cs typeface="Arial"/>
              </a:rPr>
              <a:t> polypeptide.</a:t>
            </a:r>
            <a:endParaRPr sz="1650">
              <a:latin typeface="Arial"/>
              <a:cs typeface="Arial"/>
            </a:endParaRPr>
          </a:p>
          <a:p>
            <a:pPr marL="12700" marR="5080">
              <a:lnSpc>
                <a:spcPts val="1800"/>
              </a:lnSpc>
              <a:spcBef>
                <a:spcPts val="125"/>
              </a:spcBef>
            </a:pPr>
            <a:r>
              <a:rPr dirty="0" sz="1650" spc="5">
                <a:latin typeface="Arial"/>
                <a:cs typeface="Arial"/>
              </a:rPr>
              <a:t>Short polypeptide </a:t>
            </a:r>
            <a:r>
              <a:rPr dirty="0" sz="1650">
                <a:latin typeface="Arial"/>
                <a:cs typeface="Arial"/>
              </a:rPr>
              <a:t>chains  </a:t>
            </a:r>
            <a:r>
              <a:rPr dirty="0" sz="1650" spc="10">
                <a:latin typeface="Arial"/>
                <a:cs typeface="Arial"/>
              </a:rPr>
              <a:t>are </a:t>
            </a:r>
            <a:r>
              <a:rPr dirty="0" sz="1650" spc="5">
                <a:latin typeface="Arial"/>
                <a:cs typeface="Arial"/>
              </a:rPr>
              <a:t>usually </a:t>
            </a:r>
            <a:r>
              <a:rPr dirty="0" sz="1650">
                <a:latin typeface="Arial"/>
                <a:cs typeface="Arial"/>
              </a:rPr>
              <a:t>called</a:t>
            </a:r>
            <a:r>
              <a:rPr dirty="0" sz="1650" spc="-50">
                <a:latin typeface="Arial"/>
                <a:cs typeface="Arial"/>
              </a:rPr>
              <a:t> </a:t>
            </a:r>
            <a:r>
              <a:rPr dirty="0" sz="1650">
                <a:latin typeface="Arial"/>
                <a:cs typeface="Arial"/>
              </a:rPr>
              <a:t>peptides</a:t>
            </a:r>
            <a:endParaRPr sz="1650">
              <a:latin typeface="Arial"/>
              <a:cs typeface="Arial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289967" y="5978573"/>
            <a:ext cx="2650490" cy="509905"/>
          </a:xfrm>
          <a:prstGeom prst="rect">
            <a:avLst/>
          </a:prstGeom>
        </p:spPr>
        <p:txBody>
          <a:bodyPr wrap="square" lIns="0" tIns="41275" rIns="0" bIns="0" rtlCol="0" vert="horz">
            <a:spAutoFit/>
          </a:bodyPr>
          <a:lstStyle/>
          <a:p>
            <a:pPr marL="12700" marR="5080">
              <a:lnSpc>
                <a:spcPts val="1810"/>
              </a:lnSpc>
              <a:spcBef>
                <a:spcPts val="325"/>
              </a:spcBef>
            </a:pPr>
            <a:r>
              <a:rPr dirty="0" sz="1650" spc="5">
                <a:latin typeface="Arial"/>
                <a:cs typeface="Arial"/>
              </a:rPr>
              <a:t>while longer ones </a:t>
            </a:r>
            <a:r>
              <a:rPr dirty="0" sz="1650">
                <a:latin typeface="Arial"/>
                <a:cs typeface="Arial"/>
              </a:rPr>
              <a:t>are called  proteins.</a:t>
            </a:r>
            <a:endParaRPr sz="1650">
              <a:latin typeface="Arial"/>
              <a:cs typeface="Arial"/>
            </a:endParaRPr>
          </a:p>
        </p:txBody>
      </p:sp>
      <p:sp>
        <p:nvSpPr>
          <p:cNvPr id="118" name="object 118"/>
          <p:cNvSpPr txBox="1">
            <a:spLocks noGrp="1"/>
          </p:cNvSpPr>
          <p:nvPr>
            <p:ph type="title"/>
          </p:nvPr>
        </p:nvSpPr>
        <p:spPr>
          <a:xfrm>
            <a:off x="535940" y="278629"/>
            <a:ext cx="6158865" cy="1224915"/>
          </a:xfrm>
          <a:prstGeom prst="rect"/>
        </p:spPr>
        <p:txBody>
          <a:bodyPr wrap="square" lIns="0" tIns="191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5"/>
              </a:spcBef>
            </a:pPr>
            <a:r>
              <a:rPr dirty="0" spc="-90"/>
              <a:t>Peptide </a:t>
            </a:r>
            <a:r>
              <a:rPr dirty="0" spc="-80"/>
              <a:t>Bond </a:t>
            </a:r>
            <a:r>
              <a:rPr dirty="0" spc="-90"/>
              <a:t>(amide</a:t>
            </a:r>
            <a:r>
              <a:rPr dirty="0" spc="-490"/>
              <a:t> </a:t>
            </a:r>
            <a:r>
              <a:rPr dirty="0" spc="-80"/>
              <a:t>bond)</a:t>
            </a:r>
          </a:p>
          <a:p>
            <a:pPr marL="3726179">
              <a:lnSpc>
                <a:spcPct val="100000"/>
              </a:lnSpc>
              <a:spcBef>
                <a:spcPts val="535"/>
              </a:spcBef>
            </a:pPr>
            <a:r>
              <a:rPr dirty="0" sz="1650" spc="5">
                <a:solidFill>
                  <a:srgbClr val="800080"/>
                </a:solidFill>
                <a:latin typeface="Arial"/>
                <a:cs typeface="Arial"/>
              </a:rPr>
              <a:t>water </a:t>
            </a:r>
            <a:r>
              <a:rPr dirty="0" sz="1650">
                <a:solidFill>
                  <a:srgbClr val="800080"/>
                </a:solidFill>
                <a:latin typeface="Arial"/>
                <a:cs typeface="Arial"/>
              </a:rPr>
              <a:t>is</a:t>
            </a:r>
            <a:r>
              <a:rPr dirty="0" sz="1650" spc="-15">
                <a:solidFill>
                  <a:srgbClr val="800080"/>
                </a:solidFill>
                <a:latin typeface="Arial"/>
                <a:cs typeface="Arial"/>
              </a:rPr>
              <a:t> </a:t>
            </a:r>
            <a:r>
              <a:rPr dirty="0" sz="1650" spc="5">
                <a:solidFill>
                  <a:srgbClr val="800080"/>
                </a:solidFill>
                <a:latin typeface="Arial"/>
                <a:cs typeface="Arial"/>
              </a:rPr>
              <a:t>eliminated</a:t>
            </a:r>
            <a:endParaRPr sz="1650">
              <a:latin typeface="Arial"/>
              <a:cs typeface="Arial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4730982" y="1516396"/>
            <a:ext cx="0" cy="454659"/>
          </a:xfrm>
          <a:custGeom>
            <a:avLst/>
            <a:gdLst/>
            <a:ahLst/>
            <a:cxnLst/>
            <a:rect l="l" t="t" r="r" b="b"/>
            <a:pathLst>
              <a:path w="0" h="454660">
                <a:moveTo>
                  <a:pt x="0" y="454240"/>
                </a:moveTo>
                <a:lnTo>
                  <a:pt x="0" y="0"/>
                </a:lnTo>
              </a:path>
            </a:pathLst>
          </a:custGeom>
          <a:ln w="3175">
            <a:solidFill>
              <a:srgbClr val="800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4731230" y="1514168"/>
            <a:ext cx="0" cy="461009"/>
          </a:xfrm>
          <a:custGeom>
            <a:avLst/>
            <a:gdLst/>
            <a:ahLst/>
            <a:cxnLst/>
            <a:rect l="l" t="t" r="r" b="b"/>
            <a:pathLst>
              <a:path w="0" h="461010">
                <a:moveTo>
                  <a:pt x="0" y="0"/>
                </a:moveTo>
                <a:lnTo>
                  <a:pt x="0" y="460888"/>
                </a:lnTo>
              </a:path>
            </a:pathLst>
          </a:custGeom>
          <a:ln w="17106">
            <a:solidFill>
              <a:srgbClr val="800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4683274" y="1950479"/>
            <a:ext cx="93824" cy="17858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 txBox="1"/>
          <p:nvPr/>
        </p:nvSpPr>
        <p:spPr>
          <a:xfrm>
            <a:off x="2410693" y="4070091"/>
            <a:ext cx="1062355" cy="495300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marL="12700" marR="5080">
              <a:lnSpc>
                <a:spcPts val="1689"/>
              </a:lnSpc>
              <a:spcBef>
                <a:spcPts val="420"/>
              </a:spcBef>
            </a:pPr>
            <a:r>
              <a:rPr dirty="0" sz="1650" spc="15">
                <a:solidFill>
                  <a:srgbClr val="800080"/>
                </a:solidFill>
                <a:latin typeface="Arial"/>
                <a:cs typeface="Arial"/>
              </a:rPr>
              <a:t>N </a:t>
            </a:r>
            <a:r>
              <a:rPr dirty="0" sz="1650" spc="10">
                <a:solidFill>
                  <a:srgbClr val="800080"/>
                </a:solidFill>
                <a:latin typeface="Arial"/>
                <a:cs typeface="Arial"/>
              </a:rPr>
              <a:t>or</a:t>
            </a:r>
            <a:r>
              <a:rPr dirty="0" sz="1650" spc="-80">
                <a:solidFill>
                  <a:srgbClr val="800080"/>
                </a:solidFill>
                <a:latin typeface="Arial"/>
                <a:cs typeface="Arial"/>
              </a:rPr>
              <a:t> </a:t>
            </a:r>
            <a:r>
              <a:rPr dirty="0" sz="1650">
                <a:solidFill>
                  <a:srgbClr val="800080"/>
                </a:solidFill>
                <a:latin typeface="Arial"/>
                <a:cs typeface="Arial"/>
              </a:rPr>
              <a:t>amino  </a:t>
            </a:r>
            <a:r>
              <a:rPr dirty="0" sz="1650" spc="5">
                <a:solidFill>
                  <a:srgbClr val="800080"/>
                </a:solidFill>
                <a:latin typeface="Arial"/>
                <a:cs typeface="Arial"/>
              </a:rPr>
              <a:t>terminus</a:t>
            </a:r>
            <a:endParaRPr sz="1650">
              <a:latin typeface="Arial"/>
              <a:cs typeface="Arial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6370699" y="4017047"/>
            <a:ext cx="1226185" cy="509905"/>
          </a:xfrm>
          <a:prstGeom prst="rect">
            <a:avLst/>
          </a:prstGeom>
        </p:spPr>
        <p:txBody>
          <a:bodyPr wrap="square" lIns="0" tIns="41275" rIns="0" bIns="0" rtlCol="0" vert="horz">
            <a:spAutoFit/>
          </a:bodyPr>
          <a:lstStyle/>
          <a:p>
            <a:pPr marL="12700" marR="5080">
              <a:lnSpc>
                <a:spcPts val="1810"/>
              </a:lnSpc>
              <a:spcBef>
                <a:spcPts val="325"/>
              </a:spcBef>
            </a:pPr>
            <a:r>
              <a:rPr dirty="0" sz="1650" spc="15">
                <a:solidFill>
                  <a:srgbClr val="800080"/>
                </a:solidFill>
                <a:latin typeface="Arial"/>
                <a:cs typeface="Arial"/>
              </a:rPr>
              <a:t>C </a:t>
            </a:r>
            <a:r>
              <a:rPr dirty="0" sz="1650">
                <a:solidFill>
                  <a:srgbClr val="800080"/>
                </a:solidFill>
                <a:latin typeface="Arial"/>
                <a:cs typeface="Arial"/>
              </a:rPr>
              <a:t>or</a:t>
            </a:r>
            <a:r>
              <a:rPr dirty="0" sz="1650" spc="-85">
                <a:solidFill>
                  <a:srgbClr val="800080"/>
                </a:solidFill>
                <a:latin typeface="Arial"/>
                <a:cs typeface="Arial"/>
              </a:rPr>
              <a:t> </a:t>
            </a:r>
            <a:r>
              <a:rPr dirty="0" sz="1650" spc="5">
                <a:solidFill>
                  <a:srgbClr val="800080"/>
                </a:solidFill>
                <a:latin typeface="Arial"/>
                <a:cs typeface="Arial"/>
              </a:rPr>
              <a:t>carboxy  terminus</a:t>
            </a:r>
            <a:endParaRPr sz="1650">
              <a:latin typeface="Arial"/>
              <a:cs typeface="Arial"/>
            </a:endParaRPr>
          </a:p>
        </p:txBody>
      </p:sp>
      <p:sp>
        <p:nvSpPr>
          <p:cNvPr id="124" name="object 124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20900" y="419100"/>
            <a:ext cx="4343400" cy="304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96240" y="3683000"/>
            <a:ext cx="7917815" cy="30403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191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418465" algn="l"/>
                <a:tab pos="419100" algn="l"/>
              </a:tabLst>
            </a:pP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Each amino acid 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in a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chain makes two peptide</a:t>
            </a:r>
            <a:r>
              <a:rPr dirty="0" sz="2200" spc="10">
                <a:solidFill>
                  <a:srgbClr val="2F2B20"/>
                </a:solidFill>
                <a:latin typeface="Times New Roman"/>
                <a:cs typeface="Times New Roman"/>
              </a:rPr>
              <a:t>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bonds.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2F2B20"/>
              </a:buClr>
              <a:buFont typeface="Arial"/>
              <a:buChar char="•"/>
            </a:pPr>
            <a:endParaRPr sz="2400">
              <a:latin typeface="Times New Roman"/>
              <a:cs typeface="Times New Roman"/>
            </a:endParaRPr>
          </a:p>
          <a:p>
            <a:pPr marL="419100" marR="81915" indent="-342900">
              <a:lnSpc>
                <a:spcPts val="2600"/>
              </a:lnSpc>
              <a:buFont typeface="Arial"/>
              <a:buChar char="•"/>
              <a:tabLst>
                <a:tab pos="418465" algn="l"/>
                <a:tab pos="419100" algn="l"/>
              </a:tabLst>
            </a:pP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The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amino acids at 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the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two ends 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of a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chain make 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only one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peptide  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bond.</a:t>
            </a:r>
            <a:endParaRPr sz="2200">
              <a:latin typeface="Times New Roman"/>
              <a:cs typeface="Times New Roman"/>
            </a:endParaRPr>
          </a:p>
          <a:p>
            <a:pPr marL="419100" marR="81280" indent="-342900">
              <a:lnSpc>
                <a:spcPts val="2600"/>
              </a:lnSpc>
              <a:spcBef>
                <a:spcPts val="100"/>
              </a:spcBef>
              <a:buFont typeface="Arial"/>
              <a:buChar char="•"/>
              <a:tabLst>
                <a:tab pos="418465" algn="l"/>
                <a:tab pos="419100" algn="l"/>
              </a:tabLst>
            </a:pP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The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amino acid with 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a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free amino 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group is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called amino terminus  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or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 NH</a:t>
            </a:r>
            <a:r>
              <a:rPr dirty="0" baseline="-18518" sz="2250" spc="-7">
                <a:solidFill>
                  <a:srgbClr val="2F2B20"/>
                </a:solidFill>
                <a:latin typeface="Times New Roman"/>
                <a:cs typeface="Times New Roman"/>
              </a:rPr>
              <a:t>2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-terminus.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2F2B20"/>
              </a:buClr>
              <a:buFont typeface="Arial"/>
              <a:buChar char="•"/>
            </a:pPr>
            <a:endParaRPr sz="2300">
              <a:latin typeface="Times New Roman"/>
              <a:cs typeface="Times New Roman"/>
            </a:endParaRPr>
          </a:p>
          <a:p>
            <a:pPr marL="419100" marR="81915" indent="-342900">
              <a:lnSpc>
                <a:spcPts val="2600"/>
              </a:lnSpc>
              <a:buFont typeface="Arial"/>
              <a:buChar char="•"/>
              <a:tabLst>
                <a:tab pos="418465" algn="l"/>
                <a:tab pos="419100" algn="l"/>
              </a:tabLst>
            </a:pP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The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amino acid with 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a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free carboxylic 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group is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called carboxyl  terminus 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or</a:t>
            </a:r>
            <a:r>
              <a:rPr dirty="0" sz="2200" spc="-10">
                <a:solidFill>
                  <a:srgbClr val="2F2B20"/>
                </a:solidFill>
                <a:latin typeface="Times New Roman"/>
                <a:cs typeface="Times New Roman"/>
              </a:rPr>
              <a:t>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COOH-terminus.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7800" y="279400"/>
            <a:ext cx="2844800" cy="13081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5940" y="469900"/>
            <a:ext cx="2090420" cy="7264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90">
                <a:latin typeface="Cambria"/>
                <a:cs typeface="Cambria"/>
              </a:rPr>
              <a:t>P</a:t>
            </a:r>
            <a:r>
              <a:rPr dirty="0" spc="-95">
                <a:latin typeface="Cambria"/>
                <a:cs typeface="Cambria"/>
              </a:rPr>
              <a:t>ep</a:t>
            </a:r>
            <a:r>
              <a:rPr dirty="0" spc="-100">
                <a:latin typeface="Cambria"/>
                <a:cs typeface="Cambria"/>
              </a:rPr>
              <a:t>t</a:t>
            </a:r>
            <a:r>
              <a:rPr dirty="0" spc="-105">
                <a:latin typeface="Cambria"/>
                <a:cs typeface="Cambria"/>
              </a:rPr>
              <a:t>id</a:t>
            </a:r>
            <a:r>
              <a:rPr dirty="0" spc="-95">
                <a:latin typeface="Cambria"/>
                <a:cs typeface="Cambria"/>
              </a:rPr>
              <a:t>e</a:t>
            </a:r>
            <a:r>
              <a:rPr dirty="0">
                <a:latin typeface="Cambria"/>
                <a:cs typeface="Cambria"/>
              </a:rPr>
              <a:t>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50240" y="1529080"/>
            <a:ext cx="6944359" cy="2768600"/>
          </a:xfrm>
          <a:prstGeom prst="rect">
            <a:avLst/>
          </a:prstGeom>
        </p:spPr>
        <p:txBody>
          <a:bodyPr wrap="square" lIns="0" tIns="10922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860"/>
              </a:spcBef>
              <a:buClr>
                <a:srgbClr val="A9A57C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2200" spc="-5" b="1">
                <a:solidFill>
                  <a:srgbClr val="2F2B20"/>
                </a:solidFill>
                <a:latin typeface="Times New Roman"/>
                <a:cs typeface="Times New Roman"/>
              </a:rPr>
              <a:t>Amino acids can </a:t>
            </a:r>
            <a:r>
              <a:rPr dirty="0" sz="2200" b="1">
                <a:solidFill>
                  <a:srgbClr val="2F2B20"/>
                </a:solidFill>
                <a:latin typeface="Times New Roman"/>
                <a:cs typeface="Times New Roman"/>
              </a:rPr>
              <a:t>be </a:t>
            </a:r>
            <a:r>
              <a:rPr dirty="0" sz="2200" spc="-5" b="1">
                <a:solidFill>
                  <a:srgbClr val="2F2B20"/>
                </a:solidFill>
                <a:latin typeface="Times New Roman"/>
                <a:cs typeface="Times New Roman"/>
              </a:rPr>
              <a:t>polymerized </a:t>
            </a:r>
            <a:r>
              <a:rPr dirty="0" sz="2200" b="1">
                <a:solidFill>
                  <a:srgbClr val="2F2B20"/>
                </a:solidFill>
                <a:latin typeface="Times New Roman"/>
                <a:cs typeface="Times New Roman"/>
              </a:rPr>
              <a:t>to </a:t>
            </a:r>
            <a:r>
              <a:rPr dirty="0" sz="2200" spc="-5" b="1">
                <a:solidFill>
                  <a:srgbClr val="2F2B20"/>
                </a:solidFill>
                <a:latin typeface="Times New Roman"/>
                <a:cs typeface="Times New Roman"/>
              </a:rPr>
              <a:t>form</a:t>
            </a:r>
            <a:r>
              <a:rPr dirty="0" sz="2200" spc="15" b="1">
                <a:solidFill>
                  <a:srgbClr val="2F2B20"/>
                </a:solidFill>
                <a:latin typeface="Times New Roman"/>
                <a:cs typeface="Times New Roman"/>
              </a:rPr>
              <a:t> </a:t>
            </a:r>
            <a:r>
              <a:rPr dirty="0" sz="2200" spc="-5" b="1">
                <a:solidFill>
                  <a:srgbClr val="2F2B20"/>
                </a:solidFill>
                <a:latin typeface="Times New Roman"/>
                <a:cs typeface="Times New Roman"/>
              </a:rPr>
              <a:t>chains:</a:t>
            </a:r>
            <a:endParaRPr sz="2200">
              <a:latin typeface="Times New Roman"/>
              <a:cs typeface="Times New Roman"/>
            </a:endParaRPr>
          </a:p>
          <a:p>
            <a:pPr lvl="1" marL="538480" indent="-229235">
              <a:lnSpc>
                <a:spcPct val="100000"/>
              </a:lnSpc>
              <a:spcBef>
                <a:spcPts val="760"/>
              </a:spcBef>
              <a:buClr>
                <a:srgbClr val="9CBEBD"/>
              </a:buClr>
              <a:buFont typeface="Arial"/>
              <a:buChar char="•"/>
              <a:tabLst>
                <a:tab pos="537845" algn="l"/>
                <a:tab pos="538480" algn="l"/>
              </a:tabLst>
            </a:pPr>
            <a:r>
              <a:rPr dirty="0" sz="2200" spc="-55">
                <a:solidFill>
                  <a:srgbClr val="2F2B20"/>
                </a:solidFill>
                <a:latin typeface="Times New Roman"/>
                <a:cs typeface="Times New Roman"/>
              </a:rPr>
              <a:t>Two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amino acids </a:t>
            </a:r>
            <a:r>
              <a:rPr dirty="0" sz="2200">
                <a:solidFill>
                  <a:srgbClr val="2F2B20"/>
                </a:solidFill>
                <a:latin typeface="Wingdings"/>
                <a:cs typeface="Wingdings"/>
              </a:rPr>
              <a:t>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dipeptide </a:t>
            </a:r>
            <a:r>
              <a:rPr dirty="0" sz="2200">
                <a:solidFill>
                  <a:srgbClr val="2F2B20"/>
                </a:solidFill>
                <a:latin typeface="Wingdings"/>
                <a:cs typeface="Wingdings"/>
              </a:rPr>
              <a:t>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 one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peptide</a:t>
            </a:r>
            <a:r>
              <a:rPr dirty="0" sz="2200" spc="50">
                <a:solidFill>
                  <a:srgbClr val="2F2B20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bond.</a:t>
            </a:r>
            <a:endParaRPr sz="2200">
              <a:latin typeface="Times New Roman"/>
              <a:cs typeface="Times New Roman"/>
            </a:endParaRPr>
          </a:p>
          <a:p>
            <a:pPr lvl="1" marL="538480" indent="-229235">
              <a:lnSpc>
                <a:spcPct val="100000"/>
              </a:lnSpc>
              <a:spcBef>
                <a:spcPts val="1060"/>
              </a:spcBef>
              <a:buClr>
                <a:srgbClr val="9CBEBD"/>
              </a:buClr>
              <a:buFont typeface="Arial"/>
              <a:buChar char="•"/>
              <a:tabLst>
                <a:tab pos="537845" algn="l"/>
                <a:tab pos="538480" algn="l"/>
              </a:tabLst>
            </a:pP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Three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amino acids </a:t>
            </a:r>
            <a:r>
              <a:rPr dirty="0" sz="2200">
                <a:solidFill>
                  <a:srgbClr val="2F2B20"/>
                </a:solidFill>
                <a:latin typeface="Wingdings"/>
                <a:cs typeface="Wingdings"/>
              </a:rPr>
              <a:t>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tripeptide </a:t>
            </a:r>
            <a:r>
              <a:rPr dirty="0" sz="2200">
                <a:solidFill>
                  <a:srgbClr val="2F2B20"/>
                </a:solidFill>
                <a:latin typeface="Wingdings"/>
                <a:cs typeface="Wingdings"/>
              </a:rPr>
              <a:t>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two peptide</a:t>
            </a:r>
            <a:r>
              <a:rPr dirty="0" sz="2200" spc="35">
                <a:solidFill>
                  <a:srgbClr val="2F2B20"/>
                </a:solidFill>
                <a:latin typeface="Times New Roman"/>
                <a:cs typeface="Times New Roman"/>
              </a:rPr>
              <a:t>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bonds.</a:t>
            </a:r>
            <a:endParaRPr sz="2200">
              <a:latin typeface="Times New Roman"/>
              <a:cs typeface="Times New Roman"/>
            </a:endParaRPr>
          </a:p>
          <a:p>
            <a:pPr lvl="1" marL="538480" indent="-229235">
              <a:lnSpc>
                <a:spcPct val="100000"/>
              </a:lnSpc>
              <a:spcBef>
                <a:spcPts val="1060"/>
              </a:spcBef>
              <a:buClr>
                <a:srgbClr val="9CBEBD"/>
              </a:buClr>
              <a:buFont typeface="Arial"/>
              <a:buChar char="•"/>
              <a:tabLst>
                <a:tab pos="537845" algn="l"/>
                <a:tab pos="538480" algn="l"/>
              </a:tabLst>
            </a:pP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Four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amino acids </a:t>
            </a:r>
            <a:r>
              <a:rPr dirty="0" sz="2200">
                <a:solidFill>
                  <a:srgbClr val="2F2B20"/>
                </a:solidFill>
                <a:latin typeface="Wingdings"/>
                <a:cs typeface="Wingdings"/>
              </a:rPr>
              <a:t>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tetrapeptide </a:t>
            </a:r>
            <a:r>
              <a:rPr dirty="0" sz="2200">
                <a:solidFill>
                  <a:srgbClr val="2F2B20"/>
                </a:solidFill>
                <a:latin typeface="Wingdings"/>
                <a:cs typeface="Wingdings"/>
              </a:rPr>
              <a:t>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three peptide</a:t>
            </a:r>
            <a:r>
              <a:rPr dirty="0" sz="2200" spc="45">
                <a:solidFill>
                  <a:srgbClr val="2F2B20"/>
                </a:solidFill>
                <a:latin typeface="Times New Roman"/>
                <a:cs typeface="Times New Roman"/>
              </a:rPr>
              <a:t>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bonds.</a:t>
            </a:r>
            <a:endParaRPr sz="2200">
              <a:latin typeface="Times New Roman"/>
              <a:cs typeface="Times New Roman"/>
            </a:endParaRPr>
          </a:p>
          <a:p>
            <a:pPr lvl="1" marL="538480" indent="-229235">
              <a:lnSpc>
                <a:spcPct val="100000"/>
              </a:lnSpc>
              <a:spcBef>
                <a:spcPts val="1060"/>
              </a:spcBef>
              <a:buClr>
                <a:srgbClr val="9CBEBD"/>
              </a:buClr>
              <a:buFont typeface="Arial"/>
              <a:buChar char="•"/>
              <a:tabLst>
                <a:tab pos="537845" algn="l"/>
                <a:tab pos="538480" algn="l"/>
              </a:tabLst>
            </a:pP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Few </a:t>
            </a:r>
            <a:r>
              <a:rPr dirty="0" sz="2200">
                <a:solidFill>
                  <a:srgbClr val="2F2B20"/>
                </a:solidFill>
                <a:latin typeface="Times New Roman"/>
                <a:cs typeface="Times New Roman"/>
              </a:rPr>
              <a:t>(2-20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amino acids) </a:t>
            </a:r>
            <a:r>
              <a:rPr dirty="0" sz="2200">
                <a:solidFill>
                  <a:srgbClr val="2F2B20"/>
                </a:solidFill>
                <a:latin typeface="Wingdings"/>
                <a:cs typeface="Wingdings"/>
              </a:rPr>
              <a:t></a:t>
            </a:r>
            <a:r>
              <a:rPr dirty="0" sz="2200" spc="10">
                <a:solidFill>
                  <a:srgbClr val="2F2B20"/>
                </a:solidFill>
                <a:latin typeface="Times New Roman"/>
                <a:cs typeface="Times New Roman"/>
              </a:rPr>
              <a:t>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oligopeptide.</a:t>
            </a:r>
            <a:endParaRPr sz="2200">
              <a:latin typeface="Times New Roman"/>
              <a:cs typeface="Times New Roman"/>
            </a:endParaRPr>
          </a:p>
          <a:p>
            <a:pPr lvl="1" marL="538480" indent="-229235">
              <a:lnSpc>
                <a:spcPct val="100000"/>
              </a:lnSpc>
              <a:spcBef>
                <a:spcPts val="1060"/>
              </a:spcBef>
              <a:buClr>
                <a:srgbClr val="9CBEBD"/>
              </a:buClr>
              <a:buFont typeface="Arial"/>
              <a:buChar char="•"/>
              <a:tabLst>
                <a:tab pos="537845" algn="l"/>
                <a:tab pos="538480" algn="l"/>
              </a:tabLst>
            </a:pP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More (&gt;20 amino acids) </a:t>
            </a:r>
            <a:r>
              <a:rPr dirty="0" sz="2200">
                <a:solidFill>
                  <a:srgbClr val="2F2B20"/>
                </a:solidFill>
                <a:latin typeface="Wingdings"/>
                <a:cs typeface="Wingdings"/>
              </a:rPr>
              <a:t></a:t>
            </a:r>
            <a:r>
              <a:rPr dirty="0" sz="2200" spc="15">
                <a:solidFill>
                  <a:srgbClr val="2F2B20"/>
                </a:solidFill>
                <a:latin typeface="Times New Roman"/>
                <a:cs typeface="Times New Roman"/>
              </a:rPr>
              <a:t>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polypeptide.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0240" y="2379979"/>
            <a:ext cx="6750050" cy="1767839"/>
          </a:xfrm>
          <a:prstGeom prst="rect">
            <a:avLst/>
          </a:prstGeom>
        </p:spPr>
        <p:txBody>
          <a:bodyPr wrap="square" lIns="0" tIns="8382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660"/>
              </a:spcBef>
              <a:buClr>
                <a:srgbClr val="A9A57C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DNA</a:t>
            </a:r>
            <a:r>
              <a:rPr dirty="0" sz="2200" spc="-130">
                <a:solidFill>
                  <a:srgbClr val="2F2B20"/>
                </a:solidFill>
                <a:latin typeface="Times New Roman"/>
                <a:cs typeface="Times New Roman"/>
              </a:rPr>
              <a:t>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sequencing.</a:t>
            </a:r>
            <a:endParaRPr sz="22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560"/>
              </a:spcBef>
              <a:buClr>
                <a:srgbClr val="A9A57C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Direct amino acids</a:t>
            </a:r>
            <a:r>
              <a:rPr dirty="0" sz="2200" spc="-10">
                <a:solidFill>
                  <a:srgbClr val="2F2B20"/>
                </a:solidFill>
                <a:latin typeface="Times New Roman"/>
                <a:cs typeface="Times New Roman"/>
              </a:rPr>
              <a:t> </a:t>
            </a:r>
            <a:r>
              <a:rPr dirty="0" sz="2200" spc="-5">
                <a:solidFill>
                  <a:srgbClr val="2F2B20"/>
                </a:solidFill>
                <a:latin typeface="Times New Roman"/>
                <a:cs typeface="Times New Roman"/>
              </a:rPr>
              <a:t>sequencing.</a:t>
            </a:r>
            <a:endParaRPr sz="2200">
              <a:latin typeface="Times New Roman"/>
              <a:cs typeface="Times New Roman"/>
            </a:endParaRPr>
          </a:p>
          <a:p>
            <a:pPr marL="2903220" marR="5080" indent="-2293620">
              <a:lnSpc>
                <a:spcPts val="3300"/>
              </a:lnSpc>
              <a:spcBef>
                <a:spcPts val="819"/>
              </a:spcBef>
            </a:pPr>
            <a:r>
              <a:rPr dirty="0" sz="2800" spc="-5" b="1">
                <a:solidFill>
                  <a:srgbClr val="2F2B20"/>
                </a:solidFill>
                <a:latin typeface="Times New Roman"/>
                <a:cs typeface="Times New Roman"/>
              </a:rPr>
              <a:t>How </a:t>
            </a:r>
            <a:r>
              <a:rPr dirty="0" sz="2800" b="1">
                <a:solidFill>
                  <a:srgbClr val="2F2B20"/>
                </a:solidFill>
                <a:latin typeface="Times New Roman"/>
                <a:cs typeface="Times New Roman"/>
              </a:rPr>
              <a:t>to </a:t>
            </a:r>
            <a:r>
              <a:rPr dirty="0" sz="2800" spc="-5" b="1">
                <a:solidFill>
                  <a:srgbClr val="2F2B20"/>
                </a:solidFill>
                <a:latin typeface="Times New Roman"/>
                <a:cs typeface="Times New Roman"/>
              </a:rPr>
              <a:t>determine </a:t>
            </a:r>
            <a:r>
              <a:rPr dirty="0" sz="2800" b="1">
                <a:solidFill>
                  <a:srgbClr val="2F2B20"/>
                </a:solidFill>
                <a:latin typeface="Times New Roman"/>
                <a:cs typeface="Times New Roman"/>
              </a:rPr>
              <a:t>the </a:t>
            </a:r>
            <a:r>
              <a:rPr dirty="0" sz="2800" spc="-5" b="1">
                <a:solidFill>
                  <a:srgbClr val="2F2B20"/>
                </a:solidFill>
                <a:latin typeface="Times New Roman"/>
                <a:cs typeface="Times New Roman"/>
              </a:rPr>
              <a:t>primary </a:t>
            </a:r>
            <a:r>
              <a:rPr dirty="0" sz="2800" spc="-10" b="1">
                <a:solidFill>
                  <a:srgbClr val="2F2B20"/>
                </a:solidFill>
                <a:latin typeface="Times New Roman"/>
                <a:cs typeface="Times New Roman"/>
              </a:rPr>
              <a:t>structure  </a:t>
            </a:r>
            <a:r>
              <a:rPr dirty="0" sz="2800" spc="-5" b="1">
                <a:solidFill>
                  <a:srgbClr val="2F2B20"/>
                </a:solidFill>
                <a:latin typeface="Times New Roman"/>
                <a:cs typeface="Times New Roman"/>
              </a:rPr>
              <a:t>sequence?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2019-09-06T10:36:10Z</dcterms:created>
  <dcterms:modified xsi:type="dcterms:W3CDTF">2019-09-06T10:36:10Z</dcterms:modified>
</cp:coreProperties>
</file>