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4540" y="1872183"/>
            <a:ext cx="7614919" cy="1031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675E46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675E46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675E46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463423"/>
            <a:ext cx="8072119" cy="72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rgbClr val="675E46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0819" y="1390650"/>
            <a:ext cx="7529195" cy="2578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ulane.edu/%7Ebiochem/nolan/lectures/rna/bzcomp2.htm" TargetMode="External"/><Relationship Id="rId3" Type="http://schemas.openxmlformats.org/officeDocument/2006/relationships/hyperlink" Target="http://biowiki.ucdavis.edu/Genetics/Unit_I%3A_Genes%2C_Nucleic_Acids%2C_Genomes_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1872183"/>
            <a:ext cx="7176134" cy="1031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 spc="-90">
                <a:solidFill>
                  <a:srgbClr val="675E46"/>
                </a:solidFill>
                <a:latin typeface="Times New Roman"/>
                <a:cs typeface="Times New Roman"/>
              </a:rPr>
              <a:t>Molecular </a:t>
            </a:r>
            <a:r>
              <a:rPr dirty="0" sz="6600" spc="-85">
                <a:solidFill>
                  <a:srgbClr val="675E46"/>
                </a:solidFill>
                <a:latin typeface="Times New Roman"/>
                <a:cs typeface="Times New Roman"/>
              </a:rPr>
              <a:t>biology</a:t>
            </a:r>
            <a:r>
              <a:rPr dirty="0" sz="6600" spc="-390">
                <a:solidFill>
                  <a:srgbClr val="675E46"/>
                </a:solidFill>
                <a:latin typeface="Times New Roman"/>
                <a:cs typeface="Times New Roman"/>
              </a:rPr>
              <a:t> </a:t>
            </a:r>
            <a:r>
              <a:rPr dirty="0" sz="6600" spc="-80">
                <a:solidFill>
                  <a:srgbClr val="675E46"/>
                </a:solidFill>
                <a:latin typeface="Times New Roman"/>
                <a:cs typeface="Times New Roman"/>
              </a:rPr>
              <a:t>(1)</a:t>
            </a:r>
            <a:endParaRPr sz="6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47086" y="3252977"/>
            <a:ext cx="3139440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>
                <a:solidFill>
                  <a:srgbClr val="8E8D8B"/>
                </a:solidFill>
                <a:latin typeface="Calibri"/>
                <a:cs typeface="Calibri"/>
              </a:rPr>
              <a:t>(Foundation</a:t>
            </a:r>
            <a:r>
              <a:rPr dirty="0" sz="3200" spc="-40">
                <a:solidFill>
                  <a:srgbClr val="8E8D8B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8E8D8B"/>
                </a:solidFill>
                <a:latin typeface="Calibri"/>
                <a:cs typeface="Calibri"/>
              </a:rPr>
              <a:t>Block)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44195"/>
            <a:ext cx="4065904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90"/>
              <a:t>Function </a:t>
            </a:r>
            <a:r>
              <a:rPr dirty="0" sz="3600" spc="-50"/>
              <a:t>of</a:t>
            </a:r>
            <a:r>
              <a:rPr dirty="0" sz="3600" spc="-385"/>
              <a:t> </a:t>
            </a:r>
            <a:r>
              <a:rPr dirty="0" sz="3600" spc="-95"/>
              <a:t>nucleotides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50240" y="1590802"/>
            <a:ext cx="7348855" cy="24396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ts val="2510"/>
              </a:lnSpc>
              <a:spcBef>
                <a:spcPts val="95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Polymers</a:t>
            </a:r>
            <a:r>
              <a:rPr dirty="0" sz="2200" spc="24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of</a:t>
            </a:r>
            <a:r>
              <a:rPr dirty="0" sz="2200" spc="245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nucleotides</a:t>
            </a:r>
            <a:r>
              <a:rPr dirty="0" sz="2200" spc="254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(as</a:t>
            </a:r>
            <a:r>
              <a:rPr dirty="0" sz="2200" spc="24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2E2B1F"/>
                </a:solidFill>
                <a:latin typeface="Times New Roman"/>
                <a:cs typeface="Times New Roman"/>
              </a:rPr>
              <a:t>DNA</a:t>
            </a:r>
            <a:r>
              <a:rPr dirty="0" sz="2200" spc="125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or</a:t>
            </a:r>
            <a:r>
              <a:rPr dirty="0" sz="2200" spc="245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2E2B1F"/>
                </a:solidFill>
                <a:latin typeface="Times New Roman"/>
                <a:cs typeface="Times New Roman"/>
              </a:rPr>
              <a:t>RNA)</a:t>
            </a:r>
            <a:r>
              <a:rPr dirty="0" sz="2200" spc="25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store</a:t>
            </a:r>
            <a:r>
              <a:rPr dirty="0" sz="2200" spc="25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and</a:t>
            </a:r>
            <a:r>
              <a:rPr dirty="0" sz="2200" spc="26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transfer</a:t>
            </a:r>
            <a:endParaRPr sz="2200">
              <a:latin typeface="Times New Roman"/>
              <a:cs typeface="Times New Roman"/>
            </a:endParaRPr>
          </a:p>
          <a:p>
            <a:pPr marL="241300">
              <a:lnSpc>
                <a:spcPts val="2510"/>
              </a:lnSpc>
            </a:pP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genetic</a:t>
            </a:r>
            <a:r>
              <a:rPr dirty="0" sz="2200" spc="-1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information.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2380"/>
              </a:lnSpc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  <a:tab pos="980440" algn="l"/>
                <a:tab pos="2496820" algn="l"/>
                <a:tab pos="3143250" algn="l"/>
                <a:tab pos="3898900" algn="l"/>
                <a:tab pos="5368290" algn="l"/>
                <a:tab pos="6513195" algn="l"/>
              </a:tabLst>
            </a:pP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F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r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ee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	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n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u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cleoti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d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es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	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and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	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their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	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deri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v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atives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	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perf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o</a:t>
            </a:r>
            <a:r>
              <a:rPr dirty="0" sz="2200" spc="5">
                <a:solidFill>
                  <a:srgbClr val="2E2B1F"/>
                </a:solidFill>
                <a:latin typeface="Times New Roman"/>
                <a:cs typeface="Times New Roman"/>
              </a:rPr>
              <a:t>r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m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	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vari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o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us 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metabolic functions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not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related to genetic</a:t>
            </a:r>
            <a:r>
              <a:rPr dirty="0" sz="2200" spc="45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information.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A9A47B"/>
              </a:buClr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Other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nucleotides: </a:t>
            </a:r>
            <a:r>
              <a:rPr dirty="0" sz="2200" spc="-45">
                <a:solidFill>
                  <a:srgbClr val="2E2B1F"/>
                </a:solidFill>
                <a:latin typeface="Times New Roman"/>
                <a:cs typeface="Times New Roman"/>
              </a:rPr>
              <a:t>FAD, </a:t>
            </a:r>
            <a:r>
              <a:rPr dirty="0" sz="2200" spc="-10">
                <a:solidFill>
                  <a:srgbClr val="2E2B1F"/>
                </a:solidFill>
                <a:latin typeface="Times New Roman"/>
                <a:cs typeface="Times New Roman"/>
              </a:rPr>
              <a:t>NAD,</a:t>
            </a:r>
            <a:r>
              <a:rPr dirty="0" sz="2200" spc="55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CoA.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44195"/>
            <a:ext cx="3989704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70"/>
              <a:t>The </a:t>
            </a:r>
            <a:r>
              <a:rPr dirty="0" sz="3600" spc="-85"/>
              <a:t>double helix</a:t>
            </a:r>
            <a:r>
              <a:rPr dirty="0" sz="3600" spc="-525"/>
              <a:t> </a:t>
            </a:r>
            <a:r>
              <a:rPr dirty="0" sz="3600" spc="-65"/>
              <a:t>DNA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50240" y="1624329"/>
            <a:ext cx="7348855" cy="15005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The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structure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of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DNA was first</a:t>
            </a:r>
            <a:r>
              <a:rPr dirty="0" sz="2200" spc="19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determined </a:t>
            </a:r>
            <a:r>
              <a:rPr dirty="0" sz="2200" spc="-10">
                <a:solidFill>
                  <a:srgbClr val="2E2B1F"/>
                </a:solidFill>
                <a:latin typeface="Times New Roman"/>
                <a:cs typeface="Times New Roman"/>
              </a:rPr>
              <a:t>by James </a:t>
            </a:r>
            <a:r>
              <a:rPr dirty="0" sz="2200" spc="-35">
                <a:solidFill>
                  <a:srgbClr val="2E2B1F"/>
                </a:solidFill>
                <a:latin typeface="Times New Roman"/>
                <a:cs typeface="Times New Roman"/>
              </a:rPr>
              <a:t>Watson</a:t>
            </a:r>
            <a:endParaRPr sz="22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</a:pP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and Francis Crick in</a:t>
            </a:r>
            <a:r>
              <a:rPr dirty="0" sz="2200" spc="2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1953.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Commonly known as </a:t>
            </a:r>
            <a:r>
              <a:rPr dirty="0" sz="2200" spc="-20">
                <a:solidFill>
                  <a:srgbClr val="2E2B1F"/>
                </a:solidFill>
                <a:latin typeface="Times New Roman"/>
                <a:cs typeface="Times New Roman"/>
              </a:rPr>
              <a:t>Watson-Crick</a:t>
            </a:r>
            <a:r>
              <a:rPr dirty="0" sz="2200" spc="5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structure.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44195"/>
            <a:ext cx="703262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90"/>
              <a:t>Features</a:t>
            </a:r>
            <a:r>
              <a:rPr dirty="0" sz="3600" spc="-229"/>
              <a:t> </a:t>
            </a:r>
            <a:r>
              <a:rPr dirty="0" sz="3600" spc="-50"/>
              <a:t>of</a:t>
            </a:r>
            <a:r>
              <a:rPr dirty="0" sz="3600" spc="-285"/>
              <a:t> </a:t>
            </a:r>
            <a:r>
              <a:rPr dirty="0" sz="3600" spc="-114"/>
              <a:t>Watson-Crick</a:t>
            </a:r>
            <a:r>
              <a:rPr dirty="0" sz="3600" spc="-245"/>
              <a:t> </a:t>
            </a:r>
            <a:r>
              <a:rPr dirty="0" sz="3600" spc="-65"/>
              <a:t>DNA</a:t>
            </a:r>
            <a:r>
              <a:rPr dirty="0" sz="3600" spc="-425"/>
              <a:t> </a:t>
            </a:r>
            <a:r>
              <a:rPr dirty="0" sz="3600" spc="-90"/>
              <a:t>structure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590802"/>
            <a:ext cx="7461884" cy="31775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2510"/>
              </a:lnSpc>
              <a:spcBef>
                <a:spcPts val="95"/>
              </a:spcBef>
              <a:tabLst>
                <a:tab pos="2876550" algn="l"/>
                <a:tab pos="4401820" algn="l"/>
                <a:tab pos="5304790" algn="l"/>
                <a:tab pos="6657975" algn="l"/>
              </a:tabLst>
            </a:pPr>
            <a:r>
              <a:rPr dirty="0" sz="2200" spc="-5">
                <a:solidFill>
                  <a:srgbClr val="A9A47B"/>
                </a:solidFill>
                <a:latin typeface="Cambria Math"/>
                <a:cs typeface="Cambria Math"/>
              </a:rPr>
              <a:t>① </a:t>
            </a:r>
            <a:r>
              <a:rPr dirty="0" sz="2200" spc="10">
                <a:solidFill>
                  <a:srgbClr val="A9A47B"/>
                </a:solidFill>
                <a:latin typeface="Cambria Math"/>
                <a:cs typeface="Cambria Math"/>
              </a:rPr>
              <a:t> </a:t>
            </a:r>
            <a:r>
              <a:rPr dirty="0" sz="2200" spc="-55">
                <a:solidFill>
                  <a:srgbClr val="2E2B1F"/>
                </a:solidFill>
                <a:latin typeface="Times New Roman"/>
                <a:cs typeface="Times New Roman"/>
              </a:rPr>
              <a:t>Two </a:t>
            </a:r>
            <a:r>
              <a:rPr dirty="0" sz="2200" spc="-3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polynucleotide	chains</a:t>
            </a:r>
            <a:r>
              <a:rPr dirty="0" sz="2200" spc="459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wind	around	a</a:t>
            </a:r>
            <a:r>
              <a:rPr dirty="0" sz="2200" spc="455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2E2B1F"/>
                </a:solidFill>
                <a:latin typeface="Times New Roman"/>
                <a:cs typeface="Times New Roman"/>
              </a:rPr>
              <a:t>common	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axis</a:t>
            </a:r>
            <a:r>
              <a:rPr dirty="0" sz="2200" spc="37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20">
                <a:solidFill>
                  <a:srgbClr val="2E2B1F"/>
                </a:solidFill>
                <a:latin typeface="Times New Roman"/>
                <a:cs typeface="Times New Roman"/>
              </a:rPr>
              <a:t>to</a:t>
            </a:r>
            <a:endParaRPr sz="2200">
              <a:latin typeface="Times New Roman"/>
              <a:cs typeface="Times New Roman"/>
            </a:endParaRPr>
          </a:p>
          <a:p>
            <a:pPr marL="469900">
              <a:lnSpc>
                <a:spcPts val="2510"/>
              </a:lnSpc>
            </a:pP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form a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double helix.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200" spc="-5">
                <a:solidFill>
                  <a:srgbClr val="A9A47B"/>
                </a:solidFill>
                <a:latin typeface="Cambria Math"/>
                <a:cs typeface="Cambria Math"/>
              </a:rPr>
              <a:t>①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The two strands are anti-parallel (run in opposite</a:t>
            </a:r>
            <a:r>
              <a:rPr dirty="0" sz="2200" spc="155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direction).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200" spc="-5">
                <a:solidFill>
                  <a:srgbClr val="A9A47B"/>
                </a:solidFill>
                <a:latin typeface="Cambria Math"/>
                <a:cs typeface="Cambria Math"/>
              </a:rPr>
              <a:t>①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Each strand is a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right-handed helix.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00">
              <a:latin typeface="Times New Roman"/>
              <a:cs typeface="Times New Roman"/>
            </a:endParaRPr>
          </a:p>
          <a:p>
            <a:pPr marL="469900" marR="5715" indent="-457834">
              <a:lnSpc>
                <a:spcPts val="2380"/>
              </a:lnSpc>
            </a:pPr>
            <a:r>
              <a:rPr dirty="0" sz="2200" spc="-5">
                <a:solidFill>
                  <a:srgbClr val="A9A47B"/>
                </a:solidFill>
                <a:latin typeface="Cambria Math"/>
                <a:cs typeface="Cambria Math"/>
              </a:rPr>
              <a:t>②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The nitrogenous bases are in the center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of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the double helix </a:t>
            </a:r>
            <a:r>
              <a:rPr dirty="0" sz="2200" spc="54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and the sugar-phosphate chains are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on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the</a:t>
            </a:r>
            <a:r>
              <a:rPr dirty="0" sz="2200" spc="15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sides.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24329"/>
            <a:ext cx="7461250" cy="29698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>
                <a:solidFill>
                  <a:srgbClr val="A9A47B"/>
                </a:solidFill>
                <a:latin typeface="Cambria Math"/>
                <a:cs typeface="Cambria Math"/>
              </a:rPr>
              <a:t>⑤</a:t>
            </a:r>
            <a:r>
              <a:rPr dirty="0" sz="2200" spc="5">
                <a:solidFill>
                  <a:srgbClr val="A9A47B"/>
                </a:solidFill>
                <a:latin typeface="Cambria Math"/>
                <a:cs typeface="Cambria Math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The</a:t>
            </a:r>
            <a:r>
              <a:rPr dirty="0" sz="2200" spc="105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surface</a:t>
            </a:r>
            <a:r>
              <a:rPr dirty="0" sz="2200" spc="10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of</a:t>
            </a:r>
            <a:r>
              <a:rPr dirty="0" sz="2200" spc="10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the</a:t>
            </a:r>
            <a:r>
              <a:rPr dirty="0" sz="2200" spc="11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double</a:t>
            </a:r>
            <a:r>
              <a:rPr dirty="0" sz="2200" spc="9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helix</a:t>
            </a:r>
            <a:r>
              <a:rPr dirty="0" sz="2200" spc="114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contains</a:t>
            </a:r>
            <a:r>
              <a:rPr dirty="0" sz="2200" spc="10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2</a:t>
            </a:r>
            <a:r>
              <a:rPr dirty="0" sz="2200" spc="95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grooves:</a:t>
            </a:r>
            <a:r>
              <a:rPr dirty="0" sz="2200" spc="10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2E2B1F"/>
                </a:solidFill>
                <a:latin typeface="Times New Roman"/>
                <a:cs typeface="Times New Roman"/>
              </a:rPr>
              <a:t>the</a:t>
            </a:r>
            <a:r>
              <a:rPr dirty="0" sz="2200" spc="11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major</a:t>
            </a:r>
            <a:endParaRPr sz="22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and minor</a:t>
            </a:r>
            <a:r>
              <a:rPr dirty="0" sz="2200" spc="2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grooves.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>
              <a:latin typeface="Times New Roman"/>
              <a:cs typeface="Times New Roman"/>
            </a:endParaRPr>
          </a:p>
          <a:p>
            <a:pPr algn="just" marL="469900" marR="5080" indent="-457834">
              <a:lnSpc>
                <a:spcPct val="100000"/>
              </a:lnSpc>
            </a:pPr>
            <a:r>
              <a:rPr dirty="0" sz="2200" spc="-5">
                <a:solidFill>
                  <a:srgbClr val="A9A47B"/>
                </a:solidFill>
                <a:latin typeface="Cambria Math"/>
                <a:cs typeface="Cambria Math"/>
              </a:rPr>
              <a:t>⑤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Each base is hydrogen bonded to a base in the opposite strand  to form a base pair (A-T and G-C), known as complementary  base</a:t>
            </a:r>
            <a:r>
              <a:rPr dirty="0" sz="2200" spc="-1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pairing.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200" spc="-5">
                <a:solidFill>
                  <a:srgbClr val="A9A47B"/>
                </a:solidFill>
                <a:latin typeface="Cambria Math"/>
                <a:cs typeface="Cambria Math"/>
              </a:rPr>
              <a:t>⑤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The helix has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10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base pairs (bp) per</a:t>
            </a:r>
            <a:r>
              <a:rPr dirty="0" sz="2200" spc="55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turn.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44195"/>
            <a:ext cx="420751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14"/>
              <a:t>Watson-Crick </a:t>
            </a:r>
            <a:r>
              <a:rPr dirty="0" sz="3600" spc="-75"/>
              <a:t>base</a:t>
            </a:r>
            <a:r>
              <a:rPr dirty="0" sz="3600" spc="-385"/>
              <a:t> </a:t>
            </a:r>
            <a:r>
              <a:rPr dirty="0" sz="3600" spc="-85"/>
              <a:t>pairs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364994" y="1979802"/>
            <a:ext cx="1702435" cy="9036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dirty="0" sz="2400">
                <a:solidFill>
                  <a:srgbClr val="2E2B1F"/>
                </a:solidFill>
                <a:latin typeface="Palatino Linotype"/>
                <a:cs typeface="Palatino Linotype"/>
              </a:rPr>
              <a:t>Adenine</a:t>
            </a:r>
            <a:r>
              <a:rPr dirty="0" sz="2400" spc="-105">
                <a:solidFill>
                  <a:srgbClr val="2E2B1F"/>
                </a:solidFill>
                <a:latin typeface="Palatino Linotype"/>
                <a:cs typeface="Palatino Linotype"/>
              </a:rPr>
              <a:t> </a:t>
            </a:r>
            <a:r>
              <a:rPr dirty="0" sz="2400">
                <a:solidFill>
                  <a:srgbClr val="2E2B1F"/>
                </a:solidFill>
                <a:latin typeface="Palatino Linotype"/>
                <a:cs typeface="Palatino Linotype"/>
              </a:rPr>
              <a:t>(A)  </a:t>
            </a:r>
            <a:r>
              <a:rPr dirty="0" sz="2400" spc="-5">
                <a:solidFill>
                  <a:srgbClr val="2E2B1F"/>
                </a:solidFill>
                <a:latin typeface="Palatino Linotype"/>
                <a:cs typeface="Palatino Linotype"/>
              </a:rPr>
              <a:t>Guanine</a:t>
            </a:r>
            <a:r>
              <a:rPr dirty="0" sz="2400" spc="-60">
                <a:solidFill>
                  <a:srgbClr val="2E2B1F"/>
                </a:solidFill>
                <a:latin typeface="Palatino Linotype"/>
                <a:cs typeface="Palatino Linotype"/>
              </a:rPr>
              <a:t> </a:t>
            </a:r>
            <a:r>
              <a:rPr dirty="0" sz="2400">
                <a:solidFill>
                  <a:srgbClr val="2E2B1F"/>
                </a:solidFill>
                <a:latin typeface="Palatino Linotype"/>
                <a:cs typeface="Palatino Linotype"/>
              </a:rPr>
              <a:t>(G)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5175" y="1979802"/>
            <a:ext cx="1714500" cy="9036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dirty="0" sz="2400">
                <a:solidFill>
                  <a:srgbClr val="2E2B1F"/>
                </a:solidFill>
                <a:latin typeface="Palatino Linotype"/>
                <a:cs typeface="Palatino Linotype"/>
              </a:rPr>
              <a:t>Thymine</a:t>
            </a:r>
            <a:r>
              <a:rPr dirty="0" sz="2400" spc="-75">
                <a:solidFill>
                  <a:srgbClr val="2E2B1F"/>
                </a:solidFill>
                <a:latin typeface="Palatino Linotype"/>
                <a:cs typeface="Palatino Linotype"/>
              </a:rPr>
              <a:t> </a:t>
            </a:r>
            <a:r>
              <a:rPr dirty="0" sz="2400">
                <a:solidFill>
                  <a:srgbClr val="2E2B1F"/>
                </a:solidFill>
                <a:latin typeface="Palatino Linotype"/>
                <a:cs typeface="Palatino Linotype"/>
              </a:rPr>
              <a:t>(T)  </a:t>
            </a:r>
            <a:r>
              <a:rPr dirty="0" sz="2400" spc="-5">
                <a:solidFill>
                  <a:srgbClr val="2E2B1F"/>
                </a:solidFill>
                <a:latin typeface="Palatino Linotype"/>
                <a:cs typeface="Palatino Linotype"/>
              </a:rPr>
              <a:t>Cytosine</a:t>
            </a:r>
            <a:r>
              <a:rPr dirty="0" sz="2400" spc="-55">
                <a:solidFill>
                  <a:srgbClr val="2E2B1F"/>
                </a:solidFill>
                <a:latin typeface="Palatino Linotype"/>
                <a:cs typeface="Palatino Linotype"/>
              </a:rPr>
              <a:t> </a:t>
            </a:r>
            <a:r>
              <a:rPr dirty="0" sz="2400">
                <a:solidFill>
                  <a:srgbClr val="2E2B1F"/>
                </a:solidFill>
                <a:latin typeface="Palatino Linotype"/>
                <a:cs typeface="Palatino Linotype"/>
              </a:rPr>
              <a:t>(C)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02608" y="2667000"/>
            <a:ext cx="414655" cy="0"/>
          </a:xfrm>
          <a:custGeom>
            <a:avLst/>
            <a:gdLst/>
            <a:ahLst/>
            <a:cxnLst/>
            <a:rect l="l" t="t" r="r" b="b"/>
            <a:pathLst>
              <a:path w="414654" h="0">
                <a:moveTo>
                  <a:pt x="0" y="0"/>
                </a:moveTo>
                <a:lnTo>
                  <a:pt x="414527" y="0"/>
                </a:lnTo>
              </a:path>
            </a:pathLst>
          </a:custGeom>
          <a:ln w="9144">
            <a:solidFill>
              <a:srgbClr val="2E2B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102608" y="2721864"/>
            <a:ext cx="414655" cy="0"/>
          </a:xfrm>
          <a:custGeom>
            <a:avLst/>
            <a:gdLst/>
            <a:ahLst/>
            <a:cxnLst/>
            <a:rect l="l" t="t" r="r" b="b"/>
            <a:pathLst>
              <a:path w="414654" h="0">
                <a:moveTo>
                  <a:pt x="0" y="0"/>
                </a:moveTo>
                <a:lnTo>
                  <a:pt x="414527" y="0"/>
                </a:lnTo>
              </a:path>
            </a:pathLst>
          </a:custGeom>
          <a:ln w="9144">
            <a:solidFill>
              <a:srgbClr val="2E2B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02608" y="2776727"/>
            <a:ext cx="414655" cy="0"/>
          </a:xfrm>
          <a:custGeom>
            <a:avLst/>
            <a:gdLst/>
            <a:ahLst/>
            <a:cxnLst/>
            <a:rect l="l" t="t" r="r" b="b"/>
            <a:pathLst>
              <a:path w="414654" h="0">
                <a:moveTo>
                  <a:pt x="0" y="0"/>
                </a:moveTo>
                <a:lnTo>
                  <a:pt x="414527" y="0"/>
                </a:lnTo>
              </a:path>
            </a:pathLst>
          </a:custGeom>
          <a:ln w="9144">
            <a:solidFill>
              <a:srgbClr val="2E2B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02608" y="2228088"/>
            <a:ext cx="414655" cy="0"/>
          </a:xfrm>
          <a:custGeom>
            <a:avLst/>
            <a:gdLst/>
            <a:ahLst/>
            <a:cxnLst/>
            <a:rect l="l" t="t" r="r" b="b"/>
            <a:pathLst>
              <a:path w="414654" h="0">
                <a:moveTo>
                  <a:pt x="0" y="0"/>
                </a:moveTo>
                <a:lnTo>
                  <a:pt x="414527" y="0"/>
                </a:lnTo>
              </a:path>
            </a:pathLst>
          </a:custGeom>
          <a:ln w="9144">
            <a:solidFill>
              <a:srgbClr val="2E2B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02608" y="2282951"/>
            <a:ext cx="414655" cy="0"/>
          </a:xfrm>
          <a:custGeom>
            <a:avLst/>
            <a:gdLst/>
            <a:ahLst/>
            <a:cxnLst/>
            <a:rect l="l" t="t" r="r" b="b"/>
            <a:pathLst>
              <a:path w="414654" h="0">
                <a:moveTo>
                  <a:pt x="0" y="0"/>
                </a:moveTo>
                <a:lnTo>
                  <a:pt x="414527" y="0"/>
                </a:lnTo>
              </a:path>
            </a:pathLst>
          </a:custGeom>
          <a:ln w="9144">
            <a:solidFill>
              <a:srgbClr val="2E2B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810892" y="3415665"/>
            <a:ext cx="490601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In RNA, Thymine is replaced by Uracil</a:t>
            </a:r>
            <a:r>
              <a:rPr dirty="0" sz="2200" spc="-1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(U)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44195"/>
            <a:ext cx="413766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35"/>
              <a:t>Types </a:t>
            </a:r>
            <a:r>
              <a:rPr dirty="0" sz="3600" spc="-50"/>
              <a:t>of </a:t>
            </a:r>
            <a:r>
              <a:rPr dirty="0" sz="3600" spc="-65"/>
              <a:t>DNA</a:t>
            </a:r>
            <a:r>
              <a:rPr dirty="0" sz="3600" spc="-690"/>
              <a:t> </a:t>
            </a:r>
            <a:r>
              <a:rPr dirty="0" sz="3600" spc="-90"/>
              <a:t>structure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2699004" y="3860291"/>
            <a:ext cx="5033772" cy="2916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60819" y="1390650"/>
          <a:ext cx="7529195" cy="2578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7695"/>
                <a:gridCol w="1877695"/>
                <a:gridCol w="1877694"/>
                <a:gridCol w="1877695"/>
              </a:tblGrid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9A4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10" b="1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A-DNA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9A47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 b="1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B-DNA</a:t>
                      </a:r>
                      <a:r>
                        <a:rPr dirty="0" baseline="24691" sz="1350" spc="-7" b="1">
                          <a:solidFill>
                            <a:srgbClr val="FF6600"/>
                          </a:solidFill>
                          <a:latin typeface="Times New Roman"/>
                          <a:cs typeface="Times New Roman"/>
                        </a:rPr>
                        <a:t>*</a:t>
                      </a:r>
                      <a:endParaRPr baseline="24691"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9A47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10" b="1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Z-DNA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9A47B"/>
                    </a:solidFill>
                  </a:tcPr>
                </a:tc>
              </a:tr>
              <a:tr h="23876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400" spc="-5" b="1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Direction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A47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400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Right-handed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0D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400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Right-handed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0D6"/>
                    </a:solidFill>
                  </a:tcPr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400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Left-handed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0D6"/>
                    </a:solidFill>
                  </a:tcPr>
                </a:tc>
              </a:tr>
              <a:tr h="23876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b="1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Helix</a:t>
                      </a:r>
                      <a:r>
                        <a:rPr dirty="0" sz="1400" spc="-30" b="1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length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A4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Short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F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spc="-5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Elongated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FEB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83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More</a:t>
                      </a:r>
                      <a:r>
                        <a:rPr dirty="0" sz="1400" spc="-95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elongated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FEB"/>
                    </a:solidFill>
                  </a:tcPr>
                </a:tc>
              </a:tr>
              <a:tr h="23875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b="1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Major</a:t>
                      </a:r>
                      <a:r>
                        <a:rPr dirty="0" sz="1400" spc="-45" b="1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groove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A47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spc="-5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Deep </a:t>
                      </a:r>
                      <a:r>
                        <a:rPr dirty="0" sz="1400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400" spc="-15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narrow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0D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spc="-20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Wide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0D6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7211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spc="-5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Not </a:t>
                      </a:r>
                      <a:r>
                        <a:rPr dirty="0" sz="1400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real</a:t>
                      </a:r>
                      <a:r>
                        <a:rPr dirty="0" sz="1400" spc="-90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groove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0D6"/>
                    </a:solidFill>
                  </a:tcPr>
                </a:tc>
              </a:tr>
              <a:tr h="23876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b="1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Minor</a:t>
                      </a:r>
                      <a:r>
                        <a:rPr dirty="0" sz="1400" spc="-45" b="1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groove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A47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spc="-20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Wide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F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Narrow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F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Narrow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FEB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1400" spc="-5" b="1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Placement </a:t>
                      </a:r>
                      <a:r>
                        <a:rPr dirty="0" sz="1400" b="1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400" spc="-35" b="1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bp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A47B"/>
                    </a:solidFill>
                  </a:tcPr>
                </a:tc>
                <a:tc>
                  <a:txBody>
                    <a:bodyPr/>
                    <a:lstStyle/>
                    <a:p>
                      <a:pPr marL="404495" marR="167640" indent="-227329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400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Displaced </a:t>
                      </a:r>
                      <a:r>
                        <a:rPr dirty="0" sz="1400" spc="-5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away</a:t>
                      </a:r>
                      <a:r>
                        <a:rPr dirty="0" sz="1400" spc="-80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from  the helical</a:t>
                      </a:r>
                      <a:r>
                        <a:rPr dirty="0" sz="1400" spc="-70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axis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0D6"/>
                    </a:solidFill>
                  </a:tcPr>
                </a:tc>
                <a:tc>
                  <a:txBody>
                    <a:bodyPr/>
                    <a:lstStyle/>
                    <a:p>
                      <a:pPr marL="795020" marR="78740" indent="-71056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400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Centred over the</a:t>
                      </a:r>
                      <a:r>
                        <a:rPr dirty="0" sz="1400" spc="-114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helical  axis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0D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014" marR="108585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dirty="0" sz="1400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Zig-zag pattern</a:t>
                      </a:r>
                      <a:r>
                        <a:rPr dirty="0" sz="1400" spc="-114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(nearly  perpendicular to the  helical</a:t>
                      </a:r>
                      <a:r>
                        <a:rPr dirty="0" sz="1400" spc="-25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axis)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0D6"/>
                    </a:solidFill>
                  </a:tcPr>
                </a:tc>
              </a:tr>
              <a:tr h="23685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b="1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bp per</a:t>
                      </a:r>
                      <a:r>
                        <a:rPr dirty="0" sz="1400" spc="-55" b="1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turn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A4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spc="-45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11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F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spc="5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F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spc="5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12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FEB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68580" marR="534670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dirty="0" sz="1400" spc="-5" b="1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Conformation</a:t>
                      </a:r>
                      <a:r>
                        <a:rPr dirty="0" sz="1400" spc="-95" b="1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of  deoxyribose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A4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400" spc="5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baseline="-21604" sz="1350" spc="7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baseline="-21604"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0D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400" spc="5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baseline="-21604" sz="1350" spc="7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baseline="-21604"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0D6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9624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400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G </a:t>
                      </a:r>
                      <a:r>
                        <a:rPr dirty="0" sz="1400" spc="5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(C</a:t>
                      </a:r>
                      <a:r>
                        <a:rPr dirty="0" baseline="-21604" sz="1350" spc="7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1400" spc="5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) </a:t>
                      </a:r>
                      <a:r>
                        <a:rPr dirty="0" sz="1400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; C</a:t>
                      </a:r>
                      <a:r>
                        <a:rPr dirty="0" sz="1400" spc="-105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(C</a:t>
                      </a:r>
                      <a:r>
                        <a:rPr dirty="0" baseline="-21604" sz="1350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1400">
                          <a:solidFill>
                            <a:srgbClr val="2E2B1F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0D6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47217" y="3948429"/>
            <a:ext cx="24561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6600"/>
                </a:solidFill>
                <a:latin typeface="Times New Roman"/>
                <a:cs typeface="Times New Roman"/>
              </a:rPr>
              <a:t>* </a:t>
            </a:r>
            <a:r>
              <a:rPr dirty="0" sz="1400" spc="-5" b="1">
                <a:solidFill>
                  <a:srgbClr val="FF6600"/>
                </a:solidFill>
                <a:latin typeface="Times New Roman"/>
                <a:cs typeface="Times New Roman"/>
              </a:rPr>
              <a:t>Watson-Crick model</a:t>
            </a:r>
            <a:r>
              <a:rPr dirty="0" sz="1400" spc="-135" b="1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FF6600"/>
                </a:solidFill>
                <a:latin typeface="Times New Roman"/>
                <a:cs typeface="Times New Roman"/>
              </a:rPr>
              <a:t>(B-DNA)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44195"/>
            <a:ext cx="317881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65"/>
              <a:t>DNA</a:t>
            </a:r>
            <a:r>
              <a:rPr dirty="0" sz="3600" spc="-459"/>
              <a:t> </a:t>
            </a:r>
            <a:r>
              <a:rPr dirty="0" sz="3600" spc="-95"/>
              <a:t>supercoiling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50240" y="1624329"/>
            <a:ext cx="7348855" cy="695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  <a:tab pos="869315" algn="l"/>
                <a:tab pos="2613025" algn="l"/>
                <a:tab pos="3041015" algn="l"/>
                <a:tab pos="3856354" algn="l"/>
                <a:tab pos="4933950" algn="l"/>
                <a:tab pos="5531485" algn="l"/>
                <a:tab pos="6515100" algn="l"/>
              </a:tabLst>
            </a:pP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T</a:t>
            </a:r>
            <a:r>
              <a:rPr dirty="0" sz="2200" spc="5">
                <a:solidFill>
                  <a:srgbClr val="2E2B1F"/>
                </a:solidFill>
                <a:latin typeface="Times New Roman"/>
                <a:cs typeface="Times New Roman"/>
              </a:rPr>
              <a:t>h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e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	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chr</a:t>
            </a:r>
            <a:r>
              <a:rPr dirty="0" sz="2200" spc="10">
                <a:solidFill>
                  <a:srgbClr val="2E2B1F"/>
                </a:solidFill>
                <a:latin typeface="Times New Roman"/>
                <a:cs typeface="Times New Roman"/>
              </a:rPr>
              <a:t>o</a:t>
            </a:r>
            <a:r>
              <a:rPr dirty="0" sz="2200" spc="-25">
                <a:solidFill>
                  <a:srgbClr val="2E2B1F"/>
                </a:solidFill>
                <a:latin typeface="Times New Roman"/>
                <a:cs typeface="Times New Roman"/>
              </a:rPr>
              <a:t>m</a:t>
            </a:r>
            <a:r>
              <a:rPr dirty="0" sz="2200" spc="10">
                <a:solidFill>
                  <a:srgbClr val="2E2B1F"/>
                </a:solidFill>
                <a:latin typeface="Times New Roman"/>
                <a:cs typeface="Times New Roman"/>
              </a:rPr>
              <a:t>o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so</a:t>
            </a:r>
            <a:r>
              <a:rPr dirty="0" sz="2200" spc="-20">
                <a:solidFill>
                  <a:srgbClr val="2E2B1F"/>
                </a:solidFill>
                <a:latin typeface="Times New Roman"/>
                <a:cs typeface="Times New Roman"/>
              </a:rPr>
              <a:t>m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es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	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o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f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	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many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	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bacteria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	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and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	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viru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s</a:t>
            </a:r>
            <a:r>
              <a:rPr dirty="0" sz="2200" spc="-25">
                <a:solidFill>
                  <a:srgbClr val="2E2B1F"/>
                </a:solidFill>
                <a:latin typeface="Times New Roman"/>
                <a:cs typeface="Times New Roman"/>
              </a:rPr>
              <a:t>e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s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	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co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n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ta</a:t>
            </a:r>
            <a:r>
              <a:rPr dirty="0" sz="2200" spc="-20">
                <a:solidFill>
                  <a:srgbClr val="2E2B1F"/>
                </a:solidFill>
                <a:latin typeface="Times New Roman"/>
                <a:cs typeface="Times New Roman"/>
              </a:rPr>
              <a:t>i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n</a:t>
            </a:r>
            <a:endParaRPr sz="22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</a:pP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circular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DNA which is</a:t>
            </a:r>
            <a:r>
              <a:rPr dirty="0" sz="2200" spc="-114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supercoiled.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0811" y="2854451"/>
            <a:ext cx="7885176" cy="2267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44195"/>
            <a:ext cx="458660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90"/>
              <a:t>Melting </a:t>
            </a:r>
            <a:r>
              <a:rPr dirty="0" sz="3600" spc="-95"/>
              <a:t>temperature</a:t>
            </a:r>
            <a:r>
              <a:rPr dirty="0" sz="3600" spc="-370"/>
              <a:t> </a:t>
            </a:r>
            <a:r>
              <a:rPr dirty="0" sz="3600" spc="-75"/>
              <a:t>(MT)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22859" y="1624329"/>
            <a:ext cx="7785100" cy="18357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The temperature at which the double-stranded </a:t>
            </a:r>
            <a:r>
              <a:rPr dirty="0" sz="2200" spc="-10">
                <a:solidFill>
                  <a:srgbClr val="2E2B1F"/>
                </a:solidFill>
                <a:latin typeface="Times New Roman"/>
                <a:cs typeface="Times New Roman"/>
              </a:rPr>
              <a:t>DNA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is</a:t>
            </a:r>
            <a:r>
              <a:rPr dirty="0" sz="2200" spc="15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separated</a:t>
            </a:r>
            <a:endParaRPr sz="22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</a:pP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into two single strands.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00000"/>
              </a:lnSpc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MT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of </a:t>
            </a:r>
            <a:r>
              <a:rPr dirty="0" sz="2200" spc="-10">
                <a:solidFill>
                  <a:srgbClr val="2E2B1F"/>
                </a:solidFill>
                <a:latin typeface="Times New Roman"/>
                <a:cs typeface="Times New Roman"/>
              </a:rPr>
              <a:t>DNA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depends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on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nitrogenous base content (A-T and G-C).  G-C has 3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hydrogen bonds </a:t>
            </a:r>
            <a:r>
              <a:rPr dirty="0" sz="2200" spc="-5">
                <a:solidFill>
                  <a:srgbClr val="2E2B1F"/>
                </a:solidFill>
                <a:latin typeface="Wingdings"/>
                <a:cs typeface="Wingdings"/>
              </a:rPr>
              <a:t>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 stronger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than</a:t>
            </a:r>
            <a:r>
              <a:rPr dirty="0" sz="2200" spc="-15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0">
                <a:solidFill>
                  <a:srgbClr val="2E2B1F"/>
                </a:solidFill>
                <a:latin typeface="Times New Roman"/>
                <a:cs typeface="Times New Roman"/>
              </a:rPr>
              <a:t>A-T.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38983" y="3715511"/>
            <a:ext cx="3304032" cy="2915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44195"/>
            <a:ext cx="459359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65"/>
              <a:t>RNA </a:t>
            </a:r>
            <a:r>
              <a:rPr dirty="0" sz="3600" spc="-130"/>
              <a:t>(Types </a:t>
            </a:r>
            <a:r>
              <a:rPr dirty="0" sz="3600" spc="-70"/>
              <a:t>and</a:t>
            </a:r>
            <a:r>
              <a:rPr dirty="0" sz="3600" spc="-685"/>
              <a:t> </a:t>
            </a:r>
            <a:r>
              <a:rPr dirty="0" sz="3600" spc="-90"/>
              <a:t>function)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50240" y="1624329"/>
            <a:ext cx="654304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lr>
                <a:srgbClr val="33CC33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200" spc="-5" b="1">
                <a:solidFill>
                  <a:srgbClr val="2E2B1F"/>
                </a:solidFill>
                <a:latin typeface="Times New Roman"/>
                <a:cs typeface="Times New Roman"/>
              </a:rPr>
              <a:t>RNA is a single-stranded polymer </a:t>
            </a:r>
            <a:r>
              <a:rPr dirty="0" sz="2200" b="1">
                <a:solidFill>
                  <a:srgbClr val="2E2B1F"/>
                </a:solidFill>
                <a:latin typeface="Times New Roman"/>
                <a:cs typeface="Times New Roman"/>
              </a:rPr>
              <a:t>of</a:t>
            </a:r>
            <a:r>
              <a:rPr dirty="0" sz="2200" spc="-80" b="1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 b="1">
                <a:solidFill>
                  <a:srgbClr val="2E2B1F"/>
                </a:solidFill>
                <a:latin typeface="Times New Roman"/>
                <a:cs typeface="Times New Roman"/>
              </a:rPr>
              <a:t>ribonucleotides.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75857" y="2831718"/>
            <a:ext cx="152082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solidFill>
                  <a:srgbClr val="2E2B1F"/>
                </a:solidFill>
                <a:latin typeface="Times New Roman"/>
                <a:cs typeface="Times New Roman"/>
              </a:rPr>
              <a:t>Transcription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0240" y="2379498"/>
            <a:ext cx="5614670" cy="114808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84"/>
              </a:spcBef>
              <a:buClr>
                <a:srgbClr val="33CC33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200" spc="-40" b="1">
                <a:solidFill>
                  <a:srgbClr val="2E2B1F"/>
                </a:solidFill>
                <a:latin typeface="Times New Roman"/>
                <a:cs typeface="Times New Roman"/>
              </a:rPr>
              <a:t>Types </a:t>
            </a:r>
            <a:r>
              <a:rPr dirty="0" sz="2200" b="1">
                <a:solidFill>
                  <a:srgbClr val="2E2B1F"/>
                </a:solidFill>
                <a:latin typeface="Times New Roman"/>
                <a:cs typeface="Times New Roman"/>
              </a:rPr>
              <a:t>of</a:t>
            </a:r>
            <a:r>
              <a:rPr dirty="0" sz="2200" spc="30" b="1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10" b="1">
                <a:solidFill>
                  <a:srgbClr val="2E2B1F"/>
                </a:solidFill>
                <a:latin typeface="Times New Roman"/>
                <a:cs typeface="Times New Roman"/>
              </a:rPr>
              <a:t>RNA:</a:t>
            </a:r>
            <a:endParaRPr sz="2200">
              <a:latin typeface="Times New Roman"/>
              <a:cs typeface="Times New Roman"/>
            </a:endParaRPr>
          </a:p>
          <a:p>
            <a:pPr lvl="1" marL="538480" marR="5080" indent="-229235">
              <a:lnSpc>
                <a:spcPts val="2640"/>
              </a:lnSpc>
              <a:spcBef>
                <a:spcPts val="620"/>
              </a:spcBef>
              <a:buClr>
                <a:srgbClr val="33CC33"/>
              </a:buClr>
              <a:buSzPct val="95652"/>
              <a:buFont typeface="Arial"/>
              <a:buChar char="•"/>
              <a:tabLst>
                <a:tab pos="538480" algn="l"/>
                <a:tab pos="539115" algn="l"/>
                <a:tab pos="1565275" algn="l"/>
                <a:tab pos="3075940" algn="l"/>
                <a:tab pos="3993515" algn="l"/>
                <a:tab pos="4527550" algn="l"/>
              </a:tabLst>
            </a:pPr>
            <a:r>
              <a:rPr dirty="0" u="heavy" sz="2300" spc="50" i="1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Times New Roman"/>
                <a:cs typeface="Times New Roman"/>
              </a:rPr>
              <a:t>mR</a:t>
            </a:r>
            <a:r>
              <a:rPr dirty="0" u="heavy" sz="2300" spc="40" i="1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Times New Roman"/>
                <a:cs typeface="Times New Roman"/>
              </a:rPr>
              <a:t>N</a:t>
            </a:r>
            <a:r>
              <a:rPr dirty="0" u="heavy" sz="2300" spc="180" i="1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Times New Roman"/>
                <a:cs typeface="Times New Roman"/>
              </a:rPr>
              <a:t>A</a:t>
            </a:r>
            <a:r>
              <a:rPr dirty="0" u="heavy" sz="2300" i="1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heavy" sz="2300" spc="-25" i="1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Times New Roman"/>
                <a:cs typeface="Times New Roman"/>
              </a:rPr>
              <a:t>(</a:t>
            </a:r>
            <a:r>
              <a:rPr dirty="0" u="heavy" sz="2300" spc="-35" i="1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Times New Roman"/>
                <a:cs typeface="Times New Roman"/>
              </a:rPr>
              <a:t>messen</a:t>
            </a:r>
            <a:r>
              <a:rPr dirty="0" u="heavy" sz="2300" spc="-30" i="1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Times New Roman"/>
                <a:cs typeface="Times New Roman"/>
              </a:rPr>
              <a:t>g</a:t>
            </a:r>
            <a:r>
              <a:rPr dirty="0" u="heavy" sz="2300" spc="-50" i="1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Times New Roman"/>
                <a:cs typeface="Times New Roman"/>
              </a:rPr>
              <a:t>e</a:t>
            </a:r>
            <a:r>
              <a:rPr dirty="0" u="heavy" sz="2300" spc="-165" i="1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Times New Roman"/>
                <a:cs typeface="Times New Roman"/>
              </a:rPr>
              <a:t>r</a:t>
            </a:r>
            <a:r>
              <a:rPr dirty="0" u="heavy" sz="2300" i="1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heavy" sz="2300" spc="50" i="1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Times New Roman"/>
                <a:cs typeface="Times New Roman"/>
              </a:rPr>
              <a:t>R</a:t>
            </a:r>
            <a:r>
              <a:rPr dirty="0" u="heavy" sz="2300" spc="40" i="1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Times New Roman"/>
                <a:cs typeface="Times New Roman"/>
              </a:rPr>
              <a:t>N</a:t>
            </a:r>
            <a:r>
              <a:rPr dirty="0" u="heavy" sz="2300" spc="175" i="1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Times New Roman"/>
                <a:cs typeface="Times New Roman"/>
              </a:rPr>
              <a:t>A</a:t>
            </a:r>
            <a:r>
              <a:rPr dirty="0" u="heavy" sz="2300" spc="-35" i="1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Times New Roman"/>
                <a:cs typeface="Times New Roman"/>
              </a:rPr>
              <a:t>)</a:t>
            </a:r>
            <a:r>
              <a:rPr dirty="0" sz="2300" i="1">
                <a:solidFill>
                  <a:srgbClr val="2E2B1F"/>
                </a:solidFill>
                <a:latin typeface="Times New Roman"/>
                <a:cs typeface="Times New Roman"/>
              </a:rPr>
              <a:t>	</a:t>
            </a:r>
            <a:r>
              <a:rPr dirty="0" sz="2200" spc="-5">
                <a:solidFill>
                  <a:srgbClr val="2E2B1F"/>
                </a:solidFill>
                <a:latin typeface="Wingdings"/>
                <a:cs typeface="Wingdings"/>
              </a:rPr>
              <a:t>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	</a:t>
            </a:r>
            <a:r>
              <a:rPr dirty="0" sz="2300" spc="-130" i="1">
                <a:solidFill>
                  <a:srgbClr val="2E2B1F"/>
                </a:solidFill>
                <a:latin typeface="Times New Roman"/>
                <a:cs typeface="Times New Roman"/>
              </a:rPr>
              <a:t>F</a:t>
            </a:r>
            <a:r>
              <a:rPr dirty="0" sz="2300" spc="-105" i="1">
                <a:solidFill>
                  <a:srgbClr val="2E2B1F"/>
                </a:solidFill>
                <a:latin typeface="Times New Roman"/>
                <a:cs typeface="Times New Roman"/>
              </a:rPr>
              <a:t>u</a:t>
            </a:r>
            <a:r>
              <a:rPr dirty="0" sz="2300" spc="-40" i="1">
                <a:solidFill>
                  <a:srgbClr val="2E2B1F"/>
                </a:solidFill>
                <a:latin typeface="Times New Roman"/>
                <a:cs typeface="Times New Roman"/>
              </a:rPr>
              <a:t>n</a:t>
            </a:r>
            <a:r>
              <a:rPr dirty="0" sz="2300" spc="-40" i="1">
                <a:solidFill>
                  <a:srgbClr val="2E2B1F"/>
                </a:solidFill>
                <a:latin typeface="Times New Roman"/>
                <a:cs typeface="Times New Roman"/>
              </a:rPr>
              <a:t>ctio</a:t>
            </a:r>
            <a:r>
              <a:rPr dirty="0" sz="2300" spc="-40" i="1">
                <a:solidFill>
                  <a:srgbClr val="2E2B1F"/>
                </a:solidFill>
                <a:latin typeface="Times New Roman"/>
                <a:cs typeface="Times New Roman"/>
              </a:rPr>
              <a:t>n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: 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process (from DNA to</a:t>
            </a:r>
            <a:r>
              <a:rPr dirty="0" sz="2200" spc="-85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2E2B1F"/>
                </a:solidFill>
                <a:latin typeface="Times New Roman"/>
                <a:cs typeface="Times New Roman"/>
              </a:rPr>
              <a:t>mRNA).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7419" y="3956842"/>
            <a:ext cx="7052309" cy="2186305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algn="just" marL="241300" marR="5080" indent="-229235">
              <a:lnSpc>
                <a:spcPts val="2640"/>
              </a:lnSpc>
              <a:spcBef>
                <a:spcPts val="300"/>
              </a:spcBef>
              <a:buClr>
                <a:srgbClr val="33CC33"/>
              </a:buClr>
              <a:buSzPct val="95652"/>
              <a:buFont typeface="Arial"/>
              <a:buChar char="•"/>
              <a:tabLst>
                <a:tab pos="241935" algn="l"/>
              </a:tabLst>
            </a:pPr>
            <a:r>
              <a:rPr dirty="0" u="heavy" sz="2300" spc="65" i="1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Times New Roman"/>
                <a:cs typeface="Times New Roman"/>
              </a:rPr>
              <a:t>tRNA </a:t>
            </a:r>
            <a:r>
              <a:rPr dirty="0" u="heavy" sz="2300" spc="-70" i="1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Times New Roman"/>
                <a:cs typeface="Times New Roman"/>
              </a:rPr>
              <a:t>(transfer </a:t>
            </a:r>
            <a:r>
              <a:rPr dirty="0" u="heavy" sz="2300" spc="60" i="1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Times New Roman"/>
                <a:cs typeface="Times New Roman"/>
              </a:rPr>
              <a:t>RNA)</a:t>
            </a:r>
            <a:r>
              <a:rPr dirty="0" sz="2300" spc="695" i="1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Wingdings"/>
                <a:cs typeface="Wingdings"/>
              </a:rPr>
              <a:t>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300" spc="-55" i="1">
                <a:solidFill>
                  <a:srgbClr val="2E2B1F"/>
                </a:solidFill>
                <a:latin typeface="Times New Roman"/>
                <a:cs typeface="Times New Roman"/>
              </a:rPr>
              <a:t>Function</a:t>
            </a:r>
            <a:r>
              <a:rPr dirty="0" sz="2200" spc="-55">
                <a:solidFill>
                  <a:srgbClr val="2E2B1F"/>
                </a:solidFill>
                <a:latin typeface="Times New Roman"/>
                <a:cs typeface="Times New Roman"/>
              </a:rPr>
              <a:t>: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Recognition </a:t>
            </a:r>
            <a:r>
              <a:rPr dirty="0" sz="2200" spc="-10">
                <a:solidFill>
                  <a:srgbClr val="2E2B1F"/>
                </a:solidFill>
                <a:latin typeface="Times New Roman"/>
                <a:cs typeface="Times New Roman"/>
              </a:rPr>
              <a:t>and 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transferring. It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recognizes amino acids’ codons and transfers  the selected </a:t>
            </a:r>
            <a:r>
              <a:rPr dirty="0" sz="2200" spc="-10">
                <a:solidFill>
                  <a:srgbClr val="2E2B1F"/>
                </a:solidFill>
                <a:latin typeface="Times New Roman"/>
                <a:cs typeface="Times New Roman"/>
              </a:rPr>
              <a:t>amino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acids to the growing protein</a:t>
            </a:r>
            <a:r>
              <a:rPr dirty="0" sz="2200" spc="9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chain.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33CC33"/>
              </a:buClr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algn="just" marL="241300" marR="6985" indent="-229235">
              <a:lnSpc>
                <a:spcPts val="2640"/>
              </a:lnSpc>
              <a:buClr>
                <a:srgbClr val="33CC33"/>
              </a:buClr>
              <a:buSzPct val="95652"/>
              <a:buFont typeface="Arial"/>
              <a:buChar char="•"/>
              <a:tabLst>
                <a:tab pos="241935" algn="l"/>
              </a:tabLst>
            </a:pPr>
            <a:r>
              <a:rPr dirty="0" u="heavy" sz="2300" spc="30" i="1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Times New Roman"/>
                <a:cs typeface="Times New Roman"/>
              </a:rPr>
              <a:t>rRNA </a:t>
            </a:r>
            <a:r>
              <a:rPr dirty="0" u="heavy" sz="2300" spc="-60" i="1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Times New Roman"/>
                <a:cs typeface="Times New Roman"/>
              </a:rPr>
              <a:t>(ribosomal </a:t>
            </a:r>
            <a:r>
              <a:rPr dirty="0" u="heavy" sz="2300" spc="60" i="1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Times New Roman"/>
                <a:cs typeface="Times New Roman"/>
              </a:rPr>
              <a:t>RNA)</a:t>
            </a:r>
            <a:r>
              <a:rPr dirty="0" sz="2300" spc="60" i="1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Wingdings"/>
                <a:cs typeface="Wingdings"/>
              </a:rPr>
              <a:t>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300" spc="-55" i="1">
                <a:solidFill>
                  <a:srgbClr val="2E2B1F"/>
                </a:solidFill>
                <a:latin typeface="Times New Roman"/>
                <a:cs typeface="Times New Roman"/>
              </a:rPr>
              <a:t>Function</a:t>
            </a:r>
            <a:r>
              <a:rPr dirty="0" sz="2200" spc="-55">
                <a:solidFill>
                  <a:srgbClr val="2E2B1F"/>
                </a:solidFill>
                <a:latin typeface="Times New Roman"/>
                <a:cs typeface="Times New Roman"/>
              </a:rPr>
              <a:t>: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Site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of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protein  synthesis</a:t>
            </a:r>
            <a:r>
              <a:rPr dirty="0" sz="2200" spc="-25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(factory).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88335" y="5945835"/>
            <a:ext cx="222250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95" b="1">
                <a:solidFill>
                  <a:srgbClr val="2E2B1F"/>
                </a:solidFill>
                <a:latin typeface="Times New Roman"/>
                <a:cs typeface="Times New Roman"/>
              </a:rPr>
              <a:t>Structure</a:t>
            </a:r>
            <a:r>
              <a:rPr dirty="0" sz="2200" spc="-235" b="1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0" b="1">
                <a:solidFill>
                  <a:srgbClr val="2E2B1F"/>
                </a:solidFill>
                <a:latin typeface="Times New Roman"/>
                <a:cs typeface="Times New Roman"/>
              </a:rPr>
              <a:t>of</a:t>
            </a:r>
            <a:r>
              <a:rPr dirty="0" sz="2200" spc="-220" b="1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 b="1">
                <a:solidFill>
                  <a:srgbClr val="2E2B1F"/>
                </a:solidFill>
                <a:latin typeface="Times New Roman"/>
                <a:cs typeface="Times New Roman"/>
              </a:rPr>
              <a:t>a</a:t>
            </a:r>
            <a:r>
              <a:rPr dirty="0" sz="2200" spc="-220" b="1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80" b="1">
                <a:solidFill>
                  <a:srgbClr val="2E2B1F"/>
                </a:solidFill>
                <a:latin typeface="Times New Roman"/>
                <a:cs typeface="Times New Roman"/>
              </a:rPr>
              <a:t>tRNA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90572" y="228600"/>
            <a:ext cx="3829812" cy="552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44195"/>
            <a:ext cx="197167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5" b="1">
                <a:latin typeface="Times New Roman"/>
                <a:cs typeface="Times New Roman"/>
              </a:rPr>
              <a:t>O</a:t>
            </a:r>
            <a:r>
              <a:rPr dirty="0" sz="3600" spc="-100" b="1">
                <a:latin typeface="Times New Roman"/>
                <a:cs typeface="Times New Roman"/>
              </a:rPr>
              <a:t>b</a:t>
            </a:r>
            <a:r>
              <a:rPr dirty="0" sz="3600" spc="-95" b="1">
                <a:latin typeface="Times New Roman"/>
                <a:cs typeface="Times New Roman"/>
              </a:rPr>
              <a:t>j</a:t>
            </a:r>
            <a:r>
              <a:rPr dirty="0" sz="3600" spc="-100" b="1">
                <a:latin typeface="Times New Roman"/>
                <a:cs typeface="Times New Roman"/>
              </a:rPr>
              <a:t>ec</a:t>
            </a:r>
            <a:r>
              <a:rPr dirty="0" sz="3600" spc="-95" b="1">
                <a:latin typeface="Times New Roman"/>
                <a:cs typeface="Times New Roman"/>
              </a:rPr>
              <a:t>t</a:t>
            </a:r>
            <a:r>
              <a:rPr dirty="0" sz="3600" spc="-105" b="1">
                <a:latin typeface="Times New Roman"/>
                <a:cs typeface="Times New Roman"/>
              </a:rPr>
              <a:t>i</a:t>
            </a:r>
            <a:r>
              <a:rPr dirty="0" sz="3600" spc="-100" b="1">
                <a:latin typeface="Times New Roman"/>
                <a:cs typeface="Times New Roman"/>
              </a:rPr>
              <a:t>ve</a:t>
            </a:r>
            <a:r>
              <a:rPr dirty="0" sz="3600" spc="-5" b="1"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622805"/>
            <a:ext cx="7189470" cy="30753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7305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2E2B1F"/>
                </a:solidFill>
                <a:latin typeface="Times New Roman"/>
                <a:cs typeface="Times New Roman"/>
              </a:rPr>
              <a:t>By </a:t>
            </a:r>
            <a:r>
              <a:rPr dirty="0" sz="2400" spc="-5" b="1">
                <a:solidFill>
                  <a:srgbClr val="2E2B1F"/>
                </a:solidFill>
                <a:latin typeface="Times New Roman"/>
                <a:cs typeface="Times New Roman"/>
              </a:rPr>
              <a:t>the end </a:t>
            </a:r>
            <a:r>
              <a:rPr dirty="0" sz="2400" b="1">
                <a:solidFill>
                  <a:srgbClr val="2E2B1F"/>
                </a:solidFill>
                <a:latin typeface="Times New Roman"/>
                <a:cs typeface="Times New Roman"/>
              </a:rPr>
              <a:t>of this </a:t>
            </a:r>
            <a:r>
              <a:rPr dirty="0" sz="2400" spc="-5" b="1">
                <a:solidFill>
                  <a:srgbClr val="2E2B1F"/>
                </a:solidFill>
                <a:latin typeface="Times New Roman"/>
                <a:cs typeface="Times New Roman"/>
              </a:rPr>
              <a:t>lecture, the students should be </a:t>
            </a:r>
            <a:r>
              <a:rPr dirty="0" sz="2400" b="1">
                <a:solidFill>
                  <a:srgbClr val="2E2B1F"/>
                </a:solidFill>
                <a:latin typeface="Times New Roman"/>
                <a:cs typeface="Times New Roman"/>
              </a:rPr>
              <a:t>able  to: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4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Know the central dogma of molecular</a:t>
            </a:r>
            <a:r>
              <a:rPr dirty="0" sz="2200" spc="35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20">
                <a:solidFill>
                  <a:srgbClr val="2E2B1F"/>
                </a:solidFill>
                <a:latin typeface="Times New Roman"/>
                <a:cs typeface="Times New Roman"/>
              </a:rPr>
              <a:t>biology.</a:t>
            </a:r>
            <a:endParaRPr sz="2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Understand the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composition,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types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and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structure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of DNA</a:t>
            </a:r>
            <a:r>
              <a:rPr dirty="0" sz="2200" spc="-11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and</a:t>
            </a:r>
            <a:endParaRPr sz="22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</a:pP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RNA.</a:t>
            </a:r>
            <a:endParaRPr sz="22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Describe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the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organization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of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DNA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in the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chromosome and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the 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role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of histone proteins.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5434" y="544195"/>
            <a:ext cx="733615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65"/>
              <a:t>How</a:t>
            </a:r>
            <a:r>
              <a:rPr dirty="0" sz="3600" spc="-210"/>
              <a:t> </a:t>
            </a:r>
            <a:r>
              <a:rPr dirty="0" sz="3600" spc="-65"/>
              <a:t>DNA</a:t>
            </a:r>
            <a:r>
              <a:rPr dirty="0" sz="3600" spc="-415"/>
              <a:t> </a:t>
            </a:r>
            <a:r>
              <a:rPr dirty="0" sz="3600" spc="-55"/>
              <a:t>is</a:t>
            </a:r>
            <a:r>
              <a:rPr dirty="0" sz="3600" spc="-204"/>
              <a:t> </a:t>
            </a:r>
            <a:r>
              <a:rPr dirty="0" sz="3600" spc="-100"/>
              <a:t>organized</a:t>
            </a:r>
            <a:r>
              <a:rPr dirty="0" sz="3600" spc="-215"/>
              <a:t> </a:t>
            </a:r>
            <a:r>
              <a:rPr dirty="0" sz="3600" spc="-55"/>
              <a:t>in</a:t>
            </a:r>
            <a:r>
              <a:rPr dirty="0" sz="3600" spc="-210"/>
              <a:t> </a:t>
            </a:r>
            <a:r>
              <a:rPr dirty="0" sz="3600"/>
              <a:t>a</a:t>
            </a:r>
            <a:r>
              <a:rPr dirty="0" sz="3600" spc="-190"/>
              <a:t> </a:t>
            </a:r>
            <a:r>
              <a:rPr dirty="0" sz="3600" spc="-95"/>
              <a:t>chromosome?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50240" y="1590802"/>
            <a:ext cx="7362190" cy="4652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ts val="2510"/>
              </a:lnSpc>
              <a:spcBef>
                <a:spcPts val="95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The</a:t>
            </a:r>
            <a:r>
              <a:rPr dirty="0" sz="2200" spc="31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human</a:t>
            </a:r>
            <a:r>
              <a:rPr dirty="0" sz="2200" spc="325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genome</a:t>
            </a:r>
            <a:r>
              <a:rPr dirty="0" sz="2200" spc="32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contains</a:t>
            </a:r>
            <a:r>
              <a:rPr dirty="0" sz="2200" spc="325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3.5</a:t>
            </a:r>
            <a:r>
              <a:rPr dirty="0" sz="2200" spc="31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billion</a:t>
            </a:r>
            <a:r>
              <a:rPr dirty="0" sz="2200" spc="32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base</a:t>
            </a:r>
            <a:r>
              <a:rPr dirty="0" sz="2200" spc="315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pairs</a:t>
            </a:r>
            <a:r>
              <a:rPr dirty="0" sz="2200" spc="32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and</a:t>
            </a:r>
            <a:r>
              <a:rPr dirty="0" sz="2200" spc="33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more</a:t>
            </a:r>
            <a:endParaRPr sz="2200">
              <a:latin typeface="Times New Roman"/>
              <a:cs typeface="Times New Roman"/>
            </a:endParaRPr>
          </a:p>
          <a:p>
            <a:pPr marL="241300">
              <a:lnSpc>
                <a:spcPts val="2510"/>
              </a:lnSpc>
            </a:pP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than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95% is non-coding or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“junk”</a:t>
            </a:r>
            <a:r>
              <a:rPr dirty="0" sz="2200" spc="-25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DNA.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00">
              <a:latin typeface="Times New Roman"/>
              <a:cs typeface="Times New Roman"/>
            </a:endParaRPr>
          </a:p>
          <a:p>
            <a:pPr marL="241300" marR="19685" indent="-228600">
              <a:lnSpc>
                <a:spcPts val="2380"/>
              </a:lnSpc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The </a:t>
            </a:r>
            <a:r>
              <a:rPr dirty="0" sz="2200" spc="-10">
                <a:solidFill>
                  <a:srgbClr val="2E2B1F"/>
                </a:solidFill>
                <a:latin typeface="Times New Roman"/>
                <a:cs typeface="Times New Roman"/>
              </a:rPr>
              <a:t>DNA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from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single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23 </a:t>
            </a:r>
            <a:r>
              <a:rPr dirty="0" sz="2200" spc="-10">
                <a:solidFill>
                  <a:srgbClr val="2E2B1F"/>
                </a:solidFill>
                <a:latin typeface="Times New Roman"/>
                <a:cs typeface="Times New Roman"/>
              </a:rPr>
              <a:t>human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chromosomes have a length 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of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1</a:t>
            </a:r>
            <a:r>
              <a:rPr dirty="0" sz="2200" spc="-1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30">
                <a:solidFill>
                  <a:srgbClr val="2E2B1F"/>
                </a:solidFill>
                <a:latin typeface="Times New Roman"/>
                <a:cs typeface="Times New Roman"/>
              </a:rPr>
              <a:t>meter.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A9A47B"/>
              </a:buClr>
              <a:buFont typeface="Arial"/>
              <a:buChar char="•"/>
            </a:pPr>
            <a:endParaRPr sz="2950">
              <a:latin typeface="Times New Roman"/>
              <a:cs typeface="Times New Roman"/>
            </a:endParaRPr>
          </a:p>
          <a:p>
            <a:pPr marL="241300" marR="17145" indent="-228600">
              <a:lnSpc>
                <a:spcPts val="2380"/>
              </a:lnSpc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How such </a:t>
            </a:r>
            <a:r>
              <a:rPr dirty="0" sz="2200" spc="-10">
                <a:solidFill>
                  <a:srgbClr val="2E2B1F"/>
                </a:solidFill>
                <a:latin typeface="Times New Roman"/>
                <a:cs typeface="Times New Roman"/>
              </a:rPr>
              <a:t>large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quantities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of </a:t>
            </a:r>
            <a:r>
              <a:rPr dirty="0" sz="2200" spc="-10">
                <a:solidFill>
                  <a:srgbClr val="2E2B1F"/>
                </a:solidFill>
                <a:latin typeface="Times New Roman"/>
                <a:cs typeface="Times New Roman"/>
              </a:rPr>
              <a:t>DNA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are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packed into a single  cell?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A9A47B"/>
              </a:buClr>
              <a:buFont typeface="Arial"/>
              <a:buChar char="•"/>
            </a:pPr>
            <a:endParaRPr sz="29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  <a:tab pos="974090" algn="l"/>
                <a:tab pos="2591435" algn="l"/>
                <a:tab pos="2952750" algn="l"/>
                <a:tab pos="3251200" algn="l"/>
                <a:tab pos="4386580" algn="l"/>
                <a:tab pos="4795520" algn="l"/>
                <a:tab pos="5093970" algn="l"/>
                <a:tab pos="5935345" algn="l"/>
                <a:tab pos="6744970" algn="l"/>
              </a:tabLst>
            </a:pP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Each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	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chr</a:t>
            </a:r>
            <a:r>
              <a:rPr dirty="0" sz="2200" spc="10">
                <a:solidFill>
                  <a:srgbClr val="2E2B1F"/>
                </a:solidFill>
                <a:latin typeface="Times New Roman"/>
                <a:cs typeface="Times New Roman"/>
              </a:rPr>
              <a:t>o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moso</a:t>
            </a:r>
            <a:r>
              <a:rPr dirty="0" sz="2200" spc="-20">
                <a:solidFill>
                  <a:srgbClr val="2E2B1F"/>
                </a:solidFill>
                <a:latin typeface="Times New Roman"/>
                <a:cs typeface="Times New Roman"/>
              </a:rPr>
              <a:t>m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e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	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is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	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a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	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co</a:t>
            </a:r>
            <a:r>
              <a:rPr dirty="0" sz="2200" spc="-20">
                <a:solidFill>
                  <a:srgbClr val="2E2B1F"/>
                </a:solidFill>
                <a:latin typeface="Times New Roman"/>
                <a:cs typeface="Times New Roman"/>
              </a:rPr>
              <a:t>m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plex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	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o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f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	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a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	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si</a:t>
            </a:r>
            <a:r>
              <a:rPr dirty="0" sz="2200" spc="-15">
                <a:solidFill>
                  <a:srgbClr val="2E2B1F"/>
                </a:solidFill>
                <a:latin typeface="Times New Roman"/>
                <a:cs typeface="Times New Roman"/>
              </a:rPr>
              <a:t>n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gle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	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l</a:t>
            </a:r>
            <a:r>
              <a:rPr dirty="0" sz="2200" spc="-15">
                <a:solidFill>
                  <a:srgbClr val="2E2B1F"/>
                </a:solidFill>
                <a:latin typeface="Times New Roman"/>
                <a:cs typeface="Times New Roman"/>
              </a:rPr>
              <a:t>i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near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	</a:t>
            </a:r>
            <a:r>
              <a:rPr dirty="0" sz="2200" spc="-10">
                <a:solidFill>
                  <a:srgbClr val="2E2B1F"/>
                </a:solidFill>
                <a:latin typeface="Times New Roman"/>
                <a:cs typeface="Times New Roman"/>
              </a:rPr>
              <a:t>DNA</a:t>
            </a:r>
            <a:endParaRPr sz="22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</a:pP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molecule and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protein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called</a:t>
            </a:r>
            <a:r>
              <a:rPr dirty="0" sz="2200" spc="25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 b="1">
                <a:solidFill>
                  <a:srgbClr val="2E2B1F"/>
                </a:solidFill>
                <a:latin typeface="Times New Roman"/>
                <a:cs typeface="Times New Roman"/>
              </a:rPr>
              <a:t>chromatin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50% of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chromatin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consists of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proteins called</a:t>
            </a:r>
            <a:r>
              <a:rPr dirty="0" sz="2200" spc="25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 b="1">
                <a:solidFill>
                  <a:srgbClr val="2E2B1F"/>
                </a:solidFill>
                <a:latin typeface="Times New Roman"/>
                <a:cs typeface="Times New Roman"/>
              </a:rPr>
              <a:t>histones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44195"/>
            <a:ext cx="153987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90"/>
              <a:t>Histones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12140" y="1556282"/>
            <a:ext cx="7440930" cy="3111500"/>
          </a:xfrm>
          <a:prstGeom prst="rect">
            <a:avLst/>
          </a:prstGeom>
        </p:spPr>
        <p:txBody>
          <a:bodyPr wrap="square" lIns="0" tIns="80010" rIns="0" bIns="0" rtlCol="0" vert="horz">
            <a:spAutoFit/>
          </a:bodyPr>
          <a:lstStyle/>
          <a:p>
            <a:pPr marL="279400" indent="-228600">
              <a:lnSpc>
                <a:spcPct val="100000"/>
              </a:lnSpc>
              <a:spcBef>
                <a:spcPts val="630"/>
              </a:spcBef>
              <a:buClr>
                <a:srgbClr val="A9A47B"/>
              </a:buClr>
              <a:buFont typeface="Arial"/>
              <a:buChar char="•"/>
              <a:tabLst>
                <a:tab pos="278765" algn="l"/>
                <a:tab pos="279400" algn="l"/>
              </a:tabLst>
            </a:pP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Five </a:t>
            </a:r>
            <a:r>
              <a:rPr dirty="0" sz="2200" spc="-10">
                <a:solidFill>
                  <a:srgbClr val="2E2B1F"/>
                </a:solidFill>
                <a:latin typeface="Times New Roman"/>
                <a:cs typeface="Times New Roman"/>
              </a:rPr>
              <a:t>major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types of</a:t>
            </a:r>
            <a:r>
              <a:rPr dirty="0" sz="2200" spc="15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histones:</a:t>
            </a:r>
            <a:endParaRPr sz="2200">
              <a:latin typeface="Times New Roman"/>
              <a:cs typeface="Times New Roman"/>
            </a:endParaRPr>
          </a:p>
          <a:p>
            <a:pPr marL="850900">
              <a:lnSpc>
                <a:spcPct val="100000"/>
              </a:lnSpc>
              <a:spcBef>
                <a:spcPts val="530"/>
              </a:spcBef>
              <a:tabLst>
                <a:tab pos="1765300" algn="l"/>
                <a:tab pos="2679700" algn="l"/>
                <a:tab pos="3594100" algn="l"/>
                <a:tab pos="4509135" algn="l"/>
              </a:tabLst>
            </a:pPr>
            <a:r>
              <a:rPr dirty="0" sz="2200" spc="-10">
                <a:solidFill>
                  <a:srgbClr val="2E2B1F"/>
                </a:solidFill>
                <a:latin typeface="Times New Roman"/>
                <a:cs typeface="Times New Roman"/>
              </a:rPr>
              <a:t>H1	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H2A	H2B	</a:t>
            </a:r>
            <a:r>
              <a:rPr dirty="0" sz="2200" spc="-10">
                <a:solidFill>
                  <a:srgbClr val="2E2B1F"/>
                </a:solidFill>
                <a:latin typeface="Times New Roman"/>
                <a:cs typeface="Times New Roman"/>
              </a:rPr>
              <a:t>H3	H4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>
              <a:latin typeface="Times New Roman"/>
              <a:cs typeface="Times New Roman"/>
            </a:endParaRPr>
          </a:p>
          <a:p>
            <a:pPr marL="279400" marR="60960" indent="-228600">
              <a:lnSpc>
                <a:spcPct val="100000"/>
              </a:lnSpc>
              <a:spcBef>
                <a:spcPts val="5"/>
              </a:spcBef>
              <a:buClr>
                <a:srgbClr val="A9A47B"/>
              </a:buClr>
              <a:buFont typeface="Arial"/>
              <a:buChar char="•"/>
              <a:tabLst>
                <a:tab pos="278765" algn="l"/>
                <a:tab pos="279400" algn="l"/>
                <a:tab pos="1388745" algn="l"/>
                <a:tab pos="2047239" algn="l"/>
                <a:tab pos="3281679" algn="l"/>
                <a:tab pos="4293870" algn="l"/>
                <a:tab pos="5126355" algn="l"/>
                <a:tab pos="5831840" algn="l"/>
                <a:tab pos="6969125" algn="l"/>
              </a:tabLst>
            </a:pP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His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t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on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es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	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have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	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p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o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siti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v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e</a:t>
            </a:r>
            <a:r>
              <a:rPr dirty="0" sz="2200" spc="-20">
                <a:solidFill>
                  <a:srgbClr val="2E2B1F"/>
                </a:solidFill>
                <a:latin typeface="Times New Roman"/>
                <a:cs typeface="Times New Roman"/>
              </a:rPr>
              <a:t>l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y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	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cha</a:t>
            </a:r>
            <a:r>
              <a:rPr dirty="0" sz="2200" spc="-40">
                <a:solidFill>
                  <a:srgbClr val="2E2B1F"/>
                </a:solidFill>
                <a:latin typeface="Times New Roman"/>
                <a:cs typeface="Times New Roman"/>
              </a:rPr>
              <a:t>r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ged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	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a</a:t>
            </a:r>
            <a:r>
              <a:rPr dirty="0" sz="2200" spc="-20">
                <a:solidFill>
                  <a:srgbClr val="2E2B1F"/>
                </a:solidFill>
                <a:latin typeface="Times New Roman"/>
                <a:cs typeface="Times New Roman"/>
              </a:rPr>
              <a:t>m</a:t>
            </a:r>
            <a:r>
              <a:rPr dirty="0" sz="2200" spc="5">
                <a:solidFill>
                  <a:srgbClr val="2E2B1F"/>
                </a:solidFill>
                <a:latin typeface="Times New Roman"/>
                <a:cs typeface="Times New Roman"/>
              </a:rPr>
              <a:t>i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no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	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acids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	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(a</a:t>
            </a:r>
            <a:r>
              <a:rPr dirty="0" sz="2200" spc="-45">
                <a:solidFill>
                  <a:srgbClr val="2E2B1F"/>
                </a:solidFill>
                <a:latin typeface="Times New Roman"/>
                <a:cs typeface="Times New Roman"/>
              </a:rPr>
              <a:t>r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ginine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	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and 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lysine).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A9A47B"/>
              </a:buClr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279400" marR="43180" indent="-228600">
              <a:lnSpc>
                <a:spcPct val="100000"/>
              </a:lnSpc>
              <a:buClr>
                <a:srgbClr val="A9A47B"/>
              </a:buClr>
              <a:buFont typeface="Arial"/>
              <a:buChar char="•"/>
              <a:tabLst>
                <a:tab pos="278765" algn="l"/>
                <a:tab pos="279400" algn="l"/>
              </a:tabLst>
            </a:pP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These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proteins bind to negatively </a:t>
            </a:r>
            <a:r>
              <a:rPr dirty="0" sz="2200" spc="-10">
                <a:solidFill>
                  <a:srgbClr val="2E2B1F"/>
                </a:solidFill>
                <a:latin typeface="Times New Roman"/>
                <a:cs typeface="Times New Roman"/>
              </a:rPr>
              <a:t>charged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PO</a:t>
            </a:r>
            <a:r>
              <a:rPr dirty="0" baseline="-21072" sz="2175" spc="-7">
                <a:solidFill>
                  <a:srgbClr val="2E2B1F"/>
                </a:solidFill>
                <a:latin typeface="Times New Roman"/>
                <a:cs typeface="Times New Roman"/>
              </a:rPr>
              <a:t>4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groups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of </a:t>
            </a:r>
            <a:r>
              <a:rPr dirty="0" sz="2200" spc="-10">
                <a:solidFill>
                  <a:srgbClr val="2E2B1F"/>
                </a:solidFill>
                <a:latin typeface="Times New Roman"/>
                <a:cs typeface="Times New Roman"/>
              </a:rPr>
              <a:t>DNA 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to stabilize the chromatin</a:t>
            </a:r>
            <a:r>
              <a:rPr dirty="0" sz="2200" spc="45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structure.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44195"/>
            <a:ext cx="236601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95"/>
              <a:t>Nucleosomes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12140" y="1590802"/>
            <a:ext cx="7401559" cy="2685415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algn="just" marL="279400" marR="17780" indent="-228600">
              <a:lnSpc>
                <a:spcPct val="90100"/>
              </a:lnSpc>
              <a:spcBef>
                <a:spcPts val="355"/>
              </a:spcBef>
              <a:buClr>
                <a:srgbClr val="A9A47B"/>
              </a:buClr>
              <a:buFont typeface="Arial"/>
              <a:buChar char="•"/>
              <a:tabLst>
                <a:tab pos="279400" algn="l"/>
              </a:tabLst>
            </a:pP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Nucleosomes are particles consisting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of </a:t>
            </a:r>
            <a:r>
              <a:rPr dirty="0" sz="2200" spc="-10">
                <a:solidFill>
                  <a:srgbClr val="2E2B1F"/>
                </a:solidFill>
                <a:latin typeface="Times New Roman"/>
                <a:cs typeface="Times New Roman"/>
              </a:rPr>
              <a:t>DNA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and histones 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connected </a:t>
            </a:r>
            <a:r>
              <a:rPr dirty="0" sz="2200" spc="-10">
                <a:solidFill>
                  <a:srgbClr val="2E2B1F"/>
                </a:solidFill>
                <a:latin typeface="Times New Roman"/>
                <a:cs typeface="Times New Roman"/>
              </a:rPr>
              <a:t>by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thin strands of naked DNA (like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beads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on a  string; Sibhah in</a:t>
            </a:r>
            <a:r>
              <a:rPr dirty="0" sz="2200" spc="-12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Arabic).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A9A47B"/>
              </a:buClr>
              <a:buFont typeface="Arial"/>
              <a:buChar char="•"/>
            </a:pPr>
            <a:endParaRPr sz="2750">
              <a:latin typeface="Times New Roman"/>
              <a:cs typeface="Times New Roman"/>
            </a:endParaRPr>
          </a:p>
          <a:p>
            <a:pPr marL="279400" indent="-228600">
              <a:lnSpc>
                <a:spcPct val="100000"/>
              </a:lnSpc>
              <a:buClr>
                <a:srgbClr val="A9A47B"/>
              </a:buClr>
              <a:buFont typeface="Arial"/>
              <a:buChar char="•"/>
              <a:tabLst>
                <a:tab pos="278765" algn="l"/>
                <a:tab pos="279400" algn="l"/>
              </a:tabLst>
            </a:pP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Nucleosomes consist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of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the histone octamer (eight) and</a:t>
            </a:r>
            <a:r>
              <a:rPr dirty="0" sz="2200" spc="9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2E2B1F"/>
                </a:solidFill>
                <a:latin typeface="Times New Roman"/>
                <a:cs typeface="Times New Roman"/>
              </a:rPr>
              <a:t>DNA</a:t>
            </a:r>
            <a:endParaRPr sz="2200">
              <a:latin typeface="Times New Roman"/>
              <a:cs typeface="Times New Roman"/>
            </a:endParaRPr>
          </a:p>
          <a:p>
            <a:pPr marL="2425700">
              <a:lnSpc>
                <a:spcPct val="100000"/>
              </a:lnSpc>
              <a:spcBef>
                <a:spcPts val="265"/>
              </a:spcBef>
            </a:pP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(H2A)</a:t>
            </a:r>
            <a:r>
              <a:rPr dirty="0" baseline="-21072" sz="2175" spc="-7">
                <a:solidFill>
                  <a:srgbClr val="2E2B1F"/>
                </a:solidFill>
                <a:latin typeface="Times New Roman"/>
                <a:cs typeface="Times New Roman"/>
              </a:rPr>
              <a:t>2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(H2B)</a:t>
            </a:r>
            <a:r>
              <a:rPr dirty="0" baseline="-21072" sz="2175" spc="-7">
                <a:solidFill>
                  <a:srgbClr val="2E2B1F"/>
                </a:solidFill>
                <a:latin typeface="Times New Roman"/>
                <a:cs typeface="Times New Roman"/>
              </a:rPr>
              <a:t>2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(H3)</a:t>
            </a:r>
            <a:r>
              <a:rPr dirty="0" baseline="-21072" sz="2175" spc="-7">
                <a:solidFill>
                  <a:srgbClr val="2E2B1F"/>
                </a:solidFill>
                <a:latin typeface="Times New Roman"/>
                <a:cs typeface="Times New Roman"/>
              </a:rPr>
              <a:t>2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(H4)</a:t>
            </a:r>
            <a:r>
              <a:rPr dirty="0" baseline="-21072" sz="2175" spc="-7">
                <a:solidFill>
                  <a:srgbClr val="2E2B1F"/>
                </a:solidFill>
                <a:latin typeface="Times New Roman"/>
                <a:cs typeface="Times New Roman"/>
              </a:rPr>
              <a:t>2</a:t>
            </a:r>
            <a:endParaRPr baseline="-21072" sz="2175">
              <a:latin typeface="Times New Roman"/>
              <a:cs typeface="Times New Roman"/>
            </a:endParaRPr>
          </a:p>
          <a:p>
            <a:pPr marL="279400" indent="-228600">
              <a:lnSpc>
                <a:spcPct val="100000"/>
              </a:lnSpc>
              <a:spcBef>
                <a:spcPts val="2200"/>
              </a:spcBef>
              <a:buClr>
                <a:srgbClr val="A9A47B"/>
              </a:buClr>
              <a:buFont typeface="Arial"/>
              <a:buChar char="•"/>
              <a:tabLst>
                <a:tab pos="278765" algn="l"/>
                <a:tab pos="279400" algn="l"/>
              </a:tabLst>
            </a:pP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H1 binds to 2 complete helical turns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of</a:t>
            </a:r>
            <a:r>
              <a:rPr dirty="0" sz="2200" spc="5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2E2B1F"/>
                </a:solidFill>
                <a:latin typeface="Times New Roman"/>
                <a:cs typeface="Times New Roman"/>
              </a:rPr>
              <a:t>DNA.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9633" y="5596838"/>
            <a:ext cx="609727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95" b="1">
                <a:solidFill>
                  <a:srgbClr val="2E2B1F"/>
                </a:solidFill>
                <a:latin typeface="Times New Roman"/>
                <a:cs typeface="Times New Roman"/>
              </a:rPr>
              <a:t>Electron</a:t>
            </a:r>
            <a:r>
              <a:rPr dirty="0" sz="2200" spc="-220" b="1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95" b="1">
                <a:solidFill>
                  <a:srgbClr val="2E2B1F"/>
                </a:solidFill>
                <a:latin typeface="Times New Roman"/>
                <a:cs typeface="Times New Roman"/>
              </a:rPr>
              <a:t>micrograph</a:t>
            </a:r>
            <a:r>
              <a:rPr dirty="0" sz="2200" spc="-215" b="1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0" b="1">
                <a:solidFill>
                  <a:srgbClr val="2E2B1F"/>
                </a:solidFill>
                <a:latin typeface="Times New Roman"/>
                <a:cs typeface="Times New Roman"/>
              </a:rPr>
              <a:t>of</a:t>
            </a:r>
            <a:r>
              <a:rPr dirty="0" sz="2200" spc="-195" b="1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95" b="1">
                <a:solidFill>
                  <a:srgbClr val="2E2B1F"/>
                </a:solidFill>
                <a:latin typeface="Times New Roman"/>
                <a:cs typeface="Times New Roman"/>
              </a:rPr>
              <a:t>chromatin</a:t>
            </a:r>
            <a:r>
              <a:rPr dirty="0" sz="2200" spc="-200" b="1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85" b="1">
                <a:solidFill>
                  <a:srgbClr val="2E2B1F"/>
                </a:solidFill>
                <a:latin typeface="Times New Roman"/>
                <a:cs typeface="Times New Roman"/>
              </a:rPr>
              <a:t>showing</a:t>
            </a:r>
            <a:r>
              <a:rPr dirty="0" sz="2200" spc="-215" b="1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95" b="1">
                <a:solidFill>
                  <a:srgbClr val="2E2B1F"/>
                </a:solidFill>
                <a:latin typeface="Times New Roman"/>
                <a:cs typeface="Times New Roman"/>
              </a:rPr>
              <a:t>nucleosomes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37716" y="911352"/>
            <a:ext cx="5893308" cy="4428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3542" y="5663894"/>
            <a:ext cx="5815965" cy="695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611755" marR="5080" indent="-2599055">
              <a:lnSpc>
                <a:spcPct val="100000"/>
              </a:lnSpc>
              <a:spcBef>
                <a:spcPts val="95"/>
              </a:spcBef>
            </a:pPr>
            <a:r>
              <a:rPr dirty="0" sz="2200" spc="-5" b="1">
                <a:solidFill>
                  <a:srgbClr val="2E2B1F"/>
                </a:solidFill>
                <a:latin typeface="Times New Roman"/>
                <a:cs typeface="Times New Roman"/>
              </a:rPr>
              <a:t>A</a:t>
            </a:r>
            <a:r>
              <a:rPr dirty="0" sz="2200" spc="-330" b="1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90" b="1">
                <a:solidFill>
                  <a:srgbClr val="2E2B1F"/>
                </a:solidFill>
                <a:latin typeface="Times New Roman"/>
                <a:cs typeface="Times New Roman"/>
              </a:rPr>
              <a:t>nucleosome</a:t>
            </a:r>
            <a:r>
              <a:rPr dirty="0" sz="2200" spc="-215" b="1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85" b="1">
                <a:solidFill>
                  <a:srgbClr val="2E2B1F"/>
                </a:solidFill>
                <a:latin typeface="Times New Roman"/>
                <a:cs typeface="Times New Roman"/>
              </a:rPr>
              <a:t>showing</a:t>
            </a:r>
            <a:r>
              <a:rPr dirty="0" sz="2200" spc="-220" b="1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90" b="1">
                <a:solidFill>
                  <a:srgbClr val="2E2B1F"/>
                </a:solidFill>
                <a:latin typeface="Times New Roman"/>
                <a:cs typeface="Times New Roman"/>
              </a:rPr>
              <a:t>interaction</a:t>
            </a:r>
            <a:r>
              <a:rPr dirty="0" sz="2200" spc="-229" b="1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0" b="1">
                <a:solidFill>
                  <a:srgbClr val="2E2B1F"/>
                </a:solidFill>
                <a:latin typeface="Times New Roman"/>
                <a:cs typeface="Times New Roman"/>
              </a:rPr>
              <a:t>of</a:t>
            </a:r>
            <a:r>
              <a:rPr dirty="0" sz="2200" spc="-200" b="1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85" b="1">
                <a:solidFill>
                  <a:srgbClr val="2E2B1F"/>
                </a:solidFill>
                <a:latin typeface="Times New Roman"/>
                <a:cs typeface="Times New Roman"/>
              </a:rPr>
              <a:t>histones</a:t>
            </a:r>
            <a:r>
              <a:rPr dirty="0" sz="2200" spc="-229" b="1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75" b="1">
                <a:solidFill>
                  <a:srgbClr val="2E2B1F"/>
                </a:solidFill>
                <a:latin typeface="Times New Roman"/>
                <a:cs typeface="Times New Roman"/>
              </a:rPr>
              <a:t>with</a:t>
            </a:r>
            <a:r>
              <a:rPr dirty="0" sz="2200" spc="-204" b="1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65" b="1">
                <a:solidFill>
                  <a:srgbClr val="2E2B1F"/>
                </a:solidFill>
                <a:latin typeface="Times New Roman"/>
                <a:cs typeface="Times New Roman"/>
              </a:rPr>
              <a:t>the  </a:t>
            </a:r>
            <a:r>
              <a:rPr dirty="0" sz="2200" spc="-105" b="1">
                <a:solidFill>
                  <a:srgbClr val="2E2B1F"/>
                </a:solidFill>
                <a:latin typeface="Times New Roman"/>
                <a:cs typeface="Times New Roman"/>
              </a:rPr>
              <a:t>DNA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82267" y="877824"/>
            <a:ext cx="5588508" cy="3781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" y="787908"/>
            <a:ext cx="8127492" cy="4680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08608" y="5874816"/>
            <a:ext cx="655510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 b="1">
                <a:solidFill>
                  <a:srgbClr val="2E2B1F"/>
                </a:solidFill>
                <a:latin typeface="Times New Roman"/>
                <a:cs typeface="Times New Roman"/>
              </a:rPr>
              <a:t>Chromatin </a:t>
            </a:r>
            <a:r>
              <a:rPr dirty="0" sz="2200" spc="-5" b="1">
                <a:solidFill>
                  <a:srgbClr val="2E2B1F"/>
                </a:solidFill>
                <a:latin typeface="Times New Roman"/>
                <a:cs typeface="Times New Roman"/>
              </a:rPr>
              <a:t>filament with nucleosomes and naked</a:t>
            </a:r>
            <a:r>
              <a:rPr dirty="0" sz="2200" spc="114" b="1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 b="1">
                <a:solidFill>
                  <a:srgbClr val="2E2B1F"/>
                </a:solidFill>
                <a:latin typeface="Times New Roman"/>
                <a:cs typeface="Times New Roman"/>
              </a:rPr>
              <a:t>DNA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44195"/>
            <a:ext cx="3665854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40"/>
              <a:t>Take </a:t>
            </a:r>
            <a:r>
              <a:rPr dirty="0" sz="3600" spc="-80"/>
              <a:t>home</a:t>
            </a:r>
            <a:r>
              <a:rPr dirty="0" sz="3600" spc="-325"/>
              <a:t> </a:t>
            </a:r>
            <a:r>
              <a:rPr dirty="0" sz="3600" spc="-90"/>
              <a:t>messages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50240" y="1624330"/>
            <a:ext cx="7350759" cy="27089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solidFill>
                  <a:srgbClr val="2E2B1F"/>
                </a:solidFill>
                <a:latin typeface="Times New Roman"/>
                <a:cs typeface="Times New Roman"/>
              </a:rPr>
              <a:t>The </a:t>
            </a:r>
            <a:r>
              <a:rPr dirty="0" sz="2000" spc="-5">
                <a:solidFill>
                  <a:srgbClr val="2E2B1F"/>
                </a:solidFill>
                <a:latin typeface="Times New Roman"/>
                <a:cs typeface="Times New Roman"/>
              </a:rPr>
              <a:t>central dogma </a:t>
            </a:r>
            <a:r>
              <a:rPr dirty="0" sz="2000">
                <a:solidFill>
                  <a:srgbClr val="2E2B1F"/>
                </a:solidFill>
                <a:latin typeface="Times New Roman"/>
                <a:cs typeface="Times New Roman"/>
              </a:rPr>
              <a:t>of </a:t>
            </a:r>
            <a:r>
              <a:rPr dirty="0" sz="2000" spc="-5">
                <a:solidFill>
                  <a:srgbClr val="2E2B1F"/>
                </a:solidFill>
                <a:latin typeface="Times New Roman"/>
                <a:cs typeface="Times New Roman"/>
              </a:rPr>
              <a:t>molecular </a:t>
            </a:r>
            <a:r>
              <a:rPr dirty="0" sz="2000">
                <a:solidFill>
                  <a:srgbClr val="2E2B1F"/>
                </a:solidFill>
                <a:latin typeface="Times New Roman"/>
                <a:cs typeface="Times New Roman"/>
              </a:rPr>
              <a:t>biology </a:t>
            </a:r>
            <a:r>
              <a:rPr dirty="0" sz="2000" spc="-5">
                <a:solidFill>
                  <a:srgbClr val="2E2B1F"/>
                </a:solidFill>
                <a:latin typeface="Times New Roman"/>
                <a:cs typeface="Times New Roman"/>
              </a:rPr>
              <a:t>involves three</a:t>
            </a:r>
            <a:r>
              <a:rPr dirty="0" sz="2000" spc="-29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2E2B1F"/>
                </a:solidFill>
                <a:latin typeface="Times New Roman"/>
                <a:cs typeface="Times New Roman"/>
              </a:rPr>
              <a:t>components: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</a:pPr>
            <a:r>
              <a:rPr dirty="0" sz="2000" spc="5">
                <a:solidFill>
                  <a:srgbClr val="2E2B1F"/>
                </a:solidFill>
                <a:latin typeface="Times New Roman"/>
                <a:cs typeface="Times New Roman"/>
              </a:rPr>
              <a:t>DNA, </a:t>
            </a:r>
            <a:r>
              <a:rPr dirty="0" sz="2000">
                <a:solidFill>
                  <a:srgbClr val="2E2B1F"/>
                </a:solidFill>
                <a:latin typeface="Times New Roman"/>
                <a:cs typeface="Times New Roman"/>
              </a:rPr>
              <a:t>RNA and</a:t>
            </a:r>
            <a:r>
              <a:rPr dirty="0" sz="2000" spc="-14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E2B1F"/>
                </a:solidFill>
                <a:latin typeface="Times New Roman"/>
                <a:cs typeface="Times New Roman"/>
              </a:rPr>
              <a:t>protein.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241300" marR="7620" indent="-228600">
              <a:lnSpc>
                <a:spcPct val="100000"/>
              </a:lnSpc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solidFill>
                  <a:srgbClr val="2E2B1F"/>
                </a:solidFill>
                <a:latin typeface="Times New Roman"/>
                <a:cs typeface="Times New Roman"/>
              </a:rPr>
              <a:t>There </a:t>
            </a:r>
            <a:r>
              <a:rPr dirty="0" sz="2000" spc="-5">
                <a:solidFill>
                  <a:srgbClr val="2E2B1F"/>
                </a:solidFill>
                <a:latin typeface="Times New Roman"/>
                <a:cs typeface="Times New Roman"/>
              </a:rPr>
              <a:t>are two chemically distinct types </a:t>
            </a:r>
            <a:r>
              <a:rPr dirty="0" sz="2000">
                <a:solidFill>
                  <a:srgbClr val="2E2B1F"/>
                </a:solidFill>
                <a:latin typeface="Times New Roman"/>
                <a:cs typeface="Times New Roman"/>
              </a:rPr>
              <a:t>of </a:t>
            </a:r>
            <a:r>
              <a:rPr dirty="0" sz="2000" spc="-5">
                <a:solidFill>
                  <a:srgbClr val="2E2B1F"/>
                </a:solidFill>
                <a:latin typeface="Times New Roman"/>
                <a:cs typeface="Times New Roman"/>
              </a:rPr>
              <a:t>nucleic acids: </a:t>
            </a:r>
            <a:r>
              <a:rPr dirty="0" sz="2000" spc="5">
                <a:solidFill>
                  <a:srgbClr val="2E2B1F"/>
                </a:solidFill>
                <a:latin typeface="Times New Roman"/>
                <a:cs typeface="Times New Roman"/>
              </a:rPr>
              <a:t>DNA </a:t>
            </a:r>
            <a:r>
              <a:rPr dirty="0" sz="2000" spc="-5">
                <a:solidFill>
                  <a:srgbClr val="2E2B1F"/>
                </a:solidFill>
                <a:latin typeface="Times New Roman"/>
                <a:cs typeface="Times New Roman"/>
              </a:rPr>
              <a:t>and  </a:t>
            </a:r>
            <a:r>
              <a:rPr dirty="0" sz="2000">
                <a:solidFill>
                  <a:srgbClr val="2E2B1F"/>
                </a:solidFill>
                <a:latin typeface="Times New Roman"/>
                <a:cs typeface="Times New Roman"/>
              </a:rPr>
              <a:t>RNA, which perform several crucial</a:t>
            </a:r>
            <a:r>
              <a:rPr dirty="0" sz="2000" spc="-125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E2B1F"/>
                </a:solidFill>
                <a:latin typeface="Times New Roman"/>
                <a:cs typeface="Times New Roman"/>
              </a:rPr>
              <a:t>functions.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A9A47B"/>
              </a:buClr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00000"/>
              </a:lnSpc>
              <a:spcBef>
                <a:spcPts val="5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-75">
                <a:solidFill>
                  <a:srgbClr val="2E2B1F"/>
                </a:solidFill>
                <a:latin typeface="Times New Roman"/>
                <a:cs typeface="Times New Roman"/>
              </a:rPr>
              <a:t>To </a:t>
            </a:r>
            <a:r>
              <a:rPr dirty="0" sz="2000">
                <a:solidFill>
                  <a:srgbClr val="2E2B1F"/>
                </a:solidFill>
                <a:latin typeface="Times New Roman"/>
                <a:cs typeface="Times New Roman"/>
              </a:rPr>
              <a:t>package </a:t>
            </a:r>
            <a:r>
              <a:rPr dirty="0" sz="2000" spc="-5">
                <a:solidFill>
                  <a:srgbClr val="2E2B1F"/>
                </a:solidFill>
                <a:latin typeface="Times New Roman"/>
                <a:cs typeface="Times New Roman"/>
              </a:rPr>
              <a:t>the long sequence of the genomic </a:t>
            </a:r>
            <a:r>
              <a:rPr dirty="0" sz="2000" spc="5">
                <a:solidFill>
                  <a:srgbClr val="2E2B1F"/>
                </a:solidFill>
                <a:latin typeface="Times New Roman"/>
                <a:cs typeface="Times New Roman"/>
              </a:rPr>
              <a:t>DNA, </a:t>
            </a:r>
            <a:r>
              <a:rPr dirty="0" sz="2000" spc="-5">
                <a:solidFill>
                  <a:srgbClr val="2E2B1F"/>
                </a:solidFill>
                <a:latin typeface="Times New Roman"/>
                <a:cs typeface="Times New Roman"/>
              </a:rPr>
              <a:t>it is highly  </a:t>
            </a:r>
            <a:r>
              <a:rPr dirty="0" sz="2000">
                <a:solidFill>
                  <a:srgbClr val="2E2B1F"/>
                </a:solidFill>
                <a:latin typeface="Times New Roman"/>
                <a:cs typeface="Times New Roman"/>
              </a:rPr>
              <a:t>organized into</a:t>
            </a:r>
            <a:r>
              <a:rPr dirty="0" sz="2000" spc="-8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2E2B1F"/>
                </a:solidFill>
                <a:latin typeface="Times New Roman"/>
                <a:cs typeface="Times New Roman"/>
              </a:rPr>
              <a:t>chromosomes.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3423"/>
            <a:ext cx="2294255" cy="7264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10"/>
              <a:t>R</a:t>
            </a:r>
            <a:r>
              <a:rPr dirty="0" spc="-105"/>
              <a:t>e</a:t>
            </a:r>
            <a:r>
              <a:rPr dirty="0" spc="-100"/>
              <a:t>f</a:t>
            </a:r>
            <a:r>
              <a:rPr dirty="0" spc="-105"/>
              <a:t>e</a:t>
            </a:r>
            <a:r>
              <a:rPr dirty="0" spc="-100"/>
              <a:t>r</a:t>
            </a:r>
            <a:r>
              <a:rPr dirty="0" spc="-105"/>
              <a:t>e</a:t>
            </a:r>
            <a:r>
              <a:rPr dirty="0" spc="-100"/>
              <a:t>n</a:t>
            </a:r>
            <a:r>
              <a:rPr dirty="0" spc="-105"/>
              <a:t>c</a:t>
            </a:r>
            <a:r>
              <a:rPr dirty="0" spc="-5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6740" y="2027047"/>
            <a:ext cx="7475855" cy="3393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4800" marR="68580" indent="-228600">
              <a:lnSpc>
                <a:spcPct val="100000"/>
              </a:lnSpc>
              <a:spcBef>
                <a:spcPts val="95"/>
              </a:spcBef>
              <a:buClr>
                <a:srgbClr val="A9A47B"/>
              </a:buClr>
              <a:buChar char="-"/>
              <a:tabLst>
                <a:tab pos="304165" algn="l"/>
                <a:tab pos="304800" algn="l"/>
              </a:tabLst>
            </a:pPr>
            <a:r>
              <a:rPr dirty="0" sz="2200" spc="-10">
                <a:solidFill>
                  <a:srgbClr val="2E2B1F"/>
                </a:solidFill>
                <a:latin typeface="Times New Roman"/>
                <a:cs typeface="Times New Roman"/>
              </a:rPr>
              <a:t>Lippincott’s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Illustrated reviews: Biochemistry </a:t>
            </a:r>
            <a:r>
              <a:rPr dirty="0" sz="2200" spc="5">
                <a:solidFill>
                  <a:srgbClr val="2E2B1F"/>
                </a:solidFill>
                <a:latin typeface="Times New Roman"/>
                <a:cs typeface="Times New Roman"/>
              </a:rPr>
              <a:t>4</a:t>
            </a:r>
            <a:r>
              <a:rPr dirty="0" baseline="24904" sz="2175" spc="7">
                <a:solidFill>
                  <a:srgbClr val="2E2B1F"/>
                </a:solidFill>
                <a:latin typeface="Times New Roman"/>
                <a:cs typeface="Times New Roman"/>
              </a:rPr>
              <a:t>th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edition, Unit 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6,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Chapter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29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and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30,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Pages</a:t>
            </a:r>
            <a:r>
              <a:rPr dirty="0" sz="2200" spc="-15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395-430.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-"/>
            </a:pPr>
            <a:endParaRPr sz="3200">
              <a:latin typeface="Times New Roman"/>
              <a:cs typeface="Times New Roman"/>
            </a:endParaRPr>
          </a:p>
          <a:p>
            <a:pPr marL="304800" indent="-228600">
              <a:lnSpc>
                <a:spcPct val="100000"/>
              </a:lnSpc>
              <a:buClr>
                <a:srgbClr val="A9A47B"/>
              </a:buClr>
              <a:buChar char="-"/>
              <a:tabLst>
                <a:tab pos="304165" algn="l"/>
                <a:tab pos="304800" algn="l"/>
              </a:tabLst>
            </a:pP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Biochemistry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by </a:t>
            </a:r>
            <a:r>
              <a:rPr dirty="0" sz="2200" spc="-75">
                <a:solidFill>
                  <a:srgbClr val="2E2B1F"/>
                </a:solidFill>
                <a:latin typeface="Times New Roman"/>
                <a:cs typeface="Times New Roman"/>
              </a:rPr>
              <a:t>Voet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and </a:t>
            </a:r>
            <a:r>
              <a:rPr dirty="0" sz="2200" spc="-75">
                <a:solidFill>
                  <a:srgbClr val="2E2B1F"/>
                </a:solidFill>
                <a:latin typeface="Times New Roman"/>
                <a:cs typeface="Times New Roman"/>
              </a:rPr>
              <a:t>Voet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3</a:t>
            </a:r>
            <a:r>
              <a:rPr dirty="0" baseline="24904" sz="2175">
                <a:solidFill>
                  <a:srgbClr val="2E2B1F"/>
                </a:solidFill>
                <a:latin typeface="Times New Roman"/>
                <a:cs typeface="Times New Roman"/>
              </a:rPr>
              <a:t>rd</a:t>
            </a:r>
            <a:r>
              <a:rPr dirty="0" baseline="24904" sz="2175" spc="434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edition.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har char="-"/>
            </a:pPr>
            <a:endParaRPr sz="3100">
              <a:latin typeface="Times New Roman"/>
              <a:cs typeface="Times New Roman"/>
            </a:endParaRPr>
          </a:p>
          <a:p>
            <a:pPr marL="304800" indent="-228600">
              <a:lnSpc>
                <a:spcPct val="100000"/>
              </a:lnSpc>
              <a:buClr>
                <a:srgbClr val="A9A47B"/>
              </a:buClr>
              <a:buChar char="-"/>
              <a:tabLst>
                <a:tab pos="304165" algn="l"/>
                <a:tab pos="304800" algn="l"/>
              </a:tabLst>
            </a:pPr>
            <a:r>
              <a:rPr dirty="0" u="sng" sz="1800" spc="-5">
                <a:solidFill>
                  <a:srgbClr val="D25713"/>
                </a:solidFill>
                <a:uFill>
                  <a:solidFill>
                    <a:srgbClr val="D25713"/>
                  </a:solidFill>
                </a:uFill>
                <a:latin typeface="Times New Roman"/>
                <a:cs typeface="Times New Roman"/>
                <a:hlinkClick r:id="rId2"/>
              </a:rPr>
              <a:t>http://www.tulane.edu/~biochem/nolan/lectures/rna/bzcomp2.htm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-"/>
            </a:pPr>
            <a:endParaRPr sz="2400">
              <a:latin typeface="Times New Roman"/>
              <a:cs typeface="Times New Roman"/>
            </a:endParaRPr>
          </a:p>
          <a:p>
            <a:pPr marL="320040" marR="271780" indent="-243840">
              <a:lnSpc>
                <a:spcPct val="110000"/>
              </a:lnSpc>
              <a:buClr>
                <a:srgbClr val="A9A47B"/>
              </a:buClr>
              <a:buChar char="-"/>
              <a:tabLst>
                <a:tab pos="304165" algn="l"/>
                <a:tab pos="304800" algn="l"/>
              </a:tabLst>
            </a:pPr>
            <a:r>
              <a:rPr dirty="0" u="sng" sz="1600" spc="-5">
                <a:solidFill>
                  <a:srgbClr val="D25713"/>
                </a:solidFill>
                <a:uFill>
                  <a:solidFill>
                    <a:srgbClr val="D25713"/>
                  </a:solidFill>
                </a:uFill>
                <a:latin typeface="Times New Roman"/>
                <a:cs typeface="Times New Roman"/>
                <a:hlinkClick r:id="rId3"/>
              </a:rPr>
              <a:t>http://biowiki.ucdavis.edu/Genetics/Unit_I%3A_Genes,_Nucleic_Acids,_Genomes_ </a:t>
            </a:r>
            <a:r>
              <a:rPr dirty="0" u="sng" sz="1600" spc="-5">
                <a:solidFill>
                  <a:srgbClr val="D25713"/>
                </a:solidFill>
                <a:uFill>
                  <a:solidFill>
                    <a:srgbClr val="D25713"/>
                  </a:solidFill>
                </a:uFill>
                <a:latin typeface="Times New Roman"/>
                <a:cs typeface="Times New Roman"/>
              </a:rPr>
              <a:t> and_Chromosomes/Chapter_2._Structures_of_nucleic_acids/B-Form,_A-Form,_Z- </a:t>
            </a:r>
            <a:r>
              <a:rPr dirty="0" u="sng" sz="1600" spc="-5">
                <a:solidFill>
                  <a:srgbClr val="D25713"/>
                </a:solidFill>
                <a:uFill>
                  <a:solidFill>
                    <a:srgbClr val="D25713"/>
                  </a:solidFill>
                </a:uFill>
                <a:latin typeface="Times New Roman"/>
                <a:cs typeface="Times New Roman"/>
              </a:rPr>
              <a:t> Form_of_DNA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44195"/>
            <a:ext cx="706310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70"/>
              <a:t>The</a:t>
            </a:r>
            <a:r>
              <a:rPr dirty="0" sz="3600" spc="-210"/>
              <a:t> </a:t>
            </a:r>
            <a:r>
              <a:rPr dirty="0" sz="3600" spc="-90"/>
              <a:t>central</a:t>
            </a:r>
            <a:r>
              <a:rPr dirty="0" sz="3600" spc="-215"/>
              <a:t> </a:t>
            </a:r>
            <a:r>
              <a:rPr dirty="0" sz="3600" spc="-85"/>
              <a:t>dogma</a:t>
            </a:r>
            <a:r>
              <a:rPr dirty="0" sz="3600" spc="-210"/>
              <a:t> </a:t>
            </a:r>
            <a:r>
              <a:rPr dirty="0" sz="3600" spc="-50"/>
              <a:t>of</a:t>
            </a:r>
            <a:r>
              <a:rPr dirty="0" sz="3600" spc="-210"/>
              <a:t> </a:t>
            </a:r>
            <a:r>
              <a:rPr dirty="0" sz="3600" spc="-90"/>
              <a:t>Molecular</a:t>
            </a:r>
            <a:r>
              <a:rPr dirty="0" sz="3600" spc="-215"/>
              <a:t> </a:t>
            </a:r>
            <a:r>
              <a:rPr dirty="0" sz="3600" spc="-90"/>
              <a:t>Biology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124711" y="1392936"/>
            <a:ext cx="2560319" cy="5076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34992" y="2345514"/>
            <a:ext cx="3408045" cy="12623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2460"/>
              </a:lnSpc>
              <a:spcBef>
                <a:spcPts val="110"/>
              </a:spcBef>
              <a:tabLst>
                <a:tab pos="368935" algn="l"/>
                <a:tab pos="1288415" algn="l"/>
                <a:tab pos="1685925" algn="l"/>
                <a:tab pos="2489200" algn="l"/>
                <a:tab pos="3281679" algn="l"/>
              </a:tabLst>
            </a:pPr>
            <a:r>
              <a:rPr dirty="0" sz="2100" spc="160" i="1">
                <a:solidFill>
                  <a:srgbClr val="2E2B1F"/>
                </a:solidFill>
                <a:latin typeface="Times New Roman"/>
                <a:cs typeface="Times New Roman"/>
              </a:rPr>
              <a:t>A</a:t>
            </a:r>
            <a:r>
              <a:rPr dirty="0" sz="2100" spc="160" i="1">
                <a:solidFill>
                  <a:srgbClr val="2E2B1F"/>
                </a:solidFill>
                <a:latin typeface="Times New Roman"/>
                <a:cs typeface="Times New Roman"/>
              </a:rPr>
              <a:t>	</a:t>
            </a:r>
            <a:r>
              <a:rPr dirty="0" sz="2100" spc="-65" i="1">
                <a:solidFill>
                  <a:srgbClr val="2E2B1F"/>
                </a:solidFill>
                <a:latin typeface="Times New Roman"/>
                <a:cs typeface="Times New Roman"/>
              </a:rPr>
              <a:t>port</a:t>
            </a:r>
            <a:r>
              <a:rPr dirty="0" sz="2100" spc="-65" i="1">
                <a:solidFill>
                  <a:srgbClr val="2E2B1F"/>
                </a:solidFill>
                <a:latin typeface="Times New Roman"/>
                <a:cs typeface="Times New Roman"/>
              </a:rPr>
              <a:t>i</a:t>
            </a:r>
            <a:r>
              <a:rPr dirty="0" sz="2100" spc="-50" i="1">
                <a:solidFill>
                  <a:srgbClr val="2E2B1F"/>
                </a:solidFill>
                <a:latin typeface="Times New Roman"/>
                <a:cs typeface="Times New Roman"/>
              </a:rPr>
              <a:t>on</a:t>
            </a:r>
            <a:r>
              <a:rPr dirty="0" sz="2100" i="1">
                <a:solidFill>
                  <a:srgbClr val="2E2B1F"/>
                </a:solidFill>
                <a:latin typeface="Times New Roman"/>
                <a:cs typeface="Times New Roman"/>
              </a:rPr>
              <a:t>	</a:t>
            </a:r>
            <a:r>
              <a:rPr dirty="0" sz="2100" spc="10" i="1">
                <a:solidFill>
                  <a:srgbClr val="2E2B1F"/>
                </a:solidFill>
                <a:latin typeface="Times New Roman"/>
                <a:cs typeface="Times New Roman"/>
              </a:rPr>
              <a:t>o</a:t>
            </a:r>
            <a:r>
              <a:rPr dirty="0" sz="2100" spc="10" i="1">
                <a:solidFill>
                  <a:srgbClr val="2E2B1F"/>
                </a:solidFill>
                <a:latin typeface="Times New Roman"/>
                <a:cs typeface="Times New Roman"/>
              </a:rPr>
              <a:t>f</a:t>
            </a:r>
            <a:r>
              <a:rPr dirty="0" sz="2100" i="1">
                <a:solidFill>
                  <a:srgbClr val="2E2B1F"/>
                </a:solidFill>
                <a:latin typeface="Times New Roman"/>
                <a:cs typeface="Times New Roman"/>
              </a:rPr>
              <a:t>	</a:t>
            </a:r>
            <a:r>
              <a:rPr dirty="0" sz="2100" spc="-30" b="1" i="1">
                <a:solidFill>
                  <a:srgbClr val="2E2B1F"/>
                </a:solidFill>
                <a:latin typeface="Times New Roman"/>
                <a:cs typeface="Times New Roman"/>
              </a:rPr>
              <a:t>DNA</a:t>
            </a:r>
            <a:r>
              <a:rPr dirty="0" sz="2100" spc="-25" i="1">
                <a:solidFill>
                  <a:srgbClr val="2E2B1F"/>
                </a:solidFill>
                <a:latin typeface="Times New Roman"/>
                <a:cs typeface="Times New Roman"/>
              </a:rPr>
              <a:t>,</a:t>
            </a:r>
            <a:r>
              <a:rPr dirty="0" sz="2100" i="1">
                <a:solidFill>
                  <a:srgbClr val="2E2B1F"/>
                </a:solidFill>
                <a:latin typeface="Times New Roman"/>
                <a:cs typeface="Times New Roman"/>
              </a:rPr>
              <a:t>	</a:t>
            </a:r>
            <a:r>
              <a:rPr dirty="0" sz="2100" spc="-90" i="1">
                <a:solidFill>
                  <a:srgbClr val="2E2B1F"/>
                </a:solidFill>
                <a:latin typeface="Times New Roman"/>
                <a:cs typeface="Times New Roman"/>
              </a:rPr>
              <a:t>ca</a:t>
            </a:r>
            <a:r>
              <a:rPr dirty="0" sz="2100" spc="-65" i="1">
                <a:solidFill>
                  <a:srgbClr val="2E2B1F"/>
                </a:solidFill>
                <a:latin typeface="Times New Roman"/>
                <a:cs typeface="Times New Roman"/>
              </a:rPr>
              <a:t>l</a:t>
            </a:r>
            <a:r>
              <a:rPr dirty="0" sz="2100" spc="-30" i="1">
                <a:solidFill>
                  <a:srgbClr val="2E2B1F"/>
                </a:solidFill>
                <a:latin typeface="Times New Roman"/>
                <a:cs typeface="Times New Roman"/>
              </a:rPr>
              <a:t>l</a:t>
            </a:r>
            <a:r>
              <a:rPr dirty="0" sz="2100" spc="-65" i="1">
                <a:solidFill>
                  <a:srgbClr val="2E2B1F"/>
                </a:solidFill>
                <a:latin typeface="Times New Roman"/>
                <a:cs typeface="Times New Roman"/>
              </a:rPr>
              <a:t>e</a:t>
            </a:r>
            <a:r>
              <a:rPr dirty="0" sz="2100" spc="-50" i="1">
                <a:solidFill>
                  <a:srgbClr val="2E2B1F"/>
                </a:solidFill>
                <a:latin typeface="Times New Roman"/>
                <a:cs typeface="Times New Roman"/>
              </a:rPr>
              <a:t>d</a:t>
            </a:r>
            <a:r>
              <a:rPr dirty="0" sz="2100" i="1">
                <a:solidFill>
                  <a:srgbClr val="2E2B1F"/>
                </a:solidFill>
                <a:latin typeface="Times New Roman"/>
                <a:cs typeface="Times New Roman"/>
              </a:rPr>
              <a:t>	</a:t>
            </a:r>
            <a:r>
              <a:rPr dirty="0" sz="2100" spc="-165" i="1">
                <a:solidFill>
                  <a:srgbClr val="2E2B1F"/>
                </a:solidFill>
                <a:latin typeface="Times New Roman"/>
                <a:cs typeface="Times New Roman"/>
              </a:rPr>
              <a:t>a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ts val="2460"/>
              </a:lnSpc>
            </a:pPr>
            <a:r>
              <a:rPr dirty="0" sz="2100" spc="-45" b="1" i="1">
                <a:solidFill>
                  <a:srgbClr val="2E2B1F"/>
                </a:solidFill>
                <a:latin typeface="Times New Roman"/>
                <a:cs typeface="Times New Roman"/>
              </a:rPr>
              <a:t>gene</a:t>
            </a:r>
            <a:r>
              <a:rPr dirty="0" sz="2100" spc="-45" i="1">
                <a:solidFill>
                  <a:srgbClr val="2E2B1F"/>
                </a:solidFill>
                <a:latin typeface="Times New Roman"/>
                <a:cs typeface="Times New Roman"/>
              </a:rPr>
              <a:t>, </a:t>
            </a:r>
            <a:r>
              <a:rPr dirty="0" sz="2100" spc="-40" i="1">
                <a:solidFill>
                  <a:srgbClr val="2E2B1F"/>
                </a:solidFill>
                <a:latin typeface="Times New Roman"/>
                <a:cs typeface="Times New Roman"/>
              </a:rPr>
              <a:t>is </a:t>
            </a:r>
            <a:r>
              <a:rPr dirty="0" sz="2100" spc="-70" i="1">
                <a:solidFill>
                  <a:srgbClr val="2E2B1F"/>
                </a:solidFill>
                <a:latin typeface="Times New Roman"/>
                <a:cs typeface="Times New Roman"/>
              </a:rPr>
              <a:t>transcribed </a:t>
            </a:r>
            <a:r>
              <a:rPr dirty="0" sz="2100" spc="-40" i="1">
                <a:solidFill>
                  <a:srgbClr val="2E2B1F"/>
                </a:solidFill>
                <a:latin typeface="Times New Roman"/>
                <a:cs typeface="Times New Roman"/>
              </a:rPr>
              <a:t>into</a:t>
            </a:r>
            <a:r>
              <a:rPr dirty="0" sz="2100" spc="-75" i="1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100" b="1" i="1">
                <a:solidFill>
                  <a:srgbClr val="2E2B1F"/>
                </a:solidFill>
                <a:latin typeface="Times New Roman"/>
                <a:cs typeface="Times New Roman"/>
              </a:rPr>
              <a:t>RNA</a:t>
            </a:r>
            <a:r>
              <a:rPr dirty="0" sz="2100" i="1">
                <a:solidFill>
                  <a:srgbClr val="2E2B1F"/>
                </a:solidFill>
                <a:latin typeface="Times New Roman"/>
                <a:cs typeface="Times New Roman"/>
              </a:rPr>
              <a:t>.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100" spc="85" i="1">
                <a:solidFill>
                  <a:srgbClr val="2E2B1F"/>
                </a:solidFill>
                <a:latin typeface="Times New Roman"/>
                <a:cs typeface="Times New Roman"/>
              </a:rPr>
              <a:t>RNA </a:t>
            </a:r>
            <a:r>
              <a:rPr dirty="0" sz="2100" spc="-35" i="1">
                <a:solidFill>
                  <a:srgbClr val="2E2B1F"/>
                </a:solidFill>
                <a:latin typeface="Times New Roman"/>
                <a:cs typeface="Times New Roman"/>
              </a:rPr>
              <a:t>is </a:t>
            </a:r>
            <a:r>
              <a:rPr dirty="0" sz="2100" spc="-75" i="1">
                <a:solidFill>
                  <a:srgbClr val="2E2B1F"/>
                </a:solidFill>
                <a:latin typeface="Times New Roman"/>
                <a:cs typeface="Times New Roman"/>
              </a:rPr>
              <a:t>translated </a:t>
            </a:r>
            <a:r>
              <a:rPr dirty="0" sz="2100" spc="-40" i="1">
                <a:solidFill>
                  <a:srgbClr val="2E2B1F"/>
                </a:solidFill>
                <a:latin typeface="Times New Roman"/>
                <a:cs typeface="Times New Roman"/>
              </a:rPr>
              <a:t>into</a:t>
            </a:r>
            <a:r>
              <a:rPr dirty="0" sz="2100" spc="-275" i="1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100" spc="-10" b="1" i="1">
                <a:solidFill>
                  <a:srgbClr val="2E2B1F"/>
                </a:solidFill>
                <a:latin typeface="Times New Roman"/>
                <a:cs typeface="Times New Roman"/>
              </a:rPr>
              <a:t>proteins</a:t>
            </a:r>
            <a:r>
              <a:rPr dirty="0" sz="2100" spc="-10" i="1">
                <a:solidFill>
                  <a:srgbClr val="2E2B1F"/>
                </a:solidFill>
                <a:latin typeface="Times New Roman"/>
                <a:cs typeface="Times New Roman"/>
              </a:rPr>
              <a:t>.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34992" y="4640071"/>
            <a:ext cx="3408679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01065" algn="l"/>
                <a:tab pos="1842770" algn="l"/>
                <a:tab pos="2830830" algn="l"/>
              </a:tabLst>
            </a:pPr>
            <a:r>
              <a:rPr dirty="0" sz="2000">
                <a:solidFill>
                  <a:srgbClr val="2E2B1F"/>
                </a:solidFill>
                <a:latin typeface="Times New Roman"/>
                <a:cs typeface="Times New Roman"/>
              </a:rPr>
              <a:t>H</a:t>
            </a:r>
            <a:r>
              <a:rPr dirty="0" sz="2000" spc="10">
                <a:solidFill>
                  <a:srgbClr val="2E2B1F"/>
                </a:solidFill>
                <a:latin typeface="Times New Roman"/>
                <a:cs typeface="Times New Roman"/>
              </a:rPr>
              <a:t>u</a:t>
            </a:r>
            <a:r>
              <a:rPr dirty="0" sz="2000" spc="-25">
                <a:solidFill>
                  <a:srgbClr val="2E2B1F"/>
                </a:solidFill>
                <a:latin typeface="Times New Roman"/>
                <a:cs typeface="Times New Roman"/>
              </a:rPr>
              <a:t>m</a:t>
            </a:r>
            <a:r>
              <a:rPr dirty="0" sz="2000">
                <a:solidFill>
                  <a:srgbClr val="2E2B1F"/>
                </a:solidFill>
                <a:latin typeface="Times New Roman"/>
                <a:cs typeface="Times New Roman"/>
              </a:rPr>
              <a:t>an</a:t>
            </a:r>
            <a:r>
              <a:rPr dirty="0" sz="2000">
                <a:solidFill>
                  <a:srgbClr val="2E2B1F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2E2B1F"/>
                </a:solidFill>
                <a:latin typeface="Times New Roman"/>
                <a:cs typeface="Times New Roman"/>
              </a:rPr>
              <a:t>g</a:t>
            </a:r>
            <a:r>
              <a:rPr dirty="0" sz="2000" spc="-10">
                <a:solidFill>
                  <a:srgbClr val="2E2B1F"/>
                </a:solidFill>
                <a:latin typeface="Times New Roman"/>
                <a:cs typeface="Times New Roman"/>
              </a:rPr>
              <a:t>e</a:t>
            </a:r>
            <a:r>
              <a:rPr dirty="0" sz="2000">
                <a:solidFill>
                  <a:srgbClr val="2E2B1F"/>
                </a:solidFill>
                <a:latin typeface="Times New Roman"/>
                <a:cs typeface="Times New Roman"/>
              </a:rPr>
              <a:t>no</a:t>
            </a:r>
            <a:r>
              <a:rPr dirty="0" sz="2000" spc="-25">
                <a:solidFill>
                  <a:srgbClr val="2E2B1F"/>
                </a:solidFill>
                <a:latin typeface="Times New Roman"/>
                <a:cs typeface="Times New Roman"/>
              </a:rPr>
              <a:t>m</a:t>
            </a:r>
            <a:r>
              <a:rPr dirty="0" sz="2000">
                <a:solidFill>
                  <a:srgbClr val="2E2B1F"/>
                </a:solidFill>
                <a:latin typeface="Times New Roman"/>
                <a:cs typeface="Times New Roman"/>
              </a:rPr>
              <a:t>e</a:t>
            </a:r>
            <a:r>
              <a:rPr dirty="0" sz="2000">
                <a:solidFill>
                  <a:srgbClr val="2E2B1F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2E2B1F"/>
                </a:solidFill>
                <a:latin typeface="Times New Roman"/>
                <a:cs typeface="Times New Roman"/>
              </a:rPr>
              <a:t>co</a:t>
            </a:r>
            <a:r>
              <a:rPr dirty="0" sz="2000" spc="5">
                <a:solidFill>
                  <a:srgbClr val="2E2B1F"/>
                </a:solidFill>
                <a:latin typeface="Times New Roman"/>
                <a:cs typeface="Times New Roman"/>
              </a:rPr>
              <a:t>n</a:t>
            </a:r>
            <a:r>
              <a:rPr dirty="0" sz="2000">
                <a:solidFill>
                  <a:srgbClr val="2E2B1F"/>
                </a:solidFill>
                <a:latin typeface="Times New Roman"/>
                <a:cs typeface="Times New Roman"/>
              </a:rPr>
              <a:t>t</a:t>
            </a:r>
            <a:r>
              <a:rPr dirty="0" sz="2000" spc="-10">
                <a:solidFill>
                  <a:srgbClr val="2E2B1F"/>
                </a:solidFill>
                <a:latin typeface="Times New Roman"/>
                <a:cs typeface="Times New Roman"/>
              </a:rPr>
              <a:t>a</a:t>
            </a:r>
            <a:r>
              <a:rPr dirty="0" sz="2000">
                <a:solidFill>
                  <a:srgbClr val="2E2B1F"/>
                </a:solidFill>
                <a:latin typeface="Times New Roman"/>
                <a:cs typeface="Times New Roman"/>
              </a:rPr>
              <a:t>i</a:t>
            </a:r>
            <a:r>
              <a:rPr dirty="0" sz="2000" spc="-15">
                <a:solidFill>
                  <a:srgbClr val="2E2B1F"/>
                </a:solidFill>
                <a:latin typeface="Times New Roman"/>
                <a:cs typeface="Times New Roman"/>
              </a:rPr>
              <a:t>n</a:t>
            </a:r>
            <a:r>
              <a:rPr dirty="0" sz="2000">
                <a:solidFill>
                  <a:srgbClr val="2E2B1F"/>
                </a:solidFill>
                <a:latin typeface="Times New Roman"/>
                <a:cs typeface="Times New Roman"/>
              </a:rPr>
              <a:t>s</a:t>
            </a:r>
            <a:r>
              <a:rPr dirty="0" sz="2000">
                <a:solidFill>
                  <a:srgbClr val="2E2B1F"/>
                </a:solidFill>
                <a:latin typeface="Times New Roman"/>
                <a:cs typeface="Times New Roman"/>
              </a:rPr>
              <a:t>	</a:t>
            </a:r>
            <a:r>
              <a:rPr dirty="0" sz="2000" spc="-15">
                <a:solidFill>
                  <a:srgbClr val="2E2B1F"/>
                </a:solidFill>
                <a:latin typeface="Times New Roman"/>
                <a:cs typeface="Times New Roman"/>
              </a:rPr>
              <a:t>a</a:t>
            </a:r>
            <a:r>
              <a:rPr dirty="0" sz="2000" spc="5">
                <a:solidFill>
                  <a:srgbClr val="2E2B1F"/>
                </a:solidFill>
                <a:latin typeface="Times New Roman"/>
                <a:cs typeface="Times New Roman"/>
              </a:rPr>
              <a:t>b</a:t>
            </a:r>
            <a:r>
              <a:rPr dirty="0" sz="2000">
                <a:solidFill>
                  <a:srgbClr val="2E2B1F"/>
                </a:solidFill>
                <a:latin typeface="Times New Roman"/>
                <a:cs typeface="Times New Roman"/>
              </a:rPr>
              <a:t>out  </a:t>
            </a:r>
            <a:r>
              <a:rPr dirty="0" sz="2000" spc="5">
                <a:solidFill>
                  <a:srgbClr val="2E2B1F"/>
                </a:solidFill>
                <a:latin typeface="Times New Roman"/>
                <a:cs typeface="Times New Roman"/>
              </a:rPr>
              <a:t>35,000</a:t>
            </a:r>
            <a:r>
              <a:rPr dirty="0" sz="2000" spc="-45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E2B1F"/>
                </a:solidFill>
                <a:latin typeface="Times New Roman"/>
                <a:cs typeface="Times New Roman"/>
              </a:rPr>
              <a:t>genes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44195"/>
            <a:ext cx="235140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90"/>
              <a:t>Nucleic</a:t>
            </a:r>
            <a:r>
              <a:rPr dirty="0" sz="3600" spc="-250"/>
              <a:t> </a:t>
            </a:r>
            <a:r>
              <a:rPr dirty="0" sz="3600" spc="-85"/>
              <a:t>acids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50240" y="1624329"/>
            <a:ext cx="7348220" cy="31102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Required for the storage and expression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of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genetic</a:t>
            </a:r>
            <a:r>
              <a:rPr dirty="0" sz="2200" spc="125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information.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A9A47B"/>
              </a:buClr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200" spc="-60" b="1">
                <a:solidFill>
                  <a:srgbClr val="2E2B1F"/>
                </a:solidFill>
                <a:latin typeface="Times New Roman"/>
                <a:cs typeface="Times New Roman"/>
              </a:rPr>
              <a:t>Two</a:t>
            </a:r>
            <a:r>
              <a:rPr dirty="0" sz="2200" b="1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 b="1">
                <a:solidFill>
                  <a:srgbClr val="2E2B1F"/>
                </a:solidFill>
                <a:latin typeface="Times New Roman"/>
                <a:cs typeface="Times New Roman"/>
              </a:rPr>
              <a:t>types:</a:t>
            </a:r>
            <a:endParaRPr sz="2200">
              <a:latin typeface="Times New Roman"/>
              <a:cs typeface="Times New Roman"/>
            </a:endParaRPr>
          </a:p>
          <a:p>
            <a:pPr lvl="1" marL="538480" indent="-229870">
              <a:lnSpc>
                <a:spcPct val="100000"/>
              </a:lnSpc>
              <a:spcBef>
                <a:spcPts val="525"/>
              </a:spcBef>
              <a:buClr>
                <a:srgbClr val="9CBDBC"/>
              </a:buClr>
              <a:buFont typeface="Arial"/>
              <a:buChar char="•"/>
              <a:tabLst>
                <a:tab pos="538480" algn="l"/>
                <a:tab pos="539115" algn="l"/>
              </a:tabLst>
            </a:pPr>
            <a:r>
              <a:rPr dirty="0" sz="2200" spc="-10">
                <a:solidFill>
                  <a:srgbClr val="2E2B1F"/>
                </a:solidFill>
                <a:latin typeface="Times New Roman"/>
                <a:cs typeface="Times New Roman"/>
              </a:rPr>
              <a:t>DNA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(Deoxyribonucleic</a:t>
            </a:r>
            <a:r>
              <a:rPr dirty="0" sz="2200" spc="-11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acid).</a:t>
            </a:r>
            <a:endParaRPr sz="2200">
              <a:latin typeface="Times New Roman"/>
              <a:cs typeface="Times New Roman"/>
            </a:endParaRPr>
          </a:p>
          <a:p>
            <a:pPr lvl="1" marL="538480" indent="-229870">
              <a:lnSpc>
                <a:spcPct val="100000"/>
              </a:lnSpc>
              <a:spcBef>
                <a:spcPts val="530"/>
              </a:spcBef>
              <a:buClr>
                <a:srgbClr val="9CBDBC"/>
              </a:buClr>
              <a:buFont typeface="Arial"/>
              <a:buChar char="•"/>
              <a:tabLst>
                <a:tab pos="538480" algn="l"/>
                <a:tab pos="539115" algn="l"/>
              </a:tabLst>
            </a:pPr>
            <a:r>
              <a:rPr dirty="0" sz="2200" spc="-10">
                <a:solidFill>
                  <a:srgbClr val="2E2B1F"/>
                </a:solidFill>
                <a:latin typeface="Times New Roman"/>
                <a:cs typeface="Times New Roman"/>
              </a:rPr>
              <a:t>RNA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(Ribonucleic</a:t>
            </a:r>
            <a:r>
              <a:rPr dirty="0" sz="2200" spc="-11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acid).</a:t>
            </a:r>
            <a:endParaRPr sz="2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9CBDBC"/>
              </a:buClr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00000"/>
              </a:lnSpc>
              <a:spcBef>
                <a:spcPts val="5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Building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blocks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of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nucleic acids are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nuclueoside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triphosphates  (</a:t>
            </a:r>
            <a:r>
              <a:rPr dirty="0" sz="2200" spc="-5" b="1">
                <a:solidFill>
                  <a:srgbClr val="2E2B1F"/>
                </a:solidFill>
                <a:latin typeface="Times New Roman"/>
                <a:cs typeface="Times New Roman"/>
              </a:rPr>
              <a:t>nucleotides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).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44195"/>
            <a:ext cx="2085339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95"/>
              <a:t>Nucleotides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47419" y="1556282"/>
            <a:ext cx="6072505" cy="2038350"/>
          </a:xfrm>
          <a:prstGeom prst="rect">
            <a:avLst/>
          </a:prstGeom>
        </p:spPr>
        <p:txBody>
          <a:bodyPr wrap="square" lIns="0" tIns="80010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63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2200" spc="-5" b="1">
                <a:solidFill>
                  <a:srgbClr val="2E2B1F"/>
                </a:solidFill>
                <a:latin typeface="Times New Roman"/>
                <a:cs typeface="Times New Roman"/>
              </a:rPr>
              <a:t>Nucleotides </a:t>
            </a:r>
            <a:r>
              <a:rPr dirty="0" sz="2200" spc="-15" b="1">
                <a:solidFill>
                  <a:srgbClr val="2E2B1F"/>
                </a:solidFill>
                <a:latin typeface="Times New Roman"/>
                <a:cs typeface="Times New Roman"/>
              </a:rPr>
              <a:t>are </a:t>
            </a:r>
            <a:r>
              <a:rPr dirty="0" sz="2200" spc="-5" b="1">
                <a:solidFill>
                  <a:srgbClr val="2E2B1F"/>
                </a:solidFill>
                <a:latin typeface="Times New Roman"/>
                <a:cs typeface="Times New Roman"/>
              </a:rPr>
              <a:t>composed</a:t>
            </a:r>
            <a:r>
              <a:rPr dirty="0" sz="2200" spc="35" b="1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2E2B1F"/>
                </a:solidFill>
                <a:latin typeface="Times New Roman"/>
                <a:cs typeface="Times New Roman"/>
              </a:rPr>
              <a:t>of:</a:t>
            </a:r>
            <a:endParaRPr sz="2200">
              <a:latin typeface="Times New Roman"/>
              <a:cs typeface="Times New Roman"/>
            </a:endParaRPr>
          </a:p>
          <a:p>
            <a:pPr lvl="1" marL="835660" indent="-457834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AutoNum type="arabicPeriod"/>
              <a:tabLst>
                <a:tab pos="835660" algn="l"/>
                <a:tab pos="836294" algn="l"/>
              </a:tabLst>
            </a:pPr>
            <a:r>
              <a:rPr dirty="0" sz="2200" spc="-5" b="1">
                <a:solidFill>
                  <a:srgbClr val="2E2B1F"/>
                </a:solidFill>
                <a:latin typeface="Times New Roman"/>
                <a:cs typeface="Times New Roman"/>
              </a:rPr>
              <a:t>Nitrogenous</a:t>
            </a:r>
            <a:r>
              <a:rPr dirty="0" sz="2200" b="1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 b="1">
                <a:solidFill>
                  <a:srgbClr val="2E2B1F"/>
                </a:solidFill>
                <a:latin typeface="Times New Roman"/>
                <a:cs typeface="Times New Roman"/>
              </a:rPr>
              <a:t>base:</a:t>
            </a:r>
            <a:endParaRPr sz="2200">
              <a:latin typeface="Times New Roman"/>
              <a:cs typeface="Times New Roman"/>
            </a:endParaRPr>
          </a:p>
          <a:p>
            <a:pPr lvl="2" marL="1487805" indent="-515620">
              <a:lnSpc>
                <a:spcPct val="100000"/>
              </a:lnSpc>
              <a:spcBef>
                <a:spcPts val="530"/>
              </a:spcBef>
              <a:buClr>
                <a:srgbClr val="9CBDBC"/>
              </a:buClr>
              <a:buFont typeface="Arial"/>
              <a:buChar char="•"/>
              <a:tabLst>
                <a:tab pos="1487805" algn="l"/>
                <a:tab pos="1488440" algn="l"/>
              </a:tabLst>
            </a:pPr>
            <a:r>
              <a:rPr dirty="0" u="heavy" sz="2200" spc="-5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Times New Roman"/>
                <a:cs typeface="Times New Roman"/>
              </a:rPr>
              <a:t>Purines: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 b="1">
                <a:solidFill>
                  <a:srgbClr val="2E2B1F"/>
                </a:solidFill>
                <a:latin typeface="Times New Roman"/>
                <a:cs typeface="Times New Roman"/>
              </a:rPr>
              <a:t>A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denine (</a:t>
            </a:r>
            <a:r>
              <a:rPr dirty="0" sz="2200" spc="-5" b="1">
                <a:solidFill>
                  <a:srgbClr val="2E2B1F"/>
                </a:solidFill>
                <a:latin typeface="Times New Roman"/>
                <a:cs typeface="Times New Roman"/>
              </a:rPr>
              <a:t>A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) and </a:t>
            </a:r>
            <a:r>
              <a:rPr dirty="0" sz="2200" spc="-5" b="1">
                <a:solidFill>
                  <a:srgbClr val="2E2B1F"/>
                </a:solidFill>
                <a:latin typeface="Times New Roman"/>
                <a:cs typeface="Times New Roman"/>
              </a:rPr>
              <a:t>G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uanine</a:t>
            </a:r>
            <a:r>
              <a:rPr dirty="0" sz="2200" spc="35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(</a:t>
            </a:r>
            <a:r>
              <a:rPr dirty="0" sz="2200" spc="-5" b="1">
                <a:solidFill>
                  <a:srgbClr val="2E2B1F"/>
                </a:solidFill>
                <a:latin typeface="Times New Roman"/>
                <a:cs typeface="Times New Roman"/>
              </a:rPr>
              <a:t>G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)</a:t>
            </a:r>
            <a:endParaRPr sz="2200">
              <a:latin typeface="Times New Roman"/>
              <a:cs typeface="Times New Roman"/>
            </a:endParaRPr>
          </a:p>
          <a:p>
            <a:pPr lvl="2" marL="1487805" indent="-515620">
              <a:lnSpc>
                <a:spcPct val="100000"/>
              </a:lnSpc>
              <a:spcBef>
                <a:spcPts val="525"/>
              </a:spcBef>
              <a:buClr>
                <a:srgbClr val="9CBDBC"/>
              </a:buClr>
              <a:buFont typeface="Arial"/>
              <a:buChar char="•"/>
              <a:tabLst>
                <a:tab pos="1487805" algn="l"/>
                <a:tab pos="1488440" algn="l"/>
              </a:tabLst>
            </a:pPr>
            <a:r>
              <a:rPr dirty="0" u="heavy" sz="2200" spc="-5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Times New Roman"/>
                <a:cs typeface="Times New Roman"/>
              </a:rPr>
              <a:t>Pyrimidines: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 b="1">
                <a:solidFill>
                  <a:srgbClr val="2E2B1F"/>
                </a:solidFill>
                <a:latin typeface="Times New Roman"/>
                <a:cs typeface="Times New Roman"/>
              </a:rPr>
              <a:t>C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ytosine (</a:t>
            </a:r>
            <a:r>
              <a:rPr dirty="0" sz="2200" spc="-5" b="1">
                <a:solidFill>
                  <a:srgbClr val="2E2B1F"/>
                </a:solidFill>
                <a:latin typeface="Times New Roman"/>
                <a:cs typeface="Times New Roman"/>
              </a:rPr>
              <a:t>C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), </a:t>
            </a:r>
            <a:r>
              <a:rPr dirty="0" sz="2200" spc="-5" b="1">
                <a:solidFill>
                  <a:srgbClr val="2E2B1F"/>
                </a:solidFill>
                <a:latin typeface="Times New Roman"/>
                <a:cs typeface="Times New Roman"/>
              </a:rPr>
              <a:t>T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hymine</a:t>
            </a:r>
            <a:r>
              <a:rPr dirty="0" sz="2200" spc="2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(</a:t>
            </a:r>
            <a:r>
              <a:rPr dirty="0" sz="2200" spc="-5" b="1">
                <a:solidFill>
                  <a:srgbClr val="2E2B1F"/>
                </a:solidFill>
                <a:latin typeface="Times New Roman"/>
                <a:cs typeface="Times New Roman"/>
              </a:rPr>
              <a:t>T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)</a:t>
            </a:r>
            <a:endParaRPr sz="2200">
              <a:latin typeface="Times New Roman"/>
              <a:cs typeface="Times New Roman"/>
            </a:endParaRPr>
          </a:p>
          <a:p>
            <a:pPr marL="2998470">
              <a:lnSpc>
                <a:spcPct val="100000"/>
              </a:lnSpc>
              <a:spcBef>
                <a:spcPts val="530"/>
              </a:spcBef>
            </a:pP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and </a:t>
            </a:r>
            <a:r>
              <a:rPr dirty="0" sz="2200" spc="-5" b="1">
                <a:solidFill>
                  <a:srgbClr val="2E2B1F"/>
                </a:solidFill>
                <a:latin typeface="Times New Roman"/>
                <a:cs typeface="Times New Roman"/>
              </a:rPr>
              <a:t>U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racil</a:t>
            </a:r>
            <a:r>
              <a:rPr dirty="0" sz="2200" spc="2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(</a:t>
            </a:r>
            <a:r>
              <a:rPr dirty="0" sz="2200" spc="-5" b="1">
                <a:solidFill>
                  <a:srgbClr val="2E2B1F"/>
                </a:solidFill>
                <a:latin typeface="Times New Roman"/>
                <a:cs typeface="Times New Roman"/>
              </a:rPr>
              <a:t>U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)</a:t>
            </a:r>
            <a:r>
              <a:rPr dirty="0" sz="1600" spc="-5">
                <a:solidFill>
                  <a:srgbClr val="2E2B1F"/>
                </a:solidFill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9616" y="304800"/>
            <a:ext cx="5715000" cy="5512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37894" y="1556282"/>
            <a:ext cx="4663440" cy="1233170"/>
          </a:xfrm>
          <a:prstGeom prst="rect">
            <a:avLst/>
          </a:prstGeom>
        </p:spPr>
        <p:txBody>
          <a:bodyPr wrap="square" lIns="0" tIns="80010" rIns="0" bIns="0" rtlCol="0" vert="horz">
            <a:spAutoFit/>
          </a:bodyPr>
          <a:lstStyle/>
          <a:p>
            <a:pPr marL="482600" indent="-457200">
              <a:lnSpc>
                <a:spcPct val="100000"/>
              </a:lnSpc>
              <a:spcBef>
                <a:spcPts val="630"/>
              </a:spcBef>
              <a:buClr>
                <a:srgbClr val="A9A47B"/>
              </a:buClr>
              <a:buAutoNum type="arabicPeriod" startAt="2"/>
              <a:tabLst>
                <a:tab pos="481965" algn="l"/>
                <a:tab pos="482600" algn="l"/>
              </a:tabLst>
            </a:pPr>
            <a:r>
              <a:rPr dirty="0" sz="2200" spc="-5" b="1">
                <a:solidFill>
                  <a:srgbClr val="2E2B1F"/>
                </a:solidFill>
                <a:latin typeface="Times New Roman"/>
                <a:cs typeface="Times New Roman"/>
              </a:rPr>
              <a:t>Sugar: pentose with 5 carbon</a:t>
            </a:r>
            <a:r>
              <a:rPr dirty="0" sz="2200" spc="60" b="1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 b="1">
                <a:solidFill>
                  <a:srgbClr val="2E2B1F"/>
                </a:solidFill>
                <a:latin typeface="Times New Roman"/>
                <a:cs typeface="Times New Roman"/>
              </a:rPr>
              <a:t>ring:</a:t>
            </a:r>
            <a:endParaRPr sz="2200">
              <a:latin typeface="Times New Roman"/>
              <a:cs typeface="Times New Roman"/>
            </a:endParaRPr>
          </a:p>
          <a:p>
            <a:pPr lvl="1" marL="894080" indent="-457200">
              <a:lnSpc>
                <a:spcPct val="100000"/>
              </a:lnSpc>
              <a:spcBef>
                <a:spcPts val="530"/>
              </a:spcBef>
              <a:buClr>
                <a:srgbClr val="9CBDBC"/>
              </a:buClr>
              <a:buAutoNum type="alphaLcParenR"/>
              <a:tabLst>
                <a:tab pos="893444" algn="l"/>
                <a:tab pos="894080" algn="l"/>
              </a:tabLst>
            </a:pP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Ribose (with –OH at</a:t>
            </a:r>
            <a:r>
              <a:rPr dirty="0" sz="2200" spc="2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C</a:t>
            </a:r>
            <a:r>
              <a:rPr dirty="0" baseline="-21072" sz="2175" spc="-7">
                <a:solidFill>
                  <a:srgbClr val="2E2B1F"/>
                </a:solidFill>
                <a:latin typeface="Times New Roman"/>
                <a:cs typeface="Times New Roman"/>
              </a:rPr>
              <a:t>2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).</a:t>
            </a:r>
            <a:endParaRPr sz="2200">
              <a:latin typeface="Times New Roman"/>
              <a:cs typeface="Times New Roman"/>
            </a:endParaRPr>
          </a:p>
          <a:p>
            <a:pPr lvl="1" marL="894080" indent="-457200">
              <a:lnSpc>
                <a:spcPct val="100000"/>
              </a:lnSpc>
              <a:spcBef>
                <a:spcPts val="530"/>
              </a:spcBef>
              <a:buClr>
                <a:srgbClr val="9CBDBC"/>
              </a:buClr>
              <a:buAutoNum type="alphaLcParenR"/>
              <a:tabLst>
                <a:tab pos="893444" algn="l"/>
                <a:tab pos="894080" algn="l"/>
              </a:tabLst>
            </a:pP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Deoxyribose.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0594" y="6050991"/>
            <a:ext cx="268351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dirty="0" sz="2200" b="1">
                <a:solidFill>
                  <a:srgbClr val="A9A47B"/>
                </a:solidFill>
                <a:latin typeface="Times New Roman"/>
                <a:cs typeface="Times New Roman"/>
              </a:rPr>
              <a:t>3.	</a:t>
            </a:r>
            <a:r>
              <a:rPr dirty="0" sz="2200" spc="-5" b="1">
                <a:solidFill>
                  <a:srgbClr val="2E2B1F"/>
                </a:solidFill>
                <a:latin typeface="Times New Roman"/>
                <a:cs typeface="Times New Roman"/>
              </a:rPr>
              <a:t>Phosphate</a:t>
            </a:r>
            <a:r>
              <a:rPr dirty="0" sz="2200" spc="-30" b="1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10" b="1">
                <a:solidFill>
                  <a:srgbClr val="2E2B1F"/>
                </a:solidFill>
                <a:latin typeface="Times New Roman"/>
                <a:cs typeface="Times New Roman"/>
              </a:rPr>
              <a:t>groups.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4296" y="2970276"/>
            <a:ext cx="7269480" cy="2484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38200" y="2964179"/>
            <a:ext cx="7282180" cy="2496820"/>
          </a:xfrm>
          <a:custGeom>
            <a:avLst/>
            <a:gdLst/>
            <a:ahLst/>
            <a:cxnLst/>
            <a:rect l="l" t="t" r="r" b="b"/>
            <a:pathLst>
              <a:path w="7282180" h="2496820">
                <a:moveTo>
                  <a:pt x="0" y="2496312"/>
                </a:moveTo>
                <a:lnTo>
                  <a:pt x="7281672" y="2496312"/>
                </a:lnTo>
                <a:lnTo>
                  <a:pt x="7281672" y="0"/>
                </a:lnTo>
                <a:lnTo>
                  <a:pt x="0" y="0"/>
                </a:lnTo>
                <a:lnTo>
                  <a:pt x="0" y="2496312"/>
                </a:lnTo>
                <a:close/>
              </a:path>
            </a:pathLst>
          </a:custGeom>
          <a:ln w="12191">
            <a:solidFill>
              <a:srgbClr val="2E2B1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91684" y="3247644"/>
            <a:ext cx="2965704" cy="2589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5940" y="2102561"/>
            <a:ext cx="255968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  <a:tab pos="861694" algn="l"/>
                <a:tab pos="1708785" algn="l"/>
              </a:tabLst>
            </a:pP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The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	</a:t>
            </a:r>
            <a:r>
              <a:rPr dirty="0" sz="2200" spc="-5" b="1">
                <a:solidFill>
                  <a:srgbClr val="2E2B1F"/>
                </a:solidFill>
                <a:latin typeface="Times New Roman"/>
                <a:cs typeface="Times New Roman"/>
              </a:rPr>
              <a:t>sug</a:t>
            </a:r>
            <a:r>
              <a:rPr dirty="0" sz="2200" b="1">
                <a:solidFill>
                  <a:srgbClr val="2E2B1F"/>
                </a:solidFill>
                <a:latin typeface="Times New Roman"/>
                <a:cs typeface="Times New Roman"/>
              </a:rPr>
              <a:t>a</a:t>
            </a:r>
            <a:r>
              <a:rPr dirty="0" sz="2200" spc="-5" b="1">
                <a:solidFill>
                  <a:srgbClr val="2E2B1F"/>
                </a:solidFill>
                <a:latin typeface="Times New Roman"/>
                <a:cs typeface="Times New Roman"/>
              </a:rPr>
              <a:t>r</a:t>
            </a:r>
            <a:r>
              <a:rPr dirty="0" sz="2200" b="1">
                <a:solidFill>
                  <a:srgbClr val="2E2B1F"/>
                </a:solidFill>
                <a:latin typeface="Times New Roman"/>
                <a:cs typeface="Times New Roman"/>
              </a:rPr>
              <a:t>	</a:t>
            </a:r>
            <a:r>
              <a:rPr dirty="0" sz="2200" spc="-5" b="1">
                <a:solidFill>
                  <a:srgbClr val="2E2B1F"/>
                </a:solidFill>
                <a:latin typeface="Times New Roman"/>
                <a:cs typeface="Times New Roman"/>
              </a:rPr>
              <a:t>carbon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56915" y="2102561"/>
            <a:ext cx="151447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60145" algn="l"/>
              </a:tabLst>
            </a:pP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n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u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mbers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	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are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5140" y="2438526"/>
            <a:ext cx="4336415" cy="33108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292100" marR="56515">
              <a:lnSpc>
                <a:spcPct val="100000"/>
              </a:lnSpc>
              <a:spcBef>
                <a:spcPts val="95"/>
              </a:spcBef>
            </a:pP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primed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(1’ 2’ 3’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etc.), while </a:t>
            </a:r>
            <a:r>
              <a:rPr dirty="0" sz="2200" spc="-5" b="1">
                <a:solidFill>
                  <a:srgbClr val="2E2B1F"/>
                </a:solidFill>
                <a:latin typeface="Times New Roman"/>
                <a:cs typeface="Times New Roman"/>
              </a:rPr>
              <a:t>the  nitrogenous base </a:t>
            </a:r>
            <a:r>
              <a:rPr dirty="0" sz="2200" spc="-10" b="1">
                <a:solidFill>
                  <a:srgbClr val="2E2B1F"/>
                </a:solidFill>
                <a:latin typeface="Times New Roman"/>
                <a:cs typeface="Times New Roman"/>
              </a:rPr>
              <a:t>atoms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are  unprimed.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>
              <a:latin typeface="Times New Roman"/>
              <a:cs typeface="Times New Roman"/>
            </a:endParaRPr>
          </a:p>
          <a:p>
            <a:pPr marL="292100" indent="-228600">
              <a:lnSpc>
                <a:spcPct val="100000"/>
              </a:lnSpc>
              <a:spcBef>
                <a:spcPts val="5"/>
              </a:spcBef>
              <a:buClr>
                <a:srgbClr val="A9A47B"/>
              </a:buClr>
              <a:buFont typeface="Arial"/>
              <a:buChar char="•"/>
              <a:tabLst>
                <a:tab pos="291465" algn="l"/>
                <a:tab pos="292100" algn="l"/>
              </a:tabLst>
            </a:pP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The</a:t>
            </a:r>
            <a:r>
              <a:rPr dirty="0" sz="2200" spc="24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nitrogenous</a:t>
            </a:r>
            <a:r>
              <a:rPr dirty="0" sz="2200" spc="254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base</a:t>
            </a:r>
            <a:r>
              <a:rPr dirty="0" sz="2200" spc="24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is</a:t>
            </a:r>
            <a:r>
              <a:rPr dirty="0" sz="2200" spc="235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bonded</a:t>
            </a:r>
            <a:r>
              <a:rPr dirty="0" sz="2200" spc="25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to</a:t>
            </a:r>
            <a:endParaRPr sz="2200">
              <a:latin typeface="Times New Roman"/>
              <a:cs typeface="Times New Roman"/>
            </a:endParaRPr>
          </a:p>
          <a:p>
            <a:pPr algn="just" marL="292100">
              <a:lnSpc>
                <a:spcPct val="100000"/>
              </a:lnSpc>
            </a:pPr>
            <a:r>
              <a:rPr dirty="0" sz="2200" b="1">
                <a:solidFill>
                  <a:srgbClr val="2E2B1F"/>
                </a:solidFill>
                <a:latin typeface="Times New Roman"/>
                <a:cs typeface="Times New Roman"/>
              </a:rPr>
              <a:t>C</a:t>
            </a:r>
            <a:r>
              <a:rPr dirty="0" baseline="-21072" sz="2175" b="1">
                <a:solidFill>
                  <a:srgbClr val="2E2B1F"/>
                </a:solidFill>
                <a:latin typeface="Times New Roman"/>
                <a:cs typeface="Times New Roman"/>
              </a:rPr>
              <a:t>1</a:t>
            </a:r>
            <a:r>
              <a:rPr dirty="0" sz="2200" b="1">
                <a:solidFill>
                  <a:srgbClr val="2E2B1F"/>
                </a:solidFill>
                <a:latin typeface="Times New Roman"/>
                <a:cs typeface="Times New Roman"/>
              </a:rPr>
              <a:t>’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of</a:t>
            </a:r>
            <a:r>
              <a:rPr dirty="0" sz="2200" spc="5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25">
                <a:solidFill>
                  <a:srgbClr val="2E2B1F"/>
                </a:solidFill>
                <a:latin typeface="Times New Roman"/>
                <a:cs typeface="Times New Roman"/>
              </a:rPr>
              <a:t>sugar.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>
              <a:latin typeface="Times New Roman"/>
              <a:cs typeface="Times New Roman"/>
            </a:endParaRPr>
          </a:p>
          <a:p>
            <a:pPr marL="292100" indent="-228600">
              <a:lnSpc>
                <a:spcPct val="100000"/>
              </a:lnSpc>
              <a:buClr>
                <a:srgbClr val="A9A47B"/>
              </a:buClr>
              <a:buFont typeface="Arial"/>
              <a:buChar char="•"/>
              <a:tabLst>
                <a:tab pos="291465" algn="l"/>
                <a:tab pos="292100" algn="l"/>
              </a:tabLst>
            </a:pP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The PO</a:t>
            </a:r>
            <a:r>
              <a:rPr dirty="0" baseline="-21072" sz="2175" spc="-7">
                <a:solidFill>
                  <a:srgbClr val="2E2B1F"/>
                </a:solidFill>
                <a:latin typeface="Times New Roman"/>
                <a:cs typeface="Times New Roman"/>
              </a:rPr>
              <a:t>4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group is bonded to </a:t>
            </a:r>
            <a:r>
              <a:rPr dirty="0" sz="2200" spc="-5" b="1">
                <a:solidFill>
                  <a:srgbClr val="2E2B1F"/>
                </a:solidFill>
                <a:latin typeface="Times New Roman"/>
                <a:cs typeface="Times New Roman"/>
              </a:rPr>
              <a:t>C</a:t>
            </a:r>
            <a:r>
              <a:rPr dirty="0" baseline="-21072" sz="2175" spc="-7" b="1">
                <a:solidFill>
                  <a:srgbClr val="2E2B1F"/>
                </a:solidFill>
                <a:latin typeface="Times New Roman"/>
                <a:cs typeface="Times New Roman"/>
              </a:rPr>
              <a:t>3</a:t>
            </a:r>
            <a:r>
              <a:rPr dirty="0" sz="2200" spc="-5" b="1">
                <a:solidFill>
                  <a:srgbClr val="2E2B1F"/>
                </a:solidFill>
                <a:latin typeface="Times New Roman"/>
                <a:cs typeface="Times New Roman"/>
              </a:rPr>
              <a:t>’</a:t>
            </a:r>
            <a:r>
              <a:rPr dirty="0" sz="2200" spc="150" b="1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or</a:t>
            </a:r>
            <a:endParaRPr sz="2200">
              <a:latin typeface="Times New Roman"/>
              <a:cs typeface="Times New Roman"/>
            </a:endParaRPr>
          </a:p>
          <a:p>
            <a:pPr algn="just" marL="292100">
              <a:lnSpc>
                <a:spcPct val="100000"/>
              </a:lnSpc>
            </a:pPr>
            <a:r>
              <a:rPr dirty="0" sz="2200" b="1">
                <a:solidFill>
                  <a:srgbClr val="2E2B1F"/>
                </a:solidFill>
                <a:latin typeface="Times New Roman"/>
                <a:cs typeface="Times New Roman"/>
              </a:rPr>
              <a:t>C</a:t>
            </a:r>
            <a:r>
              <a:rPr dirty="0" baseline="-21072" sz="2175" b="1">
                <a:solidFill>
                  <a:srgbClr val="2E2B1F"/>
                </a:solidFill>
                <a:latin typeface="Times New Roman"/>
                <a:cs typeface="Times New Roman"/>
              </a:rPr>
              <a:t>5</a:t>
            </a:r>
            <a:r>
              <a:rPr dirty="0" sz="2200" b="1">
                <a:solidFill>
                  <a:srgbClr val="2E2B1F"/>
                </a:solidFill>
                <a:latin typeface="Times New Roman"/>
                <a:cs typeface="Times New Roman"/>
              </a:rPr>
              <a:t>’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of</a:t>
            </a:r>
            <a:r>
              <a:rPr dirty="0" sz="2200" spc="5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25">
                <a:solidFill>
                  <a:srgbClr val="2E2B1F"/>
                </a:solidFill>
                <a:latin typeface="Times New Roman"/>
                <a:cs typeface="Times New Roman"/>
              </a:rPr>
              <a:t>sugar.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44195"/>
            <a:ext cx="623760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90"/>
              <a:t>Chemical</a:t>
            </a:r>
            <a:r>
              <a:rPr dirty="0" sz="3600" spc="-225"/>
              <a:t> </a:t>
            </a:r>
            <a:r>
              <a:rPr dirty="0" sz="3600" spc="-90"/>
              <a:t>structure</a:t>
            </a:r>
            <a:r>
              <a:rPr dirty="0" sz="3600" spc="-229"/>
              <a:t> </a:t>
            </a:r>
            <a:r>
              <a:rPr dirty="0" sz="3600" spc="-50"/>
              <a:t>of</a:t>
            </a:r>
            <a:r>
              <a:rPr dirty="0" sz="3600" spc="-220"/>
              <a:t> </a:t>
            </a:r>
            <a:r>
              <a:rPr dirty="0" sz="3600" spc="-65"/>
              <a:t>DNA</a:t>
            </a:r>
            <a:r>
              <a:rPr dirty="0" sz="3600" spc="-420"/>
              <a:t> </a:t>
            </a:r>
            <a:r>
              <a:rPr dirty="0" sz="3600"/>
              <a:t>&amp;</a:t>
            </a:r>
            <a:r>
              <a:rPr dirty="0" sz="3600" spc="-225"/>
              <a:t> </a:t>
            </a:r>
            <a:r>
              <a:rPr dirty="0" sz="3600" spc="-65"/>
              <a:t>RNA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556259" y="1264919"/>
            <a:ext cx="3799332" cy="5327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865117" y="1639646"/>
            <a:ext cx="4511040" cy="29762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06400" indent="-342900">
              <a:lnSpc>
                <a:spcPct val="100000"/>
              </a:lnSpc>
              <a:spcBef>
                <a:spcPts val="95"/>
              </a:spcBef>
              <a:buClr>
                <a:srgbClr val="A9A47B"/>
              </a:buClr>
              <a:buChar char="•"/>
              <a:tabLst>
                <a:tab pos="405765" algn="l"/>
                <a:tab pos="406400" algn="l"/>
              </a:tabLst>
            </a:pP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The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PO</a:t>
            </a:r>
            <a:r>
              <a:rPr dirty="0" baseline="-21072" sz="2175">
                <a:solidFill>
                  <a:srgbClr val="2E2B1F"/>
                </a:solidFill>
                <a:latin typeface="Times New Roman"/>
                <a:cs typeface="Times New Roman"/>
              </a:rPr>
              <a:t>4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bridges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the 3’ and</a:t>
            </a:r>
            <a:r>
              <a:rPr dirty="0" sz="2200" spc="-34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5’</a:t>
            </a:r>
            <a:endParaRPr sz="2200">
              <a:latin typeface="Times New Roman"/>
              <a:cs typeface="Times New Roman"/>
            </a:endParaRPr>
          </a:p>
          <a:p>
            <a:pPr marL="406400">
              <a:lnSpc>
                <a:spcPct val="100000"/>
              </a:lnSpc>
              <a:spcBef>
                <a:spcPts val="5"/>
              </a:spcBef>
            </a:pP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positions of ribose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25">
                <a:solidFill>
                  <a:srgbClr val="2E2B1F"/>
                </a:solidFill>
                <a:latin typeface="Times New Roman"/>
                <a:cs typeface="Times New Roman"/>
              </a:rPr>
              <a:t>sugar.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>
              <a:latin typeface="Times New Roman"/>
              <a:cs typeface="Times New Roman"/>
            </a:endParaRPr>
          </a:p>
          <a:p>
            <a:pPr marL="406400" marR="342265" indent="-342900">
              <a:lnSpc>
                <a:spcPct val="100000"/>
              </a:lnSpc>
              <a:buClr>
                <a:srgbClr val="A9A47B"/>
              </a:buClr>
              <a:buChar char="•"/>
              <a:tabLst>
                <a:tab pos="405765" algn="l"/>
                <a:tab pos="406400" algn="l"/>
              </a:tabLst>
            </a:pP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The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PO</a:t>
            </a:r>
            <a:r>
              <a:rPr dirty="0" baseline="-21072" sz="2175">
                <a:solidFill>
                  <a:srgbClr val="2E2B1F"/>
                </a:solidFill>
                <a:latin typeface="Times New Roman"/>
                <a:cs typeface="Times New Roman"/>
              </a:rPr>
              <a:t>4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and sugar bonding is </a:t>
            </a:r>
            <a:r>
              <a:rPr dirty="0" sz="2200">
                <a:solidFill>
                  <a:srgbClr val="2E2B1F"/>
                </a:solidFill>
                <a:latin typeface="Times New Roman"/>
                <a:cs typeface="Times New Roman"/>
              </a:rPr>
              <a:t>the 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backbone of DNA</a:t>
            </a:r>
            <a:r>
              <a:rPr dirty="0" sz="2200" spc="-12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structure.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A9A47B"/>
              </a:buClr>
              <a:buFont typeface="Times New Roman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406400" marR="17780" indent="-342900">
              <a:lnSpc>
                <a:spcPct val="100000"/>
              </a:lnSpc>
              <a:buClr>
                <a:srgbClr val="A9A47B"/>
              </a:buClr>
              <a:buChar char="•"/>
              <a:tabLst>
                <a:tab pos="405765" algn="l"/>
                <a:tab pos="406400" algn="l"/>
              </a:tabLst>
            </a:pPr>
            <a:r>
              <a:rPr dirty="0" sz="2200" spc="-5">
                <a:solidFill>
                  <a:srgbClr val="2E2B1F"/>
                </a:solidFill>
                <a:latin typeface="Times New Roman"/>
                <a:cs typeface="Times New Roman"/>
              </a:rPr>
              <a:t>The linkage between the nucleotides  is called </a:t>
            </a:r>
            <a:r>
              <a:rPr dirty="0" u="heavy" sz="2200" spc="-5" b="1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Times New Roman"/>
                <a:cs typeface="Times New Roman"/>
              </a:rPr>
              <a:t>phosphodiester</a:t>
            </a:r>
            <a:r>
              <a:rPr dirty="0" u="heavy" sz="2200" spc="-35" b="1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200" spc="-5" b="1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Times New Roman"/>
                <a:cs typeface="Times New Roman"/>
              </a:rPr>
              <a:t>bond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571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Ahmed</dc:creator>
  <dc:title>Protein structure</dc:title>
  <dcterms:created xsi:type="dcterms:W3CDTF">2019-09-06T10:53:09Z</dcterms:created>
  <dcterms:modified xsi:type="dcterms:W3CDTF">2019-09-06T10:53:09Z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2017-09-24T00:00:00Z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2019-09-06T00:00:00Z</vt:filetime>
  </property>
</Properties>
</file>