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60" r:id="rId6"/>
    <p:sldId id="286" r:id="rId7"/>
    <p:sldId id="261" r:id="rId8"/>
    <p:sldId id="262" r:id="rId9"/>
    <p:sldId id="263" r:id="rId10"/>
    <p:sldId id="265" r:id="rId11"/>
    <p:sldId id="258" r:id="rId12"/>
    <p:sldId id="266" r:id="rId13"/>
    <p:sldId id="267" r:id="rId14"/>
    <p:sldId id="279" r:id="rId15"/>
    <p:sldId id="268" r:id="rId16"/>
    <p:sldId id="270" r:id="rId17"/>
    <p:sldId id="281" r:id="rId18"/>
    <p:sldId id="275" r:id="rId19"/>
    <p:sldId id="276" r:id="rId20"/>
    <p:sldId id="271" r:id="rId21"/>
    <p:sldId id="280" r:id="rId22"/>
    <p:sldId id="272" r:id="rId23"/>
    <p:sldId id="282" r:id="rId24"/>
    <p:sldId id="274" r:id="rId25"/>
    <p:sldId id="277" r:id="rId26"/>
    <p:sldId id="278" r:id="rId27"/>
    <p:sldId id="285" r:id="rId28"/>
    <p:sldId id="287" r:id="rId2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FF8000"/>
    <a:srgbClr val="FF00FF"/>
    <a:srgbClr val="FFFFFF"/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00" y="7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45"/>
            <a:ext cx="10274499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524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048000"/>
            <a:ext cx="72009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771525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4008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7235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5E02B40F-A116-1B41-BDEF-1E1B64B5D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AF34-F753-7C49-844D-6F3A3B3F1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4191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419100"/>
            <a:ext cx="638651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629E-4EF2-D740-8C67-8A22577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4C923-0E7D-2545-862E-E946FBA4F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46D-3B44-374E-A44F-EE76BC839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907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6927-F016-A042-A66C-1759CFE429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88B47-26CA-3840-B99C-B0DA13F50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0C07D-3158-3046-A489-E315FA4C8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A25D9-FA72-C042-90B3-77CE9FCA7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1856-6879-E04E-8862-59D06CA93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8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77C6-5BFE-CA47-B454-9FD43AEB5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2502" y="4291013"/>
            <a:ext cx="10301288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4191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7907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802B7-80D0-9646-9595-5738CF2FEB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1525" y="1219200"/>
            <a:ext cx="8743950" cy="1752600"/>
          </a:xfrm>
        </p:spPr>
        <p:txBody>
          <a:bodyPr/>
          <a:lstStyle/>
          <a:p>
            <a:pPr algn="ctr"/>
            <a:r>
              <a:rPr lang="en-US" i="0" dirty="0">
                <a:solidFill>
                  <a:schemeClr val="accent4">
                    <a:lumMod val="75000"/>
                  </a:schemeClr>
                </a:solidFill>
                <a:effectLst/>
              </a:rPr>
              <a:t>Lipids of Physiological Significance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5700" y="3581400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Sumbul</a:t>
            </a:r>
            <a:r>
              <a:rPr lang="en-US" dirty="0"/>
              <a:t> </a:t>
            </a:r>
            <a:r>
              <a:rPr lang="en-US" dirty="0" err="1"/>
              <a:t>Fatma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14300"/>
            <a:ext cx="8743950" cy="952500"/>
          </a:xfrm>
        </p:spPr>
        <p:txBody>
          <a:bodyPr/>
          <a:lstStyle/>
          <a:p>
            <a:pPr algn="ctr"/>
            <a:r>
              <a:rPr lang="en-US" i="0" dirty="0"/>
              <a:t>Fatty Acids (FA)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5562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Degree of saturation</a:t>
            </a:r>
          </a:p>
          <a:p>
            <a:r>
              <a:rPr lang="en-US" dirty="0">
                <a:latin typeface="Georgia"/>
                <a:cs typeface="Georgia"/>
              </a:rPr>
              <a:t>FAs may contain: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No double bonds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Saturated</a:t>
            </a:r>
            <a:r>
              <a:rPr lang="en-US" dirty="0">
                <a:latin typeface="Georgia"/>
                <a:cs typeface="Georgia"/>
              </a:rPr>
              <a:t> / </a:t>
            </a:r>
            <a:r>
              <a:rPr lang="en-US" i="1" dirty="0">
                <a:latin typeface="Georgia"/>
                <a:cs typeface="Georgia"/>
              </a:rPr>
              <a:t>trans</a:t>
            </a:r>
            <a:r>
              <a:rPr lang="en-US" dirty="0">
                <a:latin typeface="Georgia"/>
                <a:cs typeface="Georgia"/>
              </a:rPr>
              <a:t> form)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One or more double bonds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Mono or Polyunsaturated </a:t>
            </a:r>
            <a:r>
              <a:rPr lang="en-US" dirty="0">
                <a:latin typeface="Georgia"/>
                <a:cs typeface="Georgia"/>
              </a:rPr>
              <a:t>/ </a:t>
            </a:r>
            <a:r>
              <a:rPr lang="en-US" i="1" dirty="0" err="1">
                <a:latin typeface="Georgia"/>
                <a:cs typeface="Georgia"/>
              </a:rPr>
              <a:t>cis</a:t>
            </a:r>
            <a:r>
              <a:rPr lang="en-US" dirty="0">
                <a:latin typeface="Georgia"/>
                <a:cs typeface="Georgia"/>
              </a:rPr>
              <a:t> form)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143000"/>
            <a:ext cx="3750221" cy="5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76427"/>
              </p:ext>
            </p:extLst>
          </p:nvPr>
        </p:nvGraphicFramePr>
        <p:xfrm>
          <a:off x="514350" y="685800"/>
          <a:ext cx="9515476" cy="2362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5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Saturated FAs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Unsaturated FAs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12:0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Lauric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18:1 	Oleic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16:0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Palmitic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18:2 	Linoleic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Georgia"/>
                          <a:cs typeface="Georgia"/>
                        </a:rPr>
                        <a:t>18:0 	Stearic acid</a:t>
                      </a:r>
                    </a:p>
                  </a:txBody>
                  <a:tcPr marL="118110" marR="118110" marT="52493" marB="52493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Georgia"/>
                          <a:cs typeface="Georgia"/>
                        </a:rPr>
                        <a:t>20:4 	</a:t>
                      </a:r>
                      <a:r>
                        <a:rPr lang="en-US" sz="2800" dirty="0" err="1">
                          <a:latin typeface="Georgia"/>
                          <a:cs typeface="Georgia"/>
                        </a:rPr>
                        <a:t>Arachidonic</a:t>
                      </a:r>
                      <a:r>
                        <a:rPr lang="en-US" sz="2800" dirty="0">
                          <a:latin typeface="Georgia"/>
                          <a:cs typeface="Georgia"/>
                        </a:rPr>
                        <a:t> acid</a:t>
                      </a:r>
                    </a:p>
                  </a:txBody>
                  <a:tcPr marL="118110" marR="118110" marT="52493" marB="524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85875" y="3962400"/>
            <a:ext cx="2907856" cy="2495728"/>
            <a:chOff x="1143000" y="3962400"/>
            <a:chExt cx="2584760" cy="2495728"/>
          </a:xfrm>
        </p:grpSpPr>
        <p:sp>
          <p:nvSpPr>
            <p:cNvPr id="11" name="TextBox 10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16:0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No. of</a:t>
              </a:r>
            </a:p>
            <a:p>
              <a:r>
                <a:rPr lang="en-US" sz="2400" b="1" dirty="0"/>
                <a:t>carbon</a:t>
              </a:r>
            </a:p>
            <a:p>
              <a:r>
                <a:rPr lang="en-US" sz="2400" b="1" dirty="0"/>
                <a:t>atoms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Zero</a:t>
              </a:r>
            </a:p>
            <a:p>
              <a:r>
                <a:rPr lang="en-US" sz="2400" b="1" dirty="0"/>
                <a:t>double</a:t>
              </a:r>
            </a:p>
            <a:p>
              <a:r>
                <a:rPr lang="en-US" sz="2400" b="1" dirty="0"/>
                <a:t>bonds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5229225" y="3886200"/>
            <a:ext cx="0" cy="2590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6086475" y="3962400"/>
            <a:ext cx="2907856" cy="2495728"/>
            <a:chOff x="1143000" y="3962400"/>
            <a:chExt cx="2584760" cy="2495728"/>
          </a:xfrm>
        </p:grpSpPr>
        <p:sp>
          <p:nvSpPr>
            <p:cNvPr id="23" name="TextBox 22"/>
            <p:cNvSpPr txBox="1"/>
            <p:nvPr/>
          </p:nvSpPr>
          <p:spPr>
            <a:xfrm>
              <a:off x="1752600" y="3962400"/>
              <a:ext cx="10767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20:4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1676400" y="4648200"/>
              <a:ext cx="3810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743200" y="4648200"/>
              <a:ext cx="304800" cy="457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1143000" y="5257800"/>
              <a:ext cx="10762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No. of</a:t>
              </a:r>
            </a:p>
            <a:p>
              <a:r>
                <a:rPr lang="en-US" sz="2400" b="1" dirty="0"/>
                <a:t>carbon</a:t>
              </a:r>
            </a:p>
            <a:p>
              <a:r>
                <a:rPr lang="en-US" sz="2400" b="1" dirty="0"/>
                <a:t>atoms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5257800"/>
              <a:ext cx="1060760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Four</a:t>
              </a:r>
            </a:p>
            <a:p>
              <a:r>
                <a:rPr lang="en-US" sz="2400" b="1" dirty="0"/>
                <a:t>double</a:t>
              </a:r>
            </a:p>
            <a:p>
              <a:r>
                <a:rPr lang="en-US" sz="2400" b="1" dirty="0"/>
                <a:t>bonds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69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876300"/>
          </a:xfrm>
        </p:spPr>
        <p:txBody>
          <a:bodyPr/>
          <a:lstStyle/>
          <a:p>
            <a:pPr algn="ctr"/>
            <a:r>
              <a:rPr lang="en-US" i="0" dirty="0"/>
              <a:t>Essential Fatty Acids (FA)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3716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Linoleic acid (precursor of </a:t>
            </a:r>
            <a:r>
              <a:rPr lang="en-US" dirty="0" err="1">
                <a:latin typeface="Georgia"/>
                <a:cs typeface="Georgia"/>
              </a:rPr>
              <a:t>arachidonic</a:t>
            </a:r>
            <a:r>
              <a:rPr lang="en-US" dirty="0">
                <a:latin typeface="Georgia"/>
                <a:cs typeface="Georgia"/>
              </a:rPr>
              <a:t> acid)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Linolenic</a:t>
            </a:r>
            <a:r>
              <a:rPr lang="en-US" dirty="0">
                <a:latin typeface="Georgia"/>
                <a:cs typeface="Georgia"/>
              </a:rPr>
              <a:t> acid</a:t>
            </a:r>
          </a:p>
          <a:p>
            <a:r>
              <a:rPr lang="en-US" dirty="0">
                <a:latin typeface="Georgia"/>
                <a:cs typeface="Georgia"/>
              </a:rPr>
              <a:t>Body cannot synthesize</a:t>
            </a:r>
          </a:p>
          <a:p>
            <a:r>
              <a:rPr lang="en-US" dirty="0">
                <a:latin typeface="Georgia"/>
                <a:cs typeface="Georgia"/>
              </a:rPr>
              <a:t>Must be supplied in the diet</a:t>
            </a:r>
          </a:p>
          <a:p>
            <a:r>
              <a:rPr lang="en-US" dirty="0">
                <a:latin typeface="Georgia"/>
                <a:cs typeface="Georgia"/>
              </a:rPr>
              <a:t>Deficiency can cause dermatitis, membrane function loss</a:t>
            </a:r>
          </a:p>
          <a:p>
            <a:r>
              <a:rPr lang="en-US" dirty="0" err="1">
                <a:latin typeface="Georgia"/>
                <a:cs typeface="Georgia"/>
              </a:rPr>
              <a:t>Arachidonic</a:t>
            </a:r>
            <a:r>
              <a:rPr lang="en-US" dirty="0">
                <a:latin typeface="Georgia"/>
                <a:cs typeface="Georgia"/>
              </a:rPr>
              <a:t> acid is essential when linoleic acid is deficient in the diet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90500"/>
            <a:ext cx="8743950" cy="876300"/>
          </a:xfrm>
        </p:spPr>
        <p:txBody>
          <a:bodyPr/>
          <a:lstStyle/>
          <a:p>
            <a:pPr algn="ctr"/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-3 and </a:t>
            </a:r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-6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96774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= Omega</a:t>
            </a:r>
          </a:p>
          <a:p>
            <a:r>
              <a:rPr lang="en-US" dirty="0">
                <a:latin typeface="Georgia"/>
                <a:cs typeface="Georgia"/>
              </a:rPr>
              <a:t>Long-chain polyunsaturated FAs with first double bond starting with 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3</a:t>
            </a:r>
            <a:r>
              <a:rPr lang="en-US" baseline="30000" dirty="0">
                <a:solidFill>
                  <a:srgbClr val="FF6600"/>
                </a:solidFill>
                <a:latin typeface="Georgia"/>
                <a:cs typeface="Georgia"/>
              </a:rPr>
              <a:t>rd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carbon </a:t>
            </a:r>
            <a:r>
              <a:rPr lang="en-US" dirty="0">
                <a:latin typeface="Georgia"/>
                <a:cs typeface="Georgia"/>
              </a:rPr>
              <a:t>from the methyl end</a:t>
            </a:r>
          </a:p>
          <a:p>
            <a:r>
              <a:rPr lang="en-US" dirty="0">
                <a:latin typeface="Georgia"/>
                <a:cs typeface="Georgia"/>
              </a:rPr>
              <a:t>They reduce serum triglycerides, blood pressure and risk for heart disease</a:t>
            </a:r>
          </a:p>
          <a:p>
            <a:r>
              <a:rPr lang="en-US" dirty="0">
                <a:latin typeface="Georgia"/>
                <a:cs typeface="Georgia"/>
              </a:rPr>
              <a:t>Major source: Fish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linolenic</a:t>
            </a:r>
            <a:r>
              <a:rPr lang="en-US" dirty="0">
                <a:latin typeface="Georgia"/>
                <a:cs typeface="Georgia"/>
              </a:rPr>
              <a:t> acid, EPA (</a:t>
            </a:r>
            <a:r>
              <a:rPr lang="en-US" dirty="0" err="1">
                <a:latin typeface="Georgia"/>
                <a:cs typeface="Georgia"/>
              </a:rPr>
              <a:t>eicosapentaenoic</a:t>
            </a:r>
            <a:r>
              <a:rPr lang="en-US" dirty="0">
                <a:latin typeface="Georgia"/>
                <a:cs typeface="Georgia"/>
              </a:rPr>
              <a:t> acid), DHA (</a:t>
            </a:r>
            <a:r>
              <a:rPr lang="en-US" dirty="0" err="1">
                <a:latin typeface="Georgia"/>
                <a:cs typeface="Georgia"/>
              </a:rPr>
              <a:t>Docosahexaenoic</a:t>
            </a:r>
            <a:r>
              <a:rPr lang="en-US" dirty="0">
                <a:latin typeface="Georgia"/>
                <a:cs typeface="Georgia"/>
              </a:rPr>
              <a:t> acid)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5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52700" y="472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ymbol" charset="2"/>
                <a:cs typeface="Symbol" charset="2"/>
              </a:rPr>
              <a:t>w</a:t>
            </a:r>
            <a:r>
              <a:rPr lang="en-US" sz="3600" dirty="0">
                <a:latin typeface="Georgia"/>
                <a:cs typeface="Georgia"/>
              </a:rPr>
              <a:t>-3 and </a:t>
            </a:r>
            <a:r>
              <a:rPr lang="en-US" sz="3600" dirty="0">
                <a:latin typeface="Symbol" charset="2"/>
                <a:cs typeface="Symbol" charset="2"/>
              </a:rPr>
              <a:t>w</a:t>
            </a:r>
            <a:r>
              <a:rPr lang="en-US" sz="3600" dirty="0">
                <a:latin typeface="Georgia"/>
                <a:cs typeface="Georgia"/>
              </a:rPr>
              <a:t>-6 fatty acids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247682"/>
            <a:ext cx="7492583" cy="28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-3 and </a:t>
            </a:r>
            <a:r>
              <a:rPr lang="en-US" i="0" dirty="0">
                <a:latin typeface="Symbol" charset="2"/>
                <a:cs typeface="Symbol" charset="2"/>
              </a:rPr>
              <a:t>w</a:t>
            </a:r>
            <a:r>
              <a:rPr lang="en-US" i="0" dirty="0"/>
              <a:t>-6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676400"/>
            <a:ext cx="9086850" cy="4191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Long-chain polyunsaturated FAs with first double bond starting with 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6</a:t>
            </a:r>
            <a:r>
              <a:rPr lang="en-US" baseline="30000" dirty="0">
                <a:solidFill>
                  <a:srgbClr val="FF6600"/>
                </a:solidFill>
                <a:latin typeface="Georgia"/>
                <a:cs typeface="Georgia"/>
              </a:rPr>
              <a:t>th</a:t>
            </a:r>
            <a:r>
              <a:rPr lang="en-US" dirty="0">
                <a:solidFill>
                  <a:srgbClr val="FF6600"/>
                </a:solidFill>
                <a:latin typeface="Georgia"/>
                <a:cs typeface="Georgia"/>
              </a:rPr>
              <a:t> carbon</a:t>
            </a:r>
            <a:r>
              <a:rPr lang="en-US" dirty="0">
                <a:latin typeface="Georgia"/>
                <a:cs typeface="Georgia"/>
              </a:rPr>
              <a:t> from the methyl end</a:t>
            </a:r>
          </a:p>
          <a:p>
            <a:r>
              <a:rPr lang="en-US" dirty="0">
                <a:latin typeface="Georgia"/>
                <a:cs typeface="Georgia"/>
              </a:rPr>
              <a:t>They reduce serum cholesterol</a:t>
            </a:r>
          </a:p>
          <a:p>
            <a:r>
              <a:rPr lang="en-US" dirty="0">
                <a:latin typeface="Georgia"/>
                <a:cs typeface="Georgia"/>
              </a:rPr>
              <a:t>Major source: Vegetable oils, nuts</a:t>
            </a:r>
          </a:p>
          <a:p>
            <a:r>
              <a:rPr lang="en-US" dirty="0">
                <a:latin typeface="Georgia"/>
                <a:cs typeface="Georgia"/>
              </a:rPr>
              <a:t>Examples: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Linoleic acid 18:2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 err="1"/>
              <a:t>Triacylglycerols</a:t>
            </a:r>
            <a:r>
              <a:rPr lang="en-US" i="0" dirty="0"/>
              <a:t> (TGs)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TGs are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tri-esters of fatty acids </a:t>
            </a:r>
            <a:r>
              <a:rPr lang="en-US" dirty="0">
                <a:latin typeface="Georgia"/>
                <a:cs typeface="Georgia"/>
              </a:rPr>
              <a:t>also called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fats</a:t>
            </a:r>
          </a:p>
          <a:p>
            <a:r>
              <a:rPr lang="en-US" dirty="0">
                <a:latin typeface="Georgia"/>
                <a:cs typeface="Georgia"/>
              </a:rPr>
              <a:t>Three fatty acids are bonded to a glycerol molecule</a:t>
            </a:r>
          </a:p>
          <a:p>
            <a:r>
              <a:rPr lang="en-US" dirty="0">
                <a:latin typeface="Georgia"/>
                <a:cs typeface="Georgia"/>
              </a:rPr>
              <a:t>Constitutes majority of dietary lipids</a:t>
            </a:r>
          </a:p>
          <a:p>
            <a:r>
              <a:rPr lang="en-US" dirty="0">
                <a:latin typeface="Georgia"/>
                <a:cs typeface="Georgia"/>
              </a:rPr>
              <a:t>Stored in adipocytes (fat cells) as energy reservoir </a:t>
            </a:r>
          </a:p>
          <a:p>
            <a:r>
              <a:rPr lang="en-US" dirty="0">
                <a:latin typeface="Georgia"/>
                <a:cs typeface="Georgia"/>
              </a:rPr>
              <a:t>Not a component of cell membranes</a:t>
            </a:r>
          </a:p>
          <a:p>
            <a:r>
              <a:rPr lang="en-US" dirty="0">
                <a:latin typeface="Georgia"/>
                <a:cs typeface="Georgia"/>
              </a:rPr>
              <a:t>Subcutaneous layer of fats provides thermal insulation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7900" y="59068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eorgia"/>
                <a:cs typeface="Georgia"/>
              </a:rPr>
              <a:t>Structure of a triacylglycerol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39318"/>
            <a:ext cx="3416300" cy="58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Derivatives of </a:t>
            </a:r>
            <a:r>
              <a:rPr lang="en-US" dirty="0" err="1">
                <a:solidFill>
                  <a:srgbClr val="FFFF00"/>
                </a:solidFill>
                <a:latin typeface="Georgia"/>
                <a:cs typeface="Georgia"/>
              </a:rPr>
              <a:t>cyclo</a:t>
            </a:r>
            <a:r>
              <a:rPr lang="en-US" dirty="0" err="1">
                <a:solidFill>
                  <a:srgbClr val="FF0000"/>
                </a:solidFill>
                <a:latin typeface="Georgia"/>
                <a:cs typeface="Georgia"/>
              </a:rPr>
              <a:t>pentano</a:t>
            </a:r>
            <a:r>
              <a:rPr lang="en-US" dirty="0" err="1">
                <a:solidFill>
                  <a:srgbClr val="CCFFCC"/>
                </a:solidFill>
                <a:latin typeface="Georgia"/>
                <a:cs typeface="Georgia"/>
              </a:rPr>
              <a:t>perhydro</a:t>
            </a:r>
            <a:r>
              <a:rPr lang="en-US" dirty="0" err="1">
                <a:solidFill>
                  <a:srgbClr val="660066"/>
                </a:solidFill>
                <a:latin typeface="Georgia"/>
                <a:cs typeface="Georgia"/>
              </a:rPr>
              <a:t>phenanthrene</a:t>
            </a:r>
            <a:r>
              <a:rPr lang="en-US" dirty="0">
                <a:solidFill>
                  <a:srgbClr val="FF00FF"/>
                </a:solidFill>
                <a:latin typeface="Georgia"/>
                <a:cs typeface="Georgia"/>
              </a:rPr>
              <a:t> </a:t>
            </a:r>
            <a:r>
              <a:rPr lang="en-US" dirty="0">
                <a:latin typeface="Georgia"/>
                <a:cs typeface="Georgia"/>
              </a:rPr>
              <a:t>ring</a:t>
            </a:r>
          </a:p>
          <a:p>
            <a:r>
              <a:rPr lang="en-US" dirty="0">
                <a:latin typeface="Georgia"/>
                <a:cs typeface="Georgia"/>
              </a:rPr>
              <a:t>Consists of four fused rings called steroid nucleus with an 8-carbon chain</a:t>
            </a:r>
          </a:p>
          <a:p>
            <a:r>
              <a:rPr lang="en-US" dirty="0">
                <a:latin typeface="Georgia"/>
                <a:cs typeface="Georgia"/>
              </a:rPr>
              <a:t>Steroids with a hydroxyl group are called sterols</a:t>
            </a:r>
          </a:p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Cholesterol</a:t>
            </a:r>
            <a:r>
              <a:rPr lang="en-US" dirty="0">
                <a:latin typeface="Georgia"/>
                <a:cs typeface="Georgia"/>
              </a:rPr>
              <a:t> is a major sterol in humans and animals</a:t>
            </a:r>
          </a:p>
          <a:p>
            <a:r>
              <a:rPr lang="en-US" dirty="0">
                <a:latin typeface="Georgia"/>
                <a:cs typeface="Georgia"/>
              </a:rPr>
              <a:t>Cholesterol in plasma is bound to fatty acids called </a:t>
            </a:r>
            <a:r>
              <a:rPr lang="en-US" dirty="0" err="1">
                <a:latin typeface="Georgia"/>
                <a:cs typeface="Georgia"/>
              </a:rPr>
              <a:t>cholesteryl</a:t>
            </a:r>
            <a:r>
              <a:rPr lang="en-US" dirty="0">
                <a:latin typeface="Georgia"/>
                <a:cs typeface="Georgia"/>
              </a:rPr>
              <a:t> esters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4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Functions of cholesterol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Component of cell membranes</a:t>
            </a:r>
          </a:p>
          <a:p>
            <a:r>
              <a:rPr lang="en-US" dirty="0">
                <a:latin typeface="Georgia"/>
                <a:cs typeface="Georgia"/>
              </a:rPr>
              <a:t>Precursor for: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Bile acids / Bile salts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Vitamin D</a:t>
            </a:r>
          </a:p>
          <a:p>
            <a:pPr lvl="1"/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Steroid hormones (Aldosterone, cortisol, testosterone, estrogen, progesterone)</a:t>
            </a:r>
          </a:p>
          <a:p>
            <a:r>
              <a:rPr lang="en-US" dirty="0">
                <a:latin typeface="Georgia"/>
                <a:cs typeface="Georgia"/>
              </a:rPr>
              <a:t>High levels of plasma cholesterol is strongly associated with coronary artery disease and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13363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By the end of this lecture the first year students will be able to:</a:t>
            </a:r>
          </a:p>
          <a:p>
            <a:r>
              <a:rPr lang="en-US" dirty="0">
                <a:latin typeface="Georgia"/>
                <a:cs typeface="Georgia"/>
              </a:rPr>
              <a:t>Define and classify lipids</a:t>
            </a:r>
          </a:p>
          <a:p>
            <a:r>
              <a:rPr lang="en-US" dirty="0">
                <a:latin typeface="Georgia"/>
                <a:cs typeface="Georgia"/>
              </a:rPr>
              <a:t>Understand the physiological importance of lipids</a:t>
            </a:r>
          </a:p>
          <a:p>
            <a:r>
              <a:rPr lang="en-US" dirty="0">
                <a:latin typeface="Georgia"/>
                <a:cs typeface="Georgia"/>
              </a:rPr>
              <a:t>List the examples of simple and complex lipids</a:t>
            </a:r>
          </a:p>
          <a:p>
            <a:r>
              <a:rPr lang="en-US" dirty="0">
                <a:latin typeface="Georgia"/>
                <a:cs typeface="Georgia"/>
              </a:rPr>
              <a:t>Correlate implications of lipids in clinical conditions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997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Two classes of phospholipids:</a:t>
            </a:r>
          </a:p>
          <a:p>
            <a:pPr lvl="1"/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(contain glycerol backbone)</a:t>
            </a:r>
          </a:p>
          <a:p>
            <a:pPr lvl="1"/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Sphingophospholipids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(contain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sphingosine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Glycerophospholipids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Glycerol-3-PO</a:t>
            </a:r>
            <a:r>
              <a:rPr lang="en-US" baseline="-25000" dirty="0">
                <a:latin typeface="Georgia"/>
                <a:cs typeface="Georgia"/>
              </a:rPr>
              <a:t>4</a:t>
            </a:r>
            <a:r>
              <a:rPr lang="en-US" dirty="0">
                <a:latin typeface="Georgia"/>
                <a:cs typeface="Georgia"/>
              </a:rPr>
              <a:t> is bonded to two fatty acid chains</a:t>
            </a:r>
          </a:p>
          <a:p>
            <a:r>
              <a:rPr lang="en-US" dirty="0">
                <a:latin typeface="Georgia"/>
                <a:cs typeface="Georgia"/>
              </a:rPr>
              <a:t>The PO</a:t>
            </a:r>
            <a:r>
              <a:rPr lang="en-US" baseline="-25000" dirty="0">
                <a:latin typeface="Georgia"/>
                <a:cs typeface="Georgia"/>
              </a:rPr>
              <a:t>4</a:t>
            </a:r>
            <a:r>
              <a:rPr lang="en-US" dirty="0">
                <a:latin typeface="Georgia"/>
                <a:cs typeface="Georgia"/>
              </a:rPr>
              <a:t> group is linked to a hydrophilic group</a:t>
            </a:r>
          </a:p>
          <a:p>
            <a:r>
              <a:rPr lang="en-US" dirty="0" err="1">
                <a:latin typeface="Georgia"/>
                <a:cs typeface="Georgia"/>
              </a:rPr>
              <a:t>Amphiphilic</a:t>
            </a:r>
            <a:r>
              <a:rPr lang="en-US" dirty="0">
                <a:latin typeface="Georgia"/>
                <a:cs typeface="Georgia"/>
              </a:rPr>
              <a:t> in nature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Hydrophobic tail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Hydrophilic </a:t>
            </a:r>
            <a:r>
              <a:rPr lang="en-US" dirty="0" err="1">
                <a:latin typeface="Georgia"/>
                <a:cs typeface="Georgia"/>
              </a:rPr>
              <a:t>phosphoryl</a:t>
            </a:r>
            <a:r>
              <a:rPr lang="en-US" dirty="0">
                <a:latin typeface="Georgia"/>
                <a:cs typeface="Georgia"/>
              </a:rPr>
              <a:t> heads</a:t>
            </a:r>
          </a:p>
        </p:txBody>
      </p:sp>
    </p:spTree>
    <p:extLst>
      <p:ext uri="{BB962C8B-B14F-4D97-AF65-F5344CB8AC3E}">
        <p14:creationId xmlns:p14="http://schemas.microsoft.com/office/powerpoint/2010/main" val="244694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0"/>
            <a:ext cx="28559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" y="1295400"/>
            <a:ext cx="3077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Georgia"/>
                <a:cs typeface="Georgia"/>
              </a:rPr>
              <a:t>Glycero</a:t>
            </a:r>
            <a:r>
              <a:rPr lang="en-US" sz="3600" dirty="0">
                <a:latin typeface="Georgia"/>
                <a:cs typeface="Georgia"/>
              </a:rPr>
              <a:t>-</a:t>
            </a:r>
          </a:p>
          <a:p>
            <a:r>
              <a:rPr lang="en-US" sz="3600" dirty="0">
                <a:latin typeface="Georgia"/>
                <a:cs typeface="Georgia"/>
              </a:rPr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3332817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029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Major components of biological membranes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phosphatidic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acid,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phosphatidyl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–choline and serine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Sphinogophospholipids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Long-chain fatty acids attached to </a:t>
            </a:r>
            <a:r>
              <a:rPr lang="en-US" dirty="0" err="1">
                <a:latin typeface="Georgia"/>
                <a:cs typeface="Georgia"/>
              </a:rPr>
              <a:t>sphingosine</a:t>
            </a:r>
            <a:r>
              <a:rPr lang="en-US" dirty="0">
                <a:latin typeface="Georgia"/>
                <a:cs typeface="Georgia"/>
              </a:rPr>
              <a:t> </a:t>
            </a:r>
          </a:p>
          <a:p>
            <a:r>
              <a:rPr lang="en-US" dirty="0">
                <a:latin typeface="Georgia"/>
                <a:cs typeface="Georgia"/>
              </a:rPr>
              <a:t>Example: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Sphingomyelin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An important component of myelin that protects and insulates nerve fibers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85" y="304800"/>
            <a:ext cx="525131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6200"/>
            <a:ext cx="3305175" cy="838200"/>
          </a:xfrm>
        </p:spPr>
        <p:txBody>
          <a:bodyPr/>
          <a:lstStyle/>
          <a:p>
            <a:r>
              <a:rPr lang="en-US" i="0" dirty="0"/>
              <a:t>Glycolipids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670560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Contain both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carbohydrate</a:t>
            </a:r>
            <a:r>
              <a:rPr lang="en-US" dirty="0">
                <a:latin typeface="Georgia"/>
                <a:cs typeface="Georgia"/>
              </a:rPr>
              <a:t> and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lipid</a:t>
            </a:r>
            <a:r>
              <a:rPr lang="en-US" dirty="0">
                <a:latin typeface="Georgia"/>
                <a:cs typeface="Georgia"/>
              </a:rPr>
              <a:t> components</a:t>
            </a:r>
          </a:p>
          <a:p>
            <a:r>
              <a:rPr lang="en-US" dirty="0">
                <a:latin typeface="Georgia"/>
                <a:cs typeface="Georgia"/>
              </a:rPr>
              <a:t>Derivatives of </a:t>
            </a:r>
            <a:r>
              <a:rPr lang="en-US" dirty="0" err="1">
                <a:latin typeface="Georgia"/>
                <a:cs typeface="Georgia"/>
              </a:rPr>
              <a:t>ceramide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 long chain fatty acid is attached to </a:t>
            </a:r>
            <a:r>
              <a:rPr lang="en-US" dirty="0" err="1">
                <a:latin typeface="Georgia"/>
                <a:cs typeface="Georgia"/>
              </a:rPr>
              <a:t>sphingosine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Also called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glycoshpingolipids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Ganglioside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dirty="0" err="1">
                <a:latin typeface="Georgia"/>
                <a:cs typeface="Georgia"/>
              </a:rPr>
              <a:t>glactocerebroside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Act as: Blood group antigens, cell surface receptors for bacteria/viruses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76200"/>
            <a:ext cx="308091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3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6172200" cy="914400"/>
          </a:xfrm>
        </p:spPr>
        <p:txBody>
          <a:bodyPr/>
          <a:lstStyle/>
          <a:p>
            <a:r>
              <a:rPr lang="en-US" i="0" dirty="0"/>
              <a:t>Transport of plasma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5486400" cy="5486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Plasma lipids are transported as lipoprotein particles (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lipids + protein</a:t>
            </a:r>
            <a:r>
              <a:rPr lang="en-US" dirty="0">
                <a:latin typeface="Georgia"/>
                <a:cs typeface="Georgia"/>
              </a:rPr>
              <a:t>)</a:t>
            </a:r>
          </a:p>
          <a:p>
            <a:r>
              <a:rPr lang="en-US" dirty="0">
                <a:latin typeface="Georgia"/>
                <a:cs typeface="Georgia"/>
              </a:rPr>
              <a:t>Protein part: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Apoproteins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 or </a:t>
            </a:r>
            <a:r>
              <a:rPr lang="en-US" dirty="0" err="1">
                <a:solidFill>
                  <a:srgbClr val="800080"/>
                </a:solidFill>
                <a:latin typeface="Georgia"/>
                <a:cs typeface="Georgia"/>
              </a:rPr>
              <a:t>apolipoproteins</a:t>
            </a:r>
            <a:endParaRPr lang="en-US" dirty="0">
              <a:solidFill>
                <a:srgbClr val="800080"/>
              </a:solidFill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Apolipoproteins</a:t>
            </a:r>
            <a:r>
              <a:rPr lang="en-US" dirty="0">
                <a:latin typeface="Georgia"/>
                <a:cs typeface="Georgia"/>
              </a:rPr>
              <a:t> A, B, C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Functions: lipid transport, enzymatic functions, ligands for receptors</a:t>
            </a:r>
          </a:p>
          <a:p>
            <a:r>
              <a:rPr lang="en-US" sz="2800" dirty="0">
                <a:latin typeface="Georgia"/>
                <a:cs typeface="Georgia"/>
              </a:rPr>
              <a:t>Lipid part: Contains lipids of various types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80" y="76200"/>
            <a:ext cx="379822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6705599" cy="1143000"/>
          </a:xfrm>
        </p:spPr>
        <p:txBody>
          <a:bodyPr/>
          <a:lstStyle/>
          <a:p>
            <a:r>
              <a:rPr lang="en-US" sz="3600" i="0" dirty="0"/>
              <a:t>Types and functions of lipoproteins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52888"/>
              </p:ext>
            </p:extLst>
          </p:nvPr>
        </p:nvGraphicFramePr>
        <p:xfrm>
          <a:off x="495296" y="1447800"/>
          <a:ext cx="6324604" cy="46481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6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55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Lipoprotein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800080"/>
                          </a:solidFill>
                          <a:latin typeface="Georgia"/>
                          <a:cs typeface="Georgia"/>
                        </a:rPr>
                        <a:t>Transports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55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Chylomicrons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Dietary 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Very low density lipoprotein (VLDL)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Endogenous 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Low density lipoprotein (LDL)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Free cholesterol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69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Georgia"/>
                          <a:cs typeface="Georgia"/>
                        </a:rPr>
                        <a:t>High density lipoprotein (HDL)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Georgia"/>
                          <a:cs typeface="Georgia"/>
                        </a:rPr>
                        <a:t>Cholesteryl</a:t>
                      </a:r>
                      <a:r>
                        <a:rPr lang="en-US" sz="2400" dirty="0">
                          <a:latin typeface="Georgia"/>
                          <a:cs typeface="Georgia"/>
                        </a:rPr>
                        <a:t> esters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18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399" r="34167" b="15526"/>
          <a:stretch>
            <a:fillRect/>
          </a:stretch>
        </p:blipFill>
        <p:spPr bwMode="auto">
          <a:xfrm>
            <a:off x="7277100" y="0"/>
            <a:ext cx="28194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6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5105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Lipids are a group of hydrophobic molecules</a:t>
            </a:r>
          </a:p>
          <a:p>
            <a:r>
              <a:rPr lang="en-US" dirty="0">
                <a:latin typeface="Georgia"/>
                <a:cs typeface="Georgia"/>
              </a:rPr>
              <a:t>Perform essential physiological functions in the body</a:t>
            </a:r>
          </a:p>
          <a:p>
            <a:r>
              <a:rPr lang="en-US" dirty="0">
                <a:latin typeface="Georgia"/>
                <a:cs typeface="Georgia"/>
              </a:rPr>
              <a:t>Simple lipids include: fatty acids, TGs and steroids</a:t>
            </a:r>
          </a:p>
          <a:p>
            <a:r>
              <a:rPr lang="en-US" dirty="0">
                <a:latin typeface="Georgia"/>
                <a:cs typeface="Georgia"/>
              </a:rPr>
              <a:t>Complex lipids include: phospholipids, </a:t>
            </a:r>
            <a:r>
              <a:rPr lang="en-US" dirty="0" err="1">
                <a:latin typeface="Georgia"/>
                <a:cs typeface="Georgia"/>
              </a:rPr>
              <a:t>sphingolipids</a:t>
            </a:r>
            <a:r>
              <a:rPr lang="en-US" dirty="0">
                <a:latin typeface="Georgia"/>
                <a:cs typeface="Georgia"/>
              </a:rPr>
              <a:t> and glycolipids</a:t>
            </a:r>
          </a:p>
          <a:p>
            <a:r>
              <a:rPr lang="en-US" dirty="0">
                <a:latin typeface="Georgia"/>
                <a:cs typeface="Georgia"/>
              </a:rPr>
              <a:t>A number of diseases are associated with abnormal lipid metabolism</a:t>
            </a:r>
          </a:p>
          <a:p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6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447800"/>
            <a:ext cx="9086850" cy="3733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Lippincott’s Illustrated Reviews, Biochemistry, 6th edition, Denise R. Ferrier, Lippincott Williams &amp; Wilkins, USA.</a:t>
            </a:r>
          </a:p>
          <a:p>
            <a:r>
              <a:rPr lang="en-US" dirty="0">
                <a:latin typeface="Georgia"/>
                <a:cs typeface="Georgia"/>
              </a:rPr>
              <a:t>Chapter 16: pages 181-182, 195-198</a:t>
            </a:r>
          </a:p>
          <a:p>
            <a:r>
              <a:rPr lang="en-US" dirty="0">
                <a:latin typeface="Georgia"/>
                <a:cs typeface="Georgia"/>
              </a:rPr>
              <a:t>Chapter 17, page 201-202, 205-206</a:t>
            </a:r>
          </a:p>
          <a:p>
            <a:r>
              <a:rPr lang="en-US" dirty="0">
                <a:latin typeface="Georgia"/>
                <a:cs typeface="Georgia"/>
              </a:rPr>
              <a:t>Chapter 18, page: 219-220, 226-232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304800"/>
            <a:ext cx="8743950" cy="952500"/>
          </a:xfrm>
        </p:spPr>
        <p:txBody>
          <a:bodyPr/>
          <a:lstStyle/>
          <a:p>
            <a:pPr algn="ctr"/>
            <a:r>
              <a:rPr lang="en-US" i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95400"/>
            <a:ext cx="9086850" cy="51054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What are lipids?</a:t>
            </a:r>
          </a:p>
          <a:p>
            <a:r>
              <a:rPr lang="en-US" dirty="0">
                <a:latin typeface="Georgia"/>
                <a:cs typeface="Georgia"/>
              </a:rPr>
              <a:t>Classification of lipids</a:t>
            </a:r>
          </a:p>
          <a:p>
            <a:r>
              <a:rPr lang="en-US" dirty="0">
                <a:latin typeface="Georgia"/>
                <a:cs typeface="Georgia"/>
              </a:rPr>
              <a:t>Functions of lipids</a:t>
            </a:r>
          </a:p>
          <a:p>
            <a:r>
              <a:rPr lang="en-US" dirty="0">
                <a:latin typeface="Georgia"/>
                <a:cs typeface="Georgia"/>
              </a:rPr>
              <a:t>Simple lipids: Fatty acids, </a:t>
            </a:r>
            <a:r>
              <a:rPr lang="en-US" dirty="0" err="1">
                <a:latin typeface="Georgia"/>
                <a:cs typeface="Georgia"/>
              </a:rPr>
              <a:t>triacylglycerols</a:t>
            </a:r>
            <a:r>
              <a:rPr lang="en-US" dirty="0">
                <a:latin typeface="Georgia"/>
                <a:cs typeface="Georgia"/>
              </a:rPr>
              <a:t>, steroids</a:t>
            </a:r>
          </a:p>
          <a:p>
            <a:r>
              <a:rPr lang="en-US" dirty="0">
                <a:latin typeface="Georgia"/>
                <a:cs typeface="Georgia"/>
              </a:rPr>
              <a:t>Complex lipids: Phospholipids, </a:t>
            </a:r>
            <a:r>
              <a:rPr lang="en-US" dirty="0" err="1">
                <a:latin typeface="Georgia"/>
                <a:cs typeface="Georgia"/>
              </a:rPr>
              <a:t>sphingolipids</a:t>
            </a:r>
            <a:r>
              <a:rPr lang="en-US" dirty="0">
                <a:latin typeface="Georgia"/>
                <a:cs typeface="Georgia"/>
              </a:rPr>
              <a:t>, glycolipids</a:t>
            </a:r>
          </a:p>
          <a:p>
            <a:r>
              <a:rPr lang="en-US" dirty="0">
                <a:latin typeface="Georgia"/>
                <a:cs typeface="Georgia"/>
              </a:rPr>
              <a:t>Plasma lipid transport: types and functions of lipoproteins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4570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What are lipids?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1148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A heterogeneous group of hydrophobic (water-insoluble) organic molecules that are soluble only in organic solvents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Body lipids are compartmentalized (packed) in cell membranes, tissue and plasma</a:t>
            </a:r>
          </a:p>
        </p:txBody>
      </p:sp>
    </p:spTree>
    <p:extLst>
      <p:ext uri="{BB962C8B-B14F-4D97-AF65-F5344CB8AC3E}">
        <p14:creationId xmlns:p14="http://schemas.microsoft.com/office/powerpoint/2010/main" val="13624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Functions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Lipids are essential components of biological membranes</a:t>
            </a:r>
          </a:p>
          <a:p>
            <a:r>
              <a:rPr lang="en-US" dirty="0">
                <a:latin typeface="Georgia"/>
                <a:cs typeface="Georgia"/>
              </a:rPr>
              <a:t>Lipids with hydrocarbon chains serve as major energy stores</a:t>
            </a:r>
          </a:p>
          <a:p>
            <a:r>
              <a:rPr lang="en-US" dirty="0">
                <a:latin typeface="Georgia"/>
                <a:cs typeface="Georgia"/>
              </a:rPr>
              <a:t>Cell signaling involves lipid molecules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e.g. Inositol tri-phosphate</a:t>
            </a:r>
          </a:p>
          <a:p>
            <a:r>
              <a:rPr lang="en-US" dirty="0">
                <a:latin typeface="Georgia"/>
                <a:cs typeface="Georgia"/>
              </a:rPr>
              <a:t>Fat-soluble vitamins, steroid hormones and prostaglandins are formed of lipids</a:t>
            </a:r>
          </a:p>
        </p:txBody>
      </p:sp>
    </p:spTree>
    <p:extLst>
      <p:ext uri="{BB962C8B-B14F-4D97-AF65-F5344CB8AC3E}">
        <p14:creationId xmlns:p14="http://schemas.microsoft.com/office/powerpoint/2010/main" val="42221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Lipids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6101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Diseases that are strongly associated with abnormality in lipid metabolism:</a:t>
            </a:r>
          </a:p>
          <a:p>
            <a:r>
              <a:rPr lang="en-US" dirty="0">
                <a:latin typeface="Georgia"/>
                <a:cs typeface="Georgia"/>
              </a:rPr>
              <a:t>Atherosclerosis</a:t>
            </a:r>
          </a:p>
          <a:p>
            <a:r>
              <a:rPr lang="en-US" dirty="0">
                <a:latin typeface="Georgia"/>
                <a:cs typeface="Georgia"/>
              </a:rPr>
              <a:t>Coronary artery disease</a:t>
            </a:r>
          </a:p>
          <a:p>
            <a:r>
              <a:rPr lang="en-US" dirty="0">
                <a:latin typeface="Georgia"/>
                <a:cs typeface="Georgia"/>
              </a:rPr>
              <a:t>Obesity</a:t>
            </a:r>
          </a:p>
          <a:p>
            <a:r>
              <a:rPr lang="en-US" dirty="0">
                <a:latin typeface="Georgia"/>
                <a:cs typeface="Georgia"/>
              </a:rPr>
              <a:t>Metabolic syndrome</a:t>
            </a:r>
          </a:p>
          <a:p>
            <a:r>
              <a:rPr lang="en-US" dirty="0">
                <a:latin typeface="Georgia"/>
                <a:cs typeface="Georgia"/>
              </a:rPr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24264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19100"/>
            <a:ext cx="5486400" cy="1143000"/>
          </a:xfrm>
        </p:spPr>
        <p:txBody>
          <a:bodyPr/>
          <a:lstStyle/>
          <a:p>
            <a:r>
              <a:rPr lang="en-US" i="0" dirty="0"/>
              <a:t>Classification of</a:t>
            </a:r>
            <a:br>
              <a:rPr lang="en-US" i="0" dirty="0"/>
            </a:br>
            <a:r>
              <a:rPr lang="en-US" i="0" dirty="0"/>
              <a:t>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90700"/>
            <a:ext cx="9086850" cy="4457700"/>
          </a:xfrm>
        </p:spPr>
        <p:txBody>
          <a:bodyPr/>
          <a:lstStyle/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Simple lipids: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Fatty acids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Triacylglycerols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Steroids (cholesterol)</a:t>
            </a:r>
          </a:p>
          <a:p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Complex lipids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Sphingolipids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Glycolipids</a:t>
            </a:r>
          </a:p>
          <a:p>
            <a:endParaRPr lang="en-US" dirty="0"/>
          </a:p>
        </p:txBody>
      </p:sp>
      <p:pic>
        <p:nvPicPr>
          <p:cNvPr id="4" name="Picture 2" descr="1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869" r="22639" b="19626"/>
          <a:stretch>
            <a:fillRect/>
          </a:stretch>
        </p:blipFill>
        <p:spPr bwMode="auto">
          <a:xfrm>
            <a:off x="6127556" y="152400"/>
            <a:ext cx="373082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4295775" cy="914400"/>
          </a:xfrm>
        </p:spPr>
        <p:txBody>
          <a:bodyPr/>
          <a:lstStyle/>
          <a:p>
            <a:r>
              <a:rPr lang="en-US" i="0" dirty="0"/>
              <a:t>Fatty Acids (FAs)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066800"/>
            <a:ext cx="5562600" cy="54102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FAs are carboxylic acids with long-chain hydrocarbon side groups</a:t>
            </a:r>
          </a:p>
          <a:p>
            <a:r>
              <a:rPr lang="en-US" dirty="0">
                <a:latin typeface="Georgia"/>
                <a:cs typeface="Georgia"/>
              </a:rPr>
              <a:t>They are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amphipathic</a:t>
            </a:r>
            <a:r>
              <a:rPr lang="en-US" dirty="0">
                <a:latin typeface="Georgia"/>
                <a:cs typeface="Georgia"/>
              </a:rPr>
              <a:t> in nature (both hydrophilic and hydrophobic)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The carboxylic group (COOH) is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hydrophilic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The hydrocarbon chain is </a:t>
            </a: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hydrophobic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8808"/>
          <a:stretch/>
        </p:blipFill>
        <p:spPr>
          <a:xfrm>
            <a:off x="6134100" y="286538"/>
            <a:ext cx="3941371" cy="405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4610100"/>
            <a:ext cx="426944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2400"/>
            <a:ext cx="8743950" cy="1143000"/>
          </a:xfrm>
        </p:spPr>
        <p:txBody>
          <a:bodyPr/>
          <a:lstStyle/>
          <a:p>
            <a:pPr algn="ctr"/>
            <a:r>
              <a:rPr lang="en-US" i="0" dirty="0"/>
              <a:t>Fatty Acids (FAs)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0"/>
            <a:ext cx="9086850" cy="5334000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FAs are highly insoluble in water</a:t>
            </a:r>
          </a:p>
          <a:p>
            <a:r>
              <a:rPr lang="en-US" dirty="0">
                <a:latin typeface="Georgia"/>
                <a:cs typeface="Georgia"/>
              </a:rPr>
              <a:t>Must be transported in plasma with proteins</a:t>
            </a:r>
          </a:p>
          <a:p>
            <a:r>
              <a:rPr lang="en-US" dirty="0">
                <a:latin typeface="Georgia"/>
                <a:cs typeface="Georgia"/>
              </a:rPr>
              <a:t>Majority of plasma FAs are esters of: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Triacylglycerol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Cholesterol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Phospholipids</a:t>
            </a:r>
          </a:p>
          <a:p>
            <a:pPr marL="0" indent="0">
              <a:buNone/>
            </a:pPr>
            <a:r>
              <a:rPr lang="en-US" dirty="0">
                <a:solidFill>
                  <a:srgbClr val="800080"/>
                </a:solidFill>
                <a:latin typeface="Georgia"/>
                <a:cs typeface="Georgia"/>
              </a:rPr>
              <a:t>Chain length</a:t>
            </a:r>
          </a:p>
          <a:p>
            <a:r>
              <a:rPr lang="en-US" dirty="0">
                <a:latin typeface="Georgia"/>
                <a:cs typeface="Georgia"/>
              </a:rPr>
              <a:t>In mammals it varies from C</a:t>
            </a:r>
            <a:r>
              <a:rPr lang="en-US" baseline="-25000" dirty="0">
                <a:latin typeface="Georgia"/>
                <a:cs typeface="Georgia"/>
              </a:rPr>
              <a:t>16</a:t>
            </a:r>
            <a:r>
              <a:rPr lang="en-US" dirty="0">
                <a:latin typeface="Georgia"/>
                <a:cs typeface="Georgia"/>
              </a:rPr>
              <a:t>–C</a:t>
            </a:r>
            <a:r>
              <a:rPr lang="en-US" baseline="-25000" dirty="0">
                <a:latin typeface="Georgia"/>
                <a:cs typeface="Georgia"/>
              </a:rPr>
              <a:t>18</a:t>
            </a:r>
          </a:p>
          <a:p>
            <a:r>
              <a:rPr lang="en-US" dirty="0">
                <a:latin typeface="Georgia"/>
                <a:cs typeface="Georgia"/>
              </a:rPr>
              <a:t>Examples: </a:t>
            </a:r>
            <a:r>
              <a:rPr lang="en-US" dirty="0" err="1">
                <a:latin typeface="Georgia"/>
                <a:cs typeface="Georgia"/>
              </a:rPr>
              <a:t>palmitic</a:t>
            </a:r>
            <a:r>
              <a:rPr lang="en-US" dirty="0">
                <a:latin typeface="Georgia"/>
                <a:cs typeface="Georgia"/>
              </a:rPr>
              <a:t>, oleic, linoleic, stearic acids</a:t>
            </a:r>
          </a:p>
        </p:txBody>
      </p:sp>
    </p:spTree>
    <p:extLst>
      <p:ext uri="{BB962C8B-B14F-4D97-AF65-F5344CB8AC3E}">
        <p14:creationId xmlns:p14="http://schemas.microsoft.com/office/powerpoint/2010/main" val="2368178783"/>
      </p:ext>
    </p:extLst>
  </p:cSld>
  <p:clrMapOvr>
    <a:masterClrMapping/>
  </p:clrMapOvr>
</p:sld>
</file>

<file path=ppt/theme/theme1.xml><?xml version="1.0" encoding="utf-8"?>
<a:theme xmlns:a="http://schemas.openxmlformats.org/drawingml/2006/main" name="TM01069067">
  <a:themeElements>
    <a:clrScheme name="Office Them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TM01069067</Template>
  <TotalTime>396</TotalTime>
  <Words>930</Words>
  <Application>Microsoft Office PowerPoint</Application>
  <PresentationFormat>35mm Slides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Georgia</vt:lpstr>
      <vt:lpstr>Symbol</vt:lpstr>
      <vt:lpstr>Times New Roman</vt:lpstr>
      <vt:lpstr>TM01069067</vt:lpstr>
      <vt:lpstr>Lipids of Physiological Significance</vt:lpstr>
      <vt:lpstr>Objectives</vt:lpstr>
      <vt:lpstr>Overview</vt:lpstr>
      <vt:lpstr>What are lipids?</vt:lpstr>
      <vt:lpstr>Functions of Lipids</vt:lpstr>
      <vt:lpstr>Lipids and disease</vt:lpstr>
      <vt:lpstr>Classification of Lipids</vt:lpstr>
      <vt:lpstr>Fatty Acids (FAs)</vt:lpstr>
      <vt:lpstr>Fatty Acids (FAs)</vt:lpstr>
      <vt:lpstr>Fatty Acids (FA)</vt:lpstr>
      <vt:lpstr>PowerPoint Presentation</vt:lpstr>
      <vt:lpstr>Essential Fatty Acids (FA)</vt:lpstr>
      <vt:lpstr>w-3 and w-6 fatty acids</vt:lpstr>
      <vt:lpstr>PowerPoint Presentation</vt:lpstr>
      <vt:lpstr>w-3 and w-6 fatty acids</vt:lpstr>
      <vt:lpstr>Triacylglycerols (TGs)</vt:lpstr>
      <vt:lpstr>PowerPoint Presentation</vt:lpstr>
      <vt:lpstr>Steroids</vt:lpstr>
      <vt:lpstr>Functions of cholesterol</vt:lpstr>
      <vt:lpstr>Phospholipids</vt:lpstr>
      <vt:lpstr>PowerPoint Presentation</vt:lpstr>
      <vt:lpstr>Phospholipids</vt:lpstr>
      <vt:lpstr>PowerPoint Presentation</vt:lpstr>
      <vt:lpstr>Glycolipids</vt:lpstr>
      <vt:lpstr>Transport of plasma lipids</vt:lpstr>
      <vt:lpstr>Types and functions of lipoproteins</vt:lpstr>
      <vt:lpstr>Take home message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 of Physiological Significance</dc:title>
  <dc:subject/>
  <dc:creator/>
  <cp:keywords/>
  <dc:description/>
  <cp:lastModifiedBy>هيفاء العيسى</cp:lastModifiedBy>
  <cp:revision>48</cp:revision>
  <cp:lastPrinted>1601-01-01T00:00:00Z</cp:lastPrinted>
  <dcterms:created xsi:type="dcterms:W3CDTF">1601-01-01T00:00:00Z</dcterms:created>
  <dcterms:modified xsi:type="dcterms:W3CDTF">2017-10-09T14:13:06Z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TC010690671033</vt:lpwstr>
  </property>
</Properties>
</file>