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20" r:id="rId3"/>
    <p:sldId id="262" r:id="rId4"/>
    <p:sldId id="263" r:id="rId5"/>
    <p:sldId id="317" r:id="rId6"/>
    <p:sldId id="269" r:id="rId7"/>
    <p:sldId id="322" r:id="rId8"/>
    <p:sldId id="323" r:id="rId9"/>
    <p:sldId id="324" r:id="rId10"/>
    <p:sldId id="325" r:id="rId11"/>
    <p:sldId id="266" r:id="rId12"/>
    <p:sldId id="281" r:id="rId13"/>
    <p:sldId id="282" r:id="rId14"/>
    <p:sldId id="293" r:id="rId15"/>
    <p:sldId id="285" r:id="rId16"/>
    <p:sldId id="327" r:id="rId17"/>
    <p:sldId id="303" r:id="rId18"/>
    <p:sldId id="330" r:id="rId19"/>
    <p:sldId id="315" r:id="rId20"/>
    <p:sldId id="332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4D6D-4BE3-42A3-8AEB-696A6A23EE14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0CF9-CD6B-4AE5-9D8A-6CF76ABD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1A3D-24C6-41FD-9423-960038DEEAE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C2C6-9D1B-47A7-ACE3-57B83F144C37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C9D-621D-46EC-B441-37F8BFD7C8FA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C16-3551-4AD8-9AC2-0DFF9599F602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5D92-2EB4-4086-8F10-BB27E8881C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1229-7754-429C-9BB7-9C0487AC51CF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AD15-2DDE-41D8-B811-46EE4151BE62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A97-E297-4F7D-B120-709755AA77A2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115-B585-4973-AF39-45697CB3449A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541-4798-4F3F-8083-CD34B6740B95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D78-AFE7-4A1E-9AA0-E324E21A2BBE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CED-C549-4909-9AEC-AEAA127C4F67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9308-0EF6-46BC-9035-8DD2170A0347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3B-B5DE-4B54-8A0E-F6CE91B8BF9E}" type="datetime1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/url?sa=i&amp;rct=j&amp;q=&amp;esrc=s&amp;source=images&amp;cd=&amp;ved=2ahUKEwiw3cCJlrTkAhUOWBoKHRw7DN8QjRx6BAgBEAQ&amp;url=https%3A%2F%2Fwww.slideshare.net%2Fhamzehbattikhi%2Flec-3-embryology-development-of-the-maxillofacial-complex&amp;psig=AOvVaw2PNZUcyKvOgV4Ic_wMGVL_&amp;ust=15675831918163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3899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Introduction to embryology</a:t>
            </a:r>
            <a:endParaRPr lang="en-US" sz="7200" b="1" dirty="0">
              <a:solidFill>
                <a:srgbClr val="2F42F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7144"/>
            <a:ext cx="9144000" cy="83065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ush Script MT" panose="03060802040406070304" pitchFamily="66" charset="0"/>
              </a:rPr>
              <a:t>Dr</a:t>
            </a:r>
            <a:r>
              <a:rPr lang="en-US" sz="4000" dirty="0">
                <a:latin typeface="Brush Script MT" panose="03060802040406070304" pitchFamily="66" charset="0"/>
              </a:rPr>
              <a:t>. Sanaa Al </a:t>
            </a:r>
            <a:r>
              <a:rPr lang="en-US" sz="4000" dirty="0" err="1">
                <a:latin typeface="Brush Script MT" panose="03060802040406070304" pitchFamily="66" charset="0"/>
              </a:rPr>
              <a:t>Sharawi</a:t>
            </a:r>
            <a:r>
              <a:rPr lang="en-US" sz="4000" dirty="0">
                <a:latin typeface="Brush Script MT" panose="03060802040406070304" pitchFamily="66" charset="0"/>
              </a:rPr>
              <a:t>, </a:t>
            </a:r>
            <a:r>
              <a:rPr lang="en-US" sz="4000" dirty="0"/>
              <a:t>	</a:t>
            </a:r>
            <a:r>
              <a:rPr lang="en-US" sz="4000" dirty="0" smtClean="0"/>
              <a:t>   </a:t>
            </a:r>
            <a:r>
              <a:rPr lang="en-US" sz="4000" dirty="0" err="1" smtClean="0">
                <a:latin typeface="Brush Script MT" panose="03060802040406070304" pitchFamily="66" charset="0"/>
              </a:rPr>
              <a:t>Dr.Essam</a:t>
            </a:r>
            <a:r>
              <a:rPr lang="en-US" sz="4000" dirty="0" smtClean="0">
                <a:latin typeface="Brush Script MT" panose="03060802040406070304" pitchFamily="66" charset="0"/>
              </a:rPr>
              <a:t> </a:t>
            </a:r>
            <a:r>
              <a:rPr lang="en-US" sz="4000" dirty="0" err="1" smtClean="0">
                <a:latin typeface="Brush Script MT" panose="03060802040406070304" pitchFamily="66" charset="0"/>
              </a:rPr>
              <a:t>Salama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05" y="1690688"/>
            <a:ext cx="56908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1009404"/>
            <a:ext cx="4762500" cy="261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174" y="6175169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Longitudinal Section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7709" y="3621974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Transverse; horizontal </a:t>
            </a:r>
          </a:p>
        </p:txBody>
      </p:sp>
      <p:pic>
        <p:nvPicPr>
          <p:cNvPr id="1026" name="Picture 2" descr="نتيجة بحث الصور عن ‪coronal section through embryo‬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991307"/>
            <a:ext cx="3810000" cy="20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4582" y="6175169"/>
            <a:ext cx="312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/>
              <a:t>Coronal Section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7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 Major </a:t>
            </a:r>
            <a:r>
              <a:rPr lang="en-US" b="1" dirty="0"/>
              <a:t>events during embryonic </a:t>
            </a:r>
            <a:r>
              <a:rPr lang="en-US" b="1" dirty="0" smtClean="0"/>
              <a:t>period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04325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2F42F9"/>
                </a:solidFill>
              </a:rPr>
              <a:t>Gametogenesis</a:t>
            </a:r>
            <a:r>
              <a:rPr lang="en-US" dirty="0" smtClean="0">
                <a:solidFill>
                  <a:srgbClr val="2F42F9"/>
                </a:solidFill>
              </a:rPr>
              <a:t> :  </a:t>
            </a:r>
            <a:r>
              <a:rPr lang="en-US" dirty="0" smtClean="0"/>
              <a:t>occurs at 1st week. 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Fertilization :      </a:t>
            </a:r>
            <a:r>
              <a:rPr lang="en-US" dirty="0"/>
              <a:t>1st week </a:t>
            </a:r>
            <a:endParaRPr lang="en-US" dirty="0" smtClean="0"/>
          </a:p>
          <a:p>
            <a:r>
              <a:rPr lang="en-US" dirty="0" smtClean="0">
                <a:solidFill>
                  <a:srgbClr val="2F42F9"/>
                </a:solidFill>
              </a:rPr>
              <a:t>Implantation : </a:t>
            </a:r>
            <a:r>
              <a:rPr lang="en-US" dirty="0" smtClean="0"/>
              <a:t>begins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one week after fertilization 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Development of the Central Nervous System :  </a:t>
            </a:r>
            <a:r>
              <a:rPr lang="en-US" dirty="0" smtClean="0"/>
              <a:t>3rd week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Embryonic Folding :     </a:t>
            </a:r>
            <a:r>
              <a:rPr lang="en-US" dirty="0" smtClean="0"/>
              <a:t>4th week 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GAMETOGENESIS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3803279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production of mature gametes</a:t>
            </a:r>
            <a:r>
              <a:rPr lang="en-US" dirty="0"/>
              <a:t> (sperm and ova) by gonads (testes in males and ovaries in females</a:t>
            </a:r>
            <a:r>
              <a:rPr lang="en-US" dirty="0" smtClean="0"/>
              <a:t>).</a:t>
            </a:r>
          </a:p>
          <a:p>
            <a:r>
              <a:rPr lang="en-US" u="sng" dirty="0" smtClean="0">
                <a:solidFill>
                  <a:srgbClr val="2F42F9"/>
                </a:solidFill>
              </a:rPr>
              <a:t>It </a:t>
            </a:r>
            <a:r>
              <a:rPr lang="en-US" u="sng" dirty="0">
                <a:solidFill>
                  <a:srgbClr val="2F42F9"/>
                </a:solidFill>
              </a:rPr>
              <a:t>is divided into</a:t>
            </a:r>
            <a:r>
              <a:rPr lang="en-US" dirty="0">
                <a:solidFill>
                  <a:srgbClr val="2F42F9"/>
                </a:solidFill>
              </a:rPr>
              <a:t>: </a:t>
            </a:r>
            <a:endParaRPr lang="en-US" dirty="0" smtClean="0">
              <a:solidFill>
                <a:srgbClr val="2F42F9"/>
              </a:solidFill>
            </a:endParaRP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Spermatogenesis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Oogenesis.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49" y="1144588"/>
            <a:ext cx="6193692" cy="50323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SPERMATOGENESIS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377538"/>
            <a:ext cx="4833257" cy="509451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It </a:t>
            </a:r>
            <a:r>
              <a:rPr lang="en-US" sz="3200" b="1" dirty="0"/>
              <a:t>is the </a:t>
            </a:r>
            <a:r>
              <a:rPr lang="en-US" sz="3200" b="1" dirty="0" smtClean="0"/>
              <a:t>process </a:t>
            </a:r>
            <a:r>
              <a:rPr lang="en-US" sz="3200" dirty="0" smtClean="0"/>
              <a:t>of </a:t>
            </a:r>
            <a:r>
              <a:rPr lang="en-US" sz="3200" dirty="0">
                <a:solidFill>
                  <a:srgbClr val="FF0000"/>
                </a:solidFill>
              </a:rPr>
              <a:t>formation of mature sperms,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Occurs</a:t>
            </a:r>
            <a:r>
              <a:rPr lang="en-US" sz="3200" dirty="0" smtClean="0"/>
              <a:t> in </a:t>
            </a:r>
            <a:r>
              <a:rPr lang="en-US" sz="3200" dirty="0"/>
              <a:t>the</a:t>
            </a:r>
            <a:r>
              <a:rPr lang="en-US" sz="3200" dirty="0">
                <a:solidFill>
                  <a:srgbClr val="2F42F9"/>
                </a:solidFill>
              </a:rPr>
              <a:t> </a:t>
            </a:r>
            <a:r>
              <a:rPr lang="en-US" sz="3200" dirty="0" err="1">
                <a:solidFill>
                  <a:srgbClr val="2F42F9"/>
                </a:solidFill>
              </a:rPr>
              <a:t>semenifrous</a:t>
            </a:r>
            <a:r>
              <a:rPr lang="en-US" sz="3200" dirty="0">
                <a:solidFill>
                  <a:srgbClr val="2F42F9"/>
                </a:solidFill>
              </a:rPr>
              <a:t> tubules, </a:t>
            </a:r>
            <a:endParaRPr lang="en-US" sz="3200" dirty="0" smtClean="0">
              <a:solidFill>
                <a:srgbClr val="2F42F9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Starts</a:t>
            </a:r>
            <a:r>
              <a:rPr lang="en-US" sz="3200" dirty="0" smtClean="0"/>
              <a:t> </a:t>
            </a:r>
            <a:r>
              <a:rPr lang="en-US" sz="3200" u="sng" dirty="0" smtClean="0"/>
              <a:t>from puberty</a:t>
            </a:r>
            <a:r>
              <a:rPr lang="en-US" sz="3200" dirty="0" smtClean="0"/>
              <a:t> till </a:t>
            </a:r>
            <a:r>
              <a:rPr lang="en-US" sz="3200" u="sng" dirty="0"/>
              <a:t>old ages</a:t>
            </a:r>
            <a:r>
              <a:rPr lang="en-US" sz="3200" u="sng" dirty="0" smtClean="0"/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It ends </a:t>
            </a:r>
            <a:r>
              <a:rPr lang="en-US" sz="3200" dirty="0" smtClean="0"/>
              <a:t>by haploid number of chromosomes.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97" y="1496290"/>
            <a:ext cx="6561741" cy="4370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0" y="1718747"/>
            <a:ext cx="10972800" cy="3209513"/>
          </a:xfrm>
        </p:spPr>
        <p:txBody>
          <a:bodyPr/>
          <a:lstStyle/>
          <a:p>
            <a:r>
              <a:rPr lang="en-US" sz="3200" b="1" u="sng" dirty="0">
                <a:solidFill>
                  <a:srgbClr val="FF0000"/>
                </a:solidFill>
              </a:rPr>
              <a:t>Results of spermatogenesis;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/>
              <a:t>1- </a:t>
            </a:r>
            <a:r>
              <a:rPr lang="en-US" dirty="0" smtClean="0"/>
              <a:t>Reduction </a:t>
            </a:r>
            <a:r>
              <a:rPr lang="en-US" dirty="0"/>
              <a:t>of chromosomal number from the diploid to the </a:t>
            </a:r>
            <a:r>
              <a:rPr lang="en-US" b="1" dirty="0"/>
              <a:t>haploid number. </a:t>
            </a:r>
          </a:p>
          <a:p>
            <a:r>
              <a:rPr lang="en-US" dirty="0"/>
              <a:t>2- </a:t>
            </a:r>
            <a:r>
              <a:rPr lang="en-US" dirty="0" smtClean="0"/>
              <a:t>Change </a:t>
            </a:r>
            <a:r>
              <a:rPr lang="en-US" dirty="0"/>
              <a:t>the </a:t>
            </a:r>
            <a:r>
              <a:rPr lang="en-US" dirty="0" smtClean="0"/>
              <a:t>primitive germ cell (</a:t>
            </a:r>
            <a:r>
              <a:rPr lang="en-US" dirty="0" err="1" smtClean="0"/>
              <a:t>spermatogonia</a:t>
            </a:r>
            <a:r>
              <a:rPr lang="en-US" dirty="0" smtClean="0"/>
              <a:t>) </a:t>
            </a:r>
            <a:r>
              <a:rPr lang="en-US" dirty="0"/>
              <a:t>to the </a:t>
            </a:r>
            <a:r>
              <a:rPr lang="en-US" b="1" dirty="0"/>
              <a:t>motile sperm</a:t>
            </a:r>
            <a:r>
              <a:rPr lang="en-US" dirty="0"/>
              <a:t>. </a:t>
            </a:r>
          </a:p>
          <a:p>
            <a:r>
              <a:rPr lang="en-US" dirty="0"/>
              <a:t>3- </a:t>
            </a:r>
            <a:r>
              <a:rPr lang="en-US" dirty="0" smtClean="0"/>
              <a:t>Increase </a:t>
            </a:r>
            <a:r>
              <a:rPr lang="en-US" dirty="0"/>
              <a:t>the number of the sperms.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OOGENESIS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6964" cy="4337669"/>
          </a:xfrm>
        </p:spPr>
        <p:txBody>
          <a:bodyPr>
            <a:normAutofit fontScale="32500" lnSpcReduction="20000"/>
          </a:bodyPr>
          <a:lstStyle/>
          <a:p>
            <a:r>
              <a:rPr lang="en-US" sz="9800" b="1" dirty="0" smtClean="0"/>
              <a:t>It </a:t>
            </a:r>
            <a:r>
              <a:rPr lang="en-US" sz="9800" b="1" dirty="0"/>
              <a:t>is the process </a:t>
            </a:r>
            <a:r>
              <a:rPr lang="en-US" sz="9800" dirty="0"/>
              <a:t>of </a:t>
            </a:r>
            <a:r>
              <a:rPr lang="en-US" sz="9800" dirty="0">
                <a:solidFill>
                  <a:srgbClr val="FF0000"/>
                </a:solidFill>
              </a:rPr>
              <a:t>formation of mature ovum, </a:t>
            </a:r>
            <a:endParaRPr lang="en-US" sz="9800" dirty="0" smtClean="0">
              <a:solidFill>
                <a:srgbClr val="FF0000"/>
              </a:solidFill>
            </a:endParaRPr>
          </a:p>
          <a:p>
            <a:r>
              <a:rPr lang="en-US" sz="9800" b="1" dirty="0" smtClean="0">
                <a:solidFill>
                  <a:srgbClr val="FF0000"/>
                </a:solidFill>
              </a:rPr>
              <a:t>It occurs </a:t>
            </a:r>
            <a:r>
              <a:rPr lang="en-US" sz="9800" dirty="0"/>
              <a:t>in the </a:t>
            </a:r>
            <a:r>
              <a:rPr lang="en-US" sz="9800" dirty="0">
                <a:solidFill>
                  <a:srgbClr val="2F42F9"/>
                </a:solidFill>
              </a:rPr>
              <a:t>cortex of the ovary, </a:t>
            </a:r>
            <a:endParaRPr lang="en-US" sz="9800" dirty="0" smtClean="0">
              <a:solidFill>
                <a:srgbClr val="2F42F9"/>
              </a:solidFill>
            </a:endParaRPr>
          </a:p>
          <a:p>
            <a:r>
              <a:rPr lang="en-US" sz="9800" b="1" dirty="0" smtClean="0">
                <a:solidFill>
                  <a:srgbClr val="FF0000"/>
                </a:solidFill>
              </a:rPr>
              <a:t>starts; </a:t>
            </a:r>
            <a:r>
              <a:rPr lang="en-US" sz="9800" dirty="0" smtClean="0"/>
              <a:t>during </a:t>
            </a:r>
            <a:r>
              <a:rPr lang="en-US" sz="9800" dirty="0" smtClean="0">
                <a:solidFill>
                  <a:srgbClr val="FF0000"/>
                </a:solidFill>
              </a:rPr>
              <a:t>fetal life, </a:t>
            </a:r>
            <a:r>
              <a:rPr lang="en-US" sz="9800" u="sng" dirty="0" smtClean="0"/>
              <a:t>continues after puberty</a:t>
            </a:r>
            <a:r>
              <a:rPr lang="en-US" sz="9800" dirty="0" smtClean="0"/>
              <a:t>, and fertilization, </a:t>
            </a:r>
            <a:r>
              <a:rPr lang="en-US" sz="9800" u="sng" dirty="0" smtClean="0"/>
              <a:t>till menopause.</a:t>
            </a:r>
          </a:p>
          <a:p>
            <a:r>
              <a:rPr lang="en-US" sz="9800" b="1" dirty="0" smtClean="0">
                <a:solidFill>
                  <a:srgbClr val="FF0000"/>
                </a:solidFill>
              </a:rPr>
              <a:t>It ends </a:t>
            </a:r>
            <a:r>
              <a:rPr lang="en-US" sz="9800" dirty="0" smtClean="0"/>
              <a:t>by haploid number of chromosomes.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5" y="1690689"/>
            <a:ext cx="5754665" cy="39144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10972800" cy="7921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026400" y="1353786"/>
            <a:ext cx="3962400" cy="511826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</a:t>
            </a:r>
          </a:p>
          <a:p>
            <a:pPr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during which a mature male gamete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4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unites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a female gamete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oocyte)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a single cell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: 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the uterine tube.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Results of fertilization: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4400" dirty="0" smtClean="0"/>
              <a:t>The diploid number of chromosomes is restored, </a:t>
            </a:r>
          </a:p>
          <a:p>
            <a:pPr marL="342900" indent="-342900">
              <a:defRPr/>
            </a:pPr>
            <a:r>
              <a:rPr lang="en-US" sz="4400" dirty="0" smtClean="0"/>
              <a:t>The sex of the embryo is determined, </a:t>
            </a:r>
          </a:p>
          <a:p>
            <a:pPr marL="342900" indent="-342900">
              <a:defRPr/>
            </a:pPr>
            <a:r>
              <a:rPr lang="en-US" sz="4400" b="1" dirty="0" smtClean="0"/>
              <a:t>Initiates </a:t>
            </a:r>
            <a:r>
              <a:rPr lang="en-US" sz="4400" b="1" dirty="0" smtClean="0">
                <a:solidFill>
                  <a:srgbClr val="000000"/>
                </a:solidFill>
              </a:rPr>
              <a:t>cleavage</a:t>
            </a:r>
            <a:r>
              <a:rPr lang="en-US" sz="4400" b="1" dirty="0" smtClean="0"/>
              <a:t> </a:t>
            </a:r>
            <a:r>
              <a:rPr lang="en-US" sz="4400" dirty="0" smtClean="0"/>
              <a:t>(cell division)</a:t>
            </a:r>
            <a:r>
              <a:rPr lang="en-US" sz="4400" b="1" dirty="0" smtClean="0"/>
              <a:t> of the zygote</a:t>
            </a:r>
            <a:endParaRPr 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None/>
              <a:defRPr/>
            </a:pPr>
            <a:endParaRPr lang="en-US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28" descr="38AF9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7620000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4" descr="C:\Documents and Settings\Prof. Saeed Makarem\Desktop\ovum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7725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6705600" y="1981200"/>
            <a:ext cx="609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3" y="1199408"/>
            <a:ext cx="5997039" cy="34675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It is the </a:t>
            </a:r>
            <a:r>
              <a:rPr lang="en-US" sz="2000" b="1" dirty="0">
                <a:solidFill>
                  <a:srgbClr val="FF0000"/>
                </a:solidFill>
              </a:rPr>
              <a:t>process </a:t>
            </a:r>
            <a:r>
              <a:rPr lang="en-US" sz="2000" dirty="0"/>
              <a:t>of embedding of the </a:t>
            </a:r>
            <a:r>
              <a:rPr lang="en-US" sz="2000" b="1" dirty="0">
                <a:solidFill>
                  <a:srgbClr val="FF0000"/>
                </a:solidFill>
              </a:rPr>
              <a:t>blastocyct</a:t>
            </a:r>
            <a:r>
              <a:rPr lang="en-US" sz="2000" dirty="0"/>
              <a:t> in the endometrium of the uterus,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</a:t>
            </a:r>
            <a:r>
              <a:rPr lang="en-US" sz="2000" b="1" dirty="0">
                <a:solidFill>
                  <a:srgbClr val="FF0000"/>
                </a:solidFill>
              </a:rPr>
              <a:t>begins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/>
              <a:t>one </a:t>
            </a:r>
            <a:r>
              <a:rPr lang="en-US" sz="2000" dirty="0"/>
              <a:t>week after </a:t>
            </a:r>
            <a:r>
              <a:rPr lang="en-US" sz="2000" dirty="0" smtClean="0"/>
              <a:t>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It is </a:t>
            </a:r>
            <a:r>
              <a:rPr lang="en-US" sz="2000" b="1" dirty="0">
                <a:solidFill>
                  <a:srgbClr val="FF0000"/>
                </a:solidFill>
              </a:rPr>
              <a:t>completed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by the </a:t>
            </a:r>
            <a:r>
              <a:rPr lang="en-US" sz="2000" b="1" dirty="0" smtClean="0">
                <a:solidFill>
                  <a:srgbClr val="000000"/>
                </a:solidFill>
              </a:rPr>
              <a:t>12th 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after fertilization.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2F42F9"/>
                </a:solidFill>
              </a:rPr>
              <a:t>Normal </a:t>
            </a:r>
            <a:r>
              <a:rPr lang="en-US" sz="2000" b="1" u="sng" dirty="0">
                <a:solidFill>
                  <a:srgbClr val="2F42F9"/>
                </a:solidFill>
              </a:rPr>
              <a:t>site of </a:t>
            </a:r>
            <a:r>
              <a:rPr lang="en-US" sz="2000" b="1" u="sng" dirty="0" smtClean="0">
                <a:solidFill>
                  <a:srgbClr val="2F42F9"/>
                </a:solidFill>
              </a:rPr>
              <a:t>implantation : </a:t>
            </a:r>
            <a:endParaRPr lang="en-US" sz="2000" b="1" dirty="0">
              <a:solidFill>
                <a:srgbClr val="2F42F9"/>
              </a:solidFill>
            </a:endParaRPr>
          </a:p>
          <a:p>
            <a:r>
              <a:rPr lang="en-US" sz="2000" dirty="0"/>
              <a:t>In the </a:t>
            </a:r>
            <a:r>
              <a:rPr lang="en-US" sz="2000" b="1" dirty="0"/>
              <a:t>upper part </a:t>
            </a:r>
            <a:r>
              <a:rPr lang="en-US" sz="2000" dirty="0"/>
              <a:t>of the </a:t>
            </a:r>
            <a:r>
              <a:rPr lang="en-US" sz="2000" b="1" dirty="0"/>
              <a:t>posterior surface of the uterus near the </a:t>
            </a:r>
            <a:r>
              <a:rPr lang="en-US" sz="2000" b="1" dirty="0" err="1" smtClean="0"/>
              <a:t>fundus</a:t>
            </a:r>
            <a:r>
              <a:rPr lang="en-US" sz="2000" b="1" dirty="0" smtClean="0"/>
              <a:t>.  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b="1" u="sng" dirty="0">
                <a:solidFill>
                  <a:srgbClr val="2F42F9"/>
                </a:solidFill>
              </a:rPr>
              <a:t>Abnormal site of implantation (ectopic pregnancy</a:t>
            </a:r>
            <a:r>
              <a:rPr lang="en-US" sz="2000" b="1" u="sng" dirty="0" smtClean="0">
                <a:solidFill>
                  <a:srgbClr val="2F42F9"/>
                </a:solidFill>
              </a:rPr>
              <a:t>) :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Most </a:t>
            </a:r>
            <a:r>
              <a:rPr lang="en-US" sz="2000" b="1" dirty="0">
                <a:solidFill>
                  <a:srgbClr val="7030A0"/>
                </a:solidFill>
              </a:rPr>
              <a:t>of ectopic pregnancies </a:t>
            </a:r>
            <a:r>
              <a:rPr lang="en-US" sz="2000" b="1" u="sng" dirty="0"/>
              <a:t>occurs </a:t>
            </a:r>
            <a:r>
              <a:rPr lang="en-US" sz="2000" b="1" dirty="0"/>
              <a:t>in the </a:t>
            </a:r>
            <a:r>
              <a:rPr lang="en-US" sz="2000" b="1" dirty="0">
                <a:solidFill>
                  <a:srgbClr val="7030A0"/>
                </a:solidFill>
              </a:rPr>
              <a:t>uterine </a:t>
            </a:r>
            <a:r>
              <a:rPr lang="en-US" sz="2000" b="1" dirty="0" smtClean="0">
                <a:solidFill>
                  <a:srgbClr val="7030A0"/>
                </a:solidFill>
              </a:rPr>
              <a:t>tube.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97" y="1681956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274638"/>
            <a:ext cx="10972800" cy="7921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</a:rPr>
              <a:t>IMPLANTATION</a:t>
            </a:r>
            <a:endParaRPr kumimoji="0" lang="en-US" sz="48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8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8130" y="1460665"/>
            <a:ext cx="4766403" cy="339634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It is The differentiation of  the cells into </a:t>
            </a:r>
            <a:r>
              <a:rPr lang="en-GB" sz="2400" b="1" i="1" u="sng" dirty="0" smtClean="0">
                <a:cs typeface="Times New Roman" pitchFamily="18" charset="0"/>
              </a:rPr>
              <a:t>Two layers </a:t>
            </a:r>
            <a:r>
              <a:rPr lang="en-GB" sz="2400" b="1" i="1" dirty="0" smtClean="0"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(A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GB" sz="2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Epiblast</a:t>
            </a:r>
            <a:endParaRPr lang="en-GB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High columnar cells </a:t>
            </a:r>
            <a:r>
              <a:rPr lang="en-GB" sz="2400" b="1" i="1" dirty="0" smtClean="0">
                <a:cs typeface="Times New Roman" pitchFamily="18" charset="0"/>
              </a:rPr>
              <a:t>adjacent to the amniotic cavity.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(B)  </a:t>
            </a:r>
            <a:r>
              <a:rPr lang="en-GB" sz="2400" b="1" i="1" u="sng" dirty="0" smtClean="0">
                <a:solidFill>
                  <a:srgbClr val="FF0000"/>
                </a:solidFill>
                <a:cs typeface="Times New Roman" pitchFamily="18" charset="0"/>
              </a:rPr>
              <a:t>Hypoblast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Small </a:t>
            </a:r>
            <a:r>
              <a:rPr lang="en-GB" sz="2400" b="1" i="1" dirty="0" err="1" smtClean="0">
                <a:solidFill>
                  <a:srgbClr val="FF66CC"/>
                </a:solidFill>
                <a:cs typeface="Times New Roman" pitchFamily="18" charset="0"/>
              </a:rPr>
              <a:t>cuboidal</a:t>
            </a: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 cells </a:t>
            </a:r>
            <a:r>
              <a:rPr lang="en-GB" sz="2400" b="1" i="1" dirty="0" smtClean="0">
                <a:cs typeface="Times New Roman" pitchFamily="18" charset="0"/>
              </a:rPr>
              <a:t>adjacent to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US" sz="2400" b="1" i="1" dirty="0" smtClean="0">
                <a:cs typeface="Times New Roman" pitchFamily="18" charset="0"/>
              </a:rPr>
              <a:t>Yolk sac.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880" y="296883"/>
            <a:ext cx="476200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BILAMINAR DISC</a:t>
            </a:r>
          </a:p>
        </p:txBody>
      </p:sp>
      <p:pic>
        <p:nvPicPr>
          <p:cNvPr id="7172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1407" t="1515" r="24796" b="66273"/>
          <a:stretch>
            <a:fillRect/>
          </a:stretch>
        </p:blipFill>
        <p:spPr>
          <a:xfrm>
            <a:off x="5039785" y="1125538"/>
            <a:ext cx="6817783" cy="5472112"/>
          </a:xfrm>
        </p:spPr>
      </p:pic>
      <p:sp>
        <p:nvSpPr>
          <p:cNvPr id="5" name="Oval 4"/>
          <p:cNvSpPr/>
          <p:nvPr/>
        </p:nvSpPr>
        <p:spPr>
          <a:xfrm>
            <a:off x="5232401" y="3429000"/>
            <a:ext cx="768351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9785" y="4005263"/>
            <a:ext cx="96096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737" y="451263"/>
            <a:ext cx="4032448" cy="69883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effectLst/>
                <a:latin typeface="Aharoni" pitchFamily="2" charset="-79"/>
                <a:cs typeface="Aharoni" pitchFamily="2" charset="-79"/>
              </a:rPr>
              <a:t>TRILAMINAR  DISC</a:t>
            </a:r>
            <a:endParaRPr lang="ar-SA" sz="3200" b="1" i="1" dirty="0">
              <a:effectLst/>
              <a:latin typeface="Aharoni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42505" y="1524000"/>
            <a:ext cx="4631376" cy="3891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i="1" dirty="0" smtClean="0"/>
              <a:t>Now the embryonic disc is formed of 3 layers :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Ectoderm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</a:t>
            </a:r>
            <a:r>
              <a:rPr lang="en-GB" sz="2800" b="1" i="1" dirty="0" err="1" smtClean="0">
                <a:solidFill>
                  <a:srgbClr val="C00000"/>
                </a:solidFill>
              </a:rPr>
              <a:t>Intraembryonic</a:t>
            </a:r>
            <a:r>
              <a:rPr lang="en-GB" sz="2800" b="1" i="1" dirty="0" smtClean="0">
                <a:solidFill>
                  <a:srgbClr val="C00000"/>
                </a:solidFill>
              </a:rPr>
              <a:t> Mesoderm.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Endoderm.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800" b="1" i="1" dirty="0" smtClean="0"/>
              <a:t>Cells in these layers will give rise to </a:t>
            </a:r>
            <a:r>
              <a:rPr lang="en-GB" sz="2800" b="1" i="1" u="sng" dirty="0" smtClean="0"/>
              <a:t>all tissues and organs </a:t>
            </a:r>
            <a:r>
              <a:rPr lang="en-GB" sz="2800" b="1" i="1" dirty="0" smtClean="0"/>
              <a:t>of the embryo.</a:t>
            </a: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ar-SA" sz="2800" dirty="0"/>
          </a:p>
        </p:txBody>
      </p:sp>
      <p:pic>
        <p:nvPicPr>
          <p:cNvPr id="13316" name="Picture 4" descr="74A17CBF"/>
          <p:cNvPicPr>
            <a:picLocks noChangeAspect="1" noChangeArrowheads="1"/>
          </p:cNvPicPr>
          <p:nvPr/>
        </p:nvPicPr>
        <p:blipFill>
          <a:blip r:embed="rId3"/>
          <a:srcRect l="48788" t="77110" r="6560" b="2316"/>
          <a:stretch>
            <a:fillRect/>
          </a:stretch>
        </p:blipFill>
        <p:spPr bwMode="auto">
          <a:xfrm>
            <a:off x="4821382" y="333375"/>
            <a:ext cx="7131436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15817" y="404814"/>
            <a:ext cx="2207683" cy="9366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45132" y="2420939"/>
            <a:ext cx="1731353" cy="11525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189517" y="4581526"/>
            <a:ext cx="1386968" cy="1008063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9840385" y="4221163"/>
            <a:ext cx="2017183" cy="1008062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 smtClean="0"/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After this lecture you should be able to :</a:t>
            </a:r>
          </a:p>
          <a:p>
            <a:r>
              <a:rPr lang="en-US" dirty="0">
                <a:solidFill>
                  <a:srgbClr val="FF0000"/>
                </a:solidFill>
              </a:rPr>
              <a:t>Define</a:t>
            </a:r>
            <a:r>
              <a:rPr lang="en-US" dirty="0"/>
              <a:t> Embryology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the developmental periods.</a:t>
            </a:r>
          </a:p>
          <a:p>
            <a:r>
              <a:rPr lang="en-US" dirty="0" smtClean="0"/>
              <a:t>Define the </a:t>
            </a:r>
            <a:r>
              <a:rPr lang="en-US" dirty="0" smtClean="0">
                <a:solidFill>
                  <a:srgbClr val="FF0000"/>
                </a:solidFill>
              </a:rPr>
              <a:t>significance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embryology.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Knew</a:t>
            </a:r>
            <a:r>
              <a:rPr lang="en-US" dirty="0" smtClean="0"/>
              <a:t> the different embryological  terminology.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the	nomenclature used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describe	body parts, positions, and</a:t>
            </a:r>
            <a:r>
              <a:rPr lang="en-US" dirty="0"/>
              <a:t> </a:t>
            </a:r>
            <a:r>
              <a:rPr lang="en-US" dirty="0" smtClean="0"/>
              <a:t>relationships.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Describe in brief </a:t>
            </a:r>
            <a:r>
              <a:rPr lang="en-US" dirty="0" smtClean="0"/>
              <a:t>the important events in embryology.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z="3200" smtClean="0"/>
              <a:t>MOORE PERSAUD </a:t>
            </a:r>
            <a:r>
              <a:rPr lang="en-US" smtClean="0"/>
              <a:t>“ THE DEVELOPING HUMAN” Clinically Oriented Embryology. 7</a:t>
            </a:r>
            <a:r>
              <a:rPr lang="en-US" baseline="30000" smtClean="0"/>
              <a:t>th</a:t>
            </a:r>
            <a:r>
              <a:rPr lang="en-US" smtClean="0"/>
              <a:t> edition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71F83-E09A-417B-819A-717ED7AA8C0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0" y="31083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2F42F9"/>
                </a:solidFill>
                <a:latin typeface="Brush Script MT" panose="03060802040406070304" pitchFamily="66" charset="0"/>
              </a:rPr>
              <a:t>Thank you </a:t>
            </a:r>
            <a:endParaRPr lang="en-US" sz="9600" dirty="0">
              <a:solidFill>
                <a:srgbClr val="2F42F9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Embryology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762"/>
          </a:xfrm>
        </p:spPr>
        <p:txBody>
          <a:bodyPr>
            <a:noAutofit/>
          </a:bodyPr>
          <a:lstStyle/>
          <a:p>
            <a:r>
              <a:rPr lang="en-US" dirty="0" smtClean="0"/>
              <a:t>This term  generally </a:t>
            </a:r>
            <a:r>
              <a:rPr lang="en-US" dirty="0" err="1" smtClean="0"/>
              <a:t>referes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of embryos and fetuses. </a:t>
            </a:r>
          </a:p>
          <a:p>
            <a:r>
              <a:rPr lang="en-US" b="1" dirty="0">
                <a:solidFill>
                  <a:srgbClr val="7030A0"/>
                </a:solidFill>
              </a:rPr>
              <a:t>“Human </a:t>
            </a:r>
            <a:r>
              <a:rPr lang="en-US" b="1" dirty="0" smtClean="0">
                <a:solidFill>
                  <a:srgbClr val="7030A0"/>
                </a:solidFill>
              </a:rPr>
              <a:t>embryology’’ </a:t>
            </a:r>
            <a:r>
              <a:rPr lang="en-US" dirty="0">
                <a:solidFill>
                  <a:srgbClr val="FF0000"/>
                </a:solidFill>
              </a:rPr>
              <a:t>is the science concerned with the origin and  development of a human being </a:t>
            </a:r>
            <a:r>
              <a:rPr lang="en-US" u="sng" dirty="0"/>
              <a:t>from a zygote </a:t>
            </a:r>
            <a:r>
              <a:rPr lang="en-US" dirty="0"/>
              <a:t>to </a:t>
            </a:r>
            <a:r>
              <a:rPr lang="en-US" u="sng" dirty="0"/>
              <a:t>birth </a:t>
            </a:r>
            <a:r>
              <a:rPr lang="en-US" dirty="0"/>
              <a:t>of an infant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Development does not stop at birth. Important changes, in addition to growth occur after birth </a:t>
            </a:r>
            <a:r>
              <a:rPr lang="en-US" b="1" dirty="0" smtClean="0">
                <a:solidFill>
                  <a:srgbClr val="FF0000"/>
                </a:solidFill>
              </a:rPr>
              <a:t>(postnatal changes) </a:t>
            </a:r>
            <a:r>
              <a:rPr lang="en-US" dirty="0" err="1" smtClean="0"/>
              <a:t>e.g.,development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2F42F9"/>
                </a:solidFill>
              </a:rPr>
              <a:t>teeth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2F42F9"/>
                </a:solidFill>
              </a:rPr>
              <a:t>female breasts.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EMBRYOLOGY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32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Importance </a:t>
            </a:r>
            <a:r>
              <a:rPr lang="en-US" sz="3600" b="1" u="sng" dirty="0">
                <a:solidFill>
                  <a:srgbClr val="FF0000"/>
                </a:solidFill>
              </a:rPr>
              <a:t>of </a:t>
            </a:r>
            <a:r>
              <a:rPr lang="en-US" sz="3600" b="1" u="sng" dirty="0" smtClean="0">
                <a:solidFill>
                  <a:srgbClr val="FF0000"/>
                </a:solidFill>
              </a:rPr>
              <a:t>Embryology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</a:p>
          <a:p>
            <a:pPr marL="0" indent="0"/>
            <a:r>
              <a:rPr lang="en-US" sz="3600" dirty="0" smtClean="0"/>
              <a:t> The </a:t>
            </a:r>
            <a:r>
              <a:rPr lang="en-US" sz="3600" dirty="0"/>
              <a:t>study of </a:t>
            </a:r>
            <a:r>
              <a:rPr lang="en-US" sz="3600" b="1" dirty="0">
                <a:solidFill>
                  <a:srgbClr val="7030A0"/>
                </a:solidFill>
              </a:rPr>
              <a:t>prenatal stages of development</a:t>
            </a:r>
            <a:r>
              <a:rPr lang="en-US" sz="3600" dirty="0"/>
              <a:t>, </a:t>
            </a:r>
            <a:r>
              <a:rPr lang="en-US" sz="3600" b="1" u="sng" dirty="0"/>
              <a:t>especially</a:t>
            </a:r>
            <a:r>
              <a:rPr lang="en-US" sz="3600" dirty="0"/>
              <a:t> those occurring  </a:t>
            </a:r>
            <a:r>
              <a:rPr lang="en-US" sz="3600" b="1" u="sng" dirty="0"/>
              <a:t>during the embryonic period </a:t>
            </a:r>
            <a:r>
              <a:rPr lang="en-US" sz="3600" b="1" u="sng" dirty="0" smtClean="0"/>
              <a:t> to </a:t>
            </a:r>
            <a:r>
              <a:rPr lang="en-US" sz="3600" dirty="0" smtClean="0"/>
              <a:t>understand </a:t>
            </a:r>
            <a:r>
              <a:rPr lang="en-US" sz="3600" dirty="0"/>
              <a:t>the </a:t>
            </a:r>
            <a:r>
              <a:rPr lang="en-US" sz="3600" b="1" dirty="0"/>
              <a:t>normal </a:t>
            </a:r>
            <a:r>
              <a:rPr lang="en-US" sz="3600" b="1" dirty="0" smtClean="0"/>
              <a:t>body </a:t>
            </a:r>
            <a:r>
              <a:rPr lang="en-US" sz="3600" b="1" dirty="0"/>
              <a:t>structure </a:t>
            </a:r>
            <a:r>
              <a:rPr lang="en-US" sz="3600" dirty="0"/>
              <a:t>and the </a:t>
            </a:r>
            <a:r>
              <a:rPr lang="en-US" sz="3600" b="1" dirty="0" smtClean="0"/>
              <a:t>causes </a:t>
            </a:r>
            <a:r>
              <a:rPr lang="en-US" sz="3600" b="1" dirty="0"/>
              <a:t>of congenital anomalies</a:t>
            </a:r>
            <a:r>
              <a:rPr lang="en-US" sz="3600" b="1" dirty="0" smtClean="0"/>
              <a:t>.</a:t>
            </a:r>
          </a:p>
          <a:p>
            <a:pPr marL="0" indent="0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/>
              <a:t>So,It</a:t>
            </a:r>
            <a:r>
              <a:rPr lang="en-US" sz="3600" dirty="0" smtClean="0"/>
              <a:t> is concerned with </a:t>
            </a:r>
            <a:r>
              <a:rPr lang="en-US" sz="3600" b="1" dirty="0" smtClean="0"/>
              <a:t>various genetic and /or environmental factors</a:t>
            </a:r>
            <a:r>
              <a:rPr lang="en-US" sz="3600" dirty="0" smtClean="0"/>
              <a:t> that disturb the normal development producing birth defects. </a:t>
            </a:r>
          </a:p>
          <a:p>
            <a:pPr marL="0" indent="0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periods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2117" cy="4325793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u="sng" dirty="0" smtClean="0">
                <a:solidFill>
                  <a:srgbClr val="FF0000"/>
                </a:solidFill>
              </a:rPr>
              <a:t>Developmental periods are divided into :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rgbClr val="2F42F9"/>
                </a:solidFill>
              </a:rPr>
              <a:t>1- Prenatal development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It is the </a:t>
            </a:r>
            <a:r>
              <a:rPr lang="en-US" b="1" dirty="0">
                <a:solidFill>
                  <a:srgbClr val="7030A0"/>
                </a:solidFill>
              </a:rPr>
              <a:t>main developmental changes occurring before birth</a:t>
            </a:r>
            <a:r>
              <a:rPr lang="en-US" dirty="0"/>
              <a:t>, </a:t>
            </a:r>
            <a:r>
              <a:rPr lang="en-US" dirty="0" smtClean="0"/>
              <a:t>including :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embryonic period : </a:t>
            </a:r>
            <a:r>
              <a:rPr lang="en-US" dirty="0" smtClean="0"/>
              <a:t>starts from the fertilization to the end of 8</a:t>
            </a:r>
            <a:r>
              <a:rPr lang="en-US" baseline="30000" dirty="0" smtClean="0"/>
              <a:t>th</a:t>
            </a:r>
            <a:r>
              <a:rPr lang="en-US" dirty="0" smtClean="0"/>
              <a:t> week.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</a:t>
            </a:r>
            <a:r>
              <a:rPr lang="en-US" dirty="0">
                <a:solidFill>
                  <a:srgbClr val="2F42F9"/>
                </a:solidFill>
              </a:rPr>
              <a:t>fetal </a:t>
            </a:r>
            <a:r>
              <a:rPr lang="en-US" dirty="0" smtClean="0">
                <a:solidFill>
                  <a:srgbClr val="2F42F9"/>
                </a:solidFill>
              </a:rPr>
              <a:t>period : </a:t>
            </a:r>
            <a:r>
              <a:rPr lang="en-US" dirty="0" smtClean="0"/>
              <a:t>begins from the 9</a:t>
            </a:r>
            <a:r>
              <a:rPr lang="en-US" baseline="30000" dirty="0" smtClean="0"/>
              <a:t>th</a:t>
            </a:r>
            <a:r>
              <a:rPr lang="en-US" dirty="0" smtClean="0"/>
              <a:t> week </a:t>
            </a:r>
            <a:r>
              <a:rPr lang="en-US" dirty="0" err="1" smtClean="0"/>
              <a:t>untill</a:t>
            </a:r>
            <a:r>
              <a:rPr lang="en-US" dirty="0" smtClean="0"/>
              <a:t> birth.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rgbClr val="2F42F9"/>
                </a:solidFill>
              </a:rPr>
              <a:t>2- postnatal development :</a:t>
            </a:r>
          </a:p>
          <a:p>
            <a:pPr marL="0" indent="0">
              <a:buNone/>
            </a:pPr>
            <a:r>
              <a:rPr lang="en-US" dirty="0" smtClean="0"/>
              <a:t>The changes occurring after birth, like </a:t>
            </a:r>
            <a:r>
              <a:rPr lang="en-US" b="1" dirty="0" smtClean="0">
                <a:solidFill>
                  <a:srgbClr val="FF0000"/>
                </a:solidFill>
              </a:rPr>
              <a:t>teeth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breast.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is </a:t>
            </a:r>
            <a:r>
              <a:rPr lang="en-US" u="sng" dirty="0" smtClean="0"/>
              <a:t>more rapid </a:t>
            </a:r>
            <a:r>
              <a:rPr lang="en-US" dirty="0" smtClean="0"/>
              <a:t>than postnatal development and results in </a:t>
            </a:r>
            <a:r>
              <a:rPr lang="en-US" u="sng" dirty="0" smtClean="0"/>
              <a:t>more striking changes.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21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" y="365125"/>
            <a:ext cx="11792198" cy="13255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Periods of Human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5741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stage of development </a:t>
            </a:r>
            <a:r>
              <a:rPr lang="en-US" b="1" dirty="0">
                <a:solidFill>
                  <a:srgbClr val="FF0000"/>
                </a:solidFill>
              </a:rPr>
              <a:t>of an embryo </a:t>
            </a:r>
            <a:r>
              <a:rPr lang="en-US" dirty="0"/>
              <a:t>that is susceptible to an agent, such as a drug or virus, which can</a:t>
            </a:r>
            <a:r>
              <a:rPr lang="en-US" dirty="0">
                <a:solidFill>
                  <a:srgbClr val="7030A0"/>
                </a:solidFill>
              </a:rPr>
              <a:t> lead to congenital abnormalities.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Embryological Development </a:t>
            </a:r>
            <a:r>
              <a:rPr lang="en-US" dirty="0" smtClean="0"/>
              <a:t>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most easily disrupted </a:t>
            </a:r>
            <a:r>
              <a:rPr lang="en-US" dirty="0"/>
              <a:t>when the tissues and organs are forming </a:t>
            </a:r>
            <a:r>
              <a:rPr lang="en-US" b="1" dirty="0">
                <a:solidFill>
                  <a:srgbClr val="FF0000"/>
                </a:solidFill>
              </a:rPr>
              <a:t>during the embryonic </a:t>
            </a:r>
            <a:r>
              <a:rPr lang="en-US" b="1" dirty="0" smtClean="0">
                <a:solidFill>
                  <a:srgbClr val="FF0000"/>
                </a:solidFill>
              </a:rPr>
              <a:t>period.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4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terminology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899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Oocyte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dirty="0"/>
              <a:t>the immature </a:t>
            </a:r>
            <a:r>
              <a:rPr lang="en-US" dirty="0" smtClean="0"/>
              <a:t>ovum </a:t>
            </a:r>
            <a:r>
              <a:rPr lang="en-US" u="sng" dirty="0" smtClean="0"/>
              <a:t>or</a:t>
            </a:r>
            <a:r>
              <a:rPr lang="en-US" dirty="0" smtClean="0"/>
              <a:t> female </a:t>
            </a:r>
            <a:r>
              <a:rPr lang="en-US" dirty="0"/>
              <a:t>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Ovum; </a:t>
            </a:r>
            <a:r>
              <a:rPr lang="en-US" dirty="0"/>
              <a:t>the mature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Sperm; </a:t>
            </a:r>
            <a:r>
              <a:rPr lang="en-US" dirty="0"/>
              <a:t>the mature 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Zygote; </a:t>
            </a:r>
            <a:r>
              <a:rPr lang="en-US" dirty="0"/>
              <a:t>the fertilized ovum.</a:t>
            </a:r>
          </a:p>
          <a:p>
            <a:r>
              <a:rPr lang="en-US" b="1" dirty="0">
                <a:solidFill>
                  <a:srgbClr val="FF0000"/>
                </a:solidFill>
              </a:rPr>
              <a:t>Cell </a:t>
            </a:r>
            <a:r>
              <a:rPr lang="en-US" b="1" dirty="0" smtClean="0">
                <a:solidFill>
                  <a:srgbClr val="FF0000"/>
                </a:solidFill>
              </a:rPr>
              <a:t>division : </a:t>
            </a:r>
            <a:r>
              <a:rPr lang="en-US" dirty="0" smtClean="0"/>
              <a:t>one </a:t>
            </a:r>
            <a:r>
              <a:rPr lang="en-US" dirty="0"/>
              <a:t>cell divides into two cells; there are two types of cell division:</a:t>
            </a:r>
          </a:p>
          <a:p>
            <a:r>
              <a:rPr lang="en-US" b="1" dirty="0">
                <a:solidFill>
                  <a:srgbClr val="2F42F9"/>
                </a:solidFill>
              </a:rPr>
              <a:t>A- </a:t>
            </a:r>
            <a:r>
              <a:rPr lang="en-US" b="1" dirty="0" smtClean="0">
                <a:solidFill>
                  <a:srgbClr val="2F42F9"/>
                </a:solidFill>
              </a:rPr>
              <a:t>Mitotic :  </a:t>
            </a:r>
            <a:r>
              <a:rPr lang="en-US" b="1" dirty="0" smtClean="0">
                <a:solidFill>
                  <a:srgbClr val="FF0000"/>
                </a:solidFill>
              </a:rPr>
              <a:t>It occurs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2F42F9"/>
                </a:solidFill>
              </a:rPr>
              <a:t>somatic cell, </a:t>
            </a: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produces </a:t>
            </a:r>
            <a:r>
              <a:rPr lang="en-US" dirty="0"/>
              <a:t>2 cells each contains </a:t>
            </a:r>
            <a:r>
              <a:rPr lang="en-US" dirty="0" smtClean="0"/>
              <a:t>   </a:t>
            </a:r>
            <a:r>
              <a:rPr lang="en-US" u="sng" dirty="0" smtClean="0"/>
              <a:t>44 </a:t>
            </a:r>
            <a:r>
              <a:rPr lang="en-US" u="sng" dirty="0"/>
              <a:t>autosomes </a:t>
            </a:r>
            <a:r>
              <a:rPr lang="en-US" dirty="0"/>
              <a:t>and </a:t>
            </a:r>
            <a:r>
              <a:rPr lang="en-US" u="sng" dirty="0"/>
              <a:t>2 sex chromosomes 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Diploid number </a:t>
            </a:r>
            <a:r>
              <a:rPr lang="en-US" dirty="0" smtClean="0"/>
              <a:t>of chromosomes).</a:t>
            </a:r>
            <a:endParaRPr lang="en-US" dirty="0"/>
          </a:p>
          <a:p>
            <a:r>
              <a:rPr lang="en-US" b="1" dirty="0">
                <a:solidFill>
                  <a:srgbClr val="2F42F9"/>
                </a:solidFill>
              </a:rPr>
              <a:t>B- </a:t>
            </a:r>
            <a:r>
              <a:rPr lang="en-US" b="1" dirty="0" smtClean="0">
                <a:solidFill>
                  <a:srgbClr val="2F42F9"/>
                </a:solidFill>
              </a:rPr>
              <a:t>Meiotic </a:t>
            </a:r>
            <a:r>
              <a:rPr lang="en-US" b="1" dirty="0">
                <a:solidFill>
                  <a:srgbClr val="2F42F9"/>
                </a:solidFill>
              </a:rPr>
              <a:t>(reduction</a:t>
            </a:r>
            <a:r>
              <a:rPr lang="en-US" b="1" dirty="0" smtClean="0">
                <a:solidFill>
                  <a:srgbClr val="2F42F9"/>
                </a:solidFill>
              </a:rPr>
              <a:t>) : </a:t>
            </a:r>
            <a:r>
              <a:rPr lang="en-US" b="1" dirty="0" smtClean="0">
                <a:solidFill>
                  <a:srgbClr val="FF0000"/>
                </a:solidFill>
              </a:rPr>
              <a:t>It occurs  in </a:t>
            </a:r>
            <a:r>
              <a:rPr lang="en-US" dirty="0"/>
              <a:t>the </a:t>
            </a:r>
            <a:r>
              <a:rPr lang="en-US" dirty="0">
                <a:solidFill>
                  <a:srgbClr val="2F42F9"/>
                </a:solidFill>
              </a:rPr>
              <a:t>primitive germ cells </a:t>
            </a:r>
            <a:r>
              <a:rPr lang="en-US" dirty="0"/>
              <a:t>in the testes </a:t>
            </a:r>
            <a:r>
              <a:rPr lang="en-US" u="sng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ovaries, it includes 2 stages </a:t>
            </a:r>
            <a:r>
              <a:rPr lang="en-US" dirty="0" smtClean="0">
                <a:solidFill>
                  <a:srgbClr val="2F42F9"/>
                </a:solidFill>
              </a:rPr>
              <a:t>1</a:t>
            </a:r>
            <a:r>
              <a:rPr lang="en-US" baseline="30000" dirty="0" smtClean="0">
                <a:solidFill>
                  <a:srgbClr val="2F42F9"/>
                </a:solidFill>
              </a:rPr>
              <a:t>st</a:t>
            </a:r>
            <a:r>
              <a:rPr lang="en-US" dirty="0" smtClean="0">
                <a:solidFill>
                  <a:srgbClr val="2F42F9"/>
                </a:solidFill>
              </a:rPr>
              <a:t> &amp; 2</a:t>
            </a:r>
            <a:r>
              <a:rPr lang="en-US" baseline="30000" dirty="0" smtClean="0">
                <a:solidFill>
                  <a:srgbClr val="2F42F9"/>
                </a:solidFill>
              </a:rPr>
              <a:t>nd</a:t>
            </a:r>
            <a:r>
              <a:rPr lang="en-US" dirty="0" smtClean="0">
                <a:solidFill>
                  <a:srgbClr val="2F42F9"/>
                </a:solidFill>
              </a:rPr>
              <a:t> meiotic divisions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it produces </a:t>
            </a:r>
            <a:r>
              <a:rPr lang="en-US" dirty="0"/>
              <a:t>2 cells each contains </a:t>
            </a:r>
            <a:r>
              <a:rPr lang="en-US" u="sng" dirty="0"/>
              <a:t>22 autosomes </a:t>
            </a:r>
            <a:r>
              <a:rPr lang="en-US" dirty="0"/>
              <a:t>and one </a:t>
            </a:r>
            <a:r>
              <a:rPr lang="en-US" u="sng" dirty="0"/>
              <a:t>sex </a:t>
            </a:r>
            <a:r>
              <a:rPr lang="en-US" u="sng" dirty="0" smtClean="0"/>
              <a:t>chromosomes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Haploid number </a:t>
            </a:r>
            <a:r>
              <a:rPr lang="en-US" dirty="0" smtClean="0"/>
              <a:t>of chromosomes).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Terms of the embryo  :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Related to the Directions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Cranial; </a:t>
            </a:r>
            <a:r>
              <a:rPr lang="en-US" dirty="0"/>
              <a:t>the top of the embryo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Cephalic; </a:t>
            </a:r>
            <a:r>
              <a:rPr lang="en-US" dirty="0"/>
              <a:t>superior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Caudal; </a:t>
            </a:r>
            <a:r>
              <a:rPr lang="en-US" dirty="0"/>
              <a:t>inferior or </a:t>
            </a:r>
            <a:r>
              <a:rPr lang="en-US" u="sng" dirty="0"/>
              <a:t>the tail end.</a:t>
            </a:r>
          </a:p>
          <a:p>
            <a:r>
              <a:rPr lang="en-US" dirty="0">
                <a:solidFill>
                  <a:srgbClr val="2F42F9"/>
                </a:solidFill>
              </a:rPr>
              <a:t>Dorsal; </a:t>
            </a:r>
            <a:r>
              <a:rPr lang="en-US" u="sng" dirty="0"/>
              <a:t>back</a:t>
            </a:r>
            <a:r>
              <a:rPr lang="en-US" dirty="0"/>
              <a:t> of the embryo.</a:t>
            </a:r>
          </a:p>
          <a:p>
            <a:r>
              <a:rPr lang="en-US" dirty="0">
                <a:solidFill>
                  <a:srgbClr val="2F42F9"/>
                </a:solidFill>
              </a:rPr>
              <a:t>Ventral; </a:t>
            </a:r>
            <a:r>
              <a:rPr lang="en-US" u="sng" dirty="0"/>
              <a:t>anterior </a:t>
            </a:r>
            <a:r>
              <a:rPr lang="en-US" dirty="0"/>
              <a:t>or the belly side.</a:t>
            </a:r>
          </a:p>
          <a:p>
            <a:r>
              <a:rPr lang="en-US" dirty="0">
                <a:solidFill>
                  <a:srgbClr val="2F42F9"/>
                </a:solidFill>
              </a:rPr>
              <a:t>Medial; </a:t>
            </a:r>
            <a:r>
              <a:rPr lang="en-US" dirty="0" smtClean="0"/>
              <a:t>near to the midline.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Lateral; </a:t>
            </a:r>
            <a:r>
              <a:rPr lang="en-US" dirty="0"/>
              <a:t>flank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Descriptive Terms: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Plans </a:t>
            </a:r>
            <a:r>
              <a:rPr lang="en-US" b="1" u="sng" dirty="0">
                <a:solidFill>
                  <a:srgbClr val="FF0000"/>
                </a:solidFill>
              </a:rPr>
              <a:t>of sections: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Longitudinal; </a:t>
            </a:r>
            <a:r>
              <a:rPr lang="en-US" dirty="0"/>
              <a:t>median or sagittal.</a:t>
            </a:r>
          </a:p>
          <a:p>
            <a:r>
              <a:rPr lang="en-US" dirty="0">
                <a:solidFill>
                  <a:srgbClr val="2F42F9"/>
                </a:solidFill>
              </a:rPr>
              <a:t>Coronal; </a:t>
            </a:r>
            <a:r>
              <a:rPr lang="en-US" dirty="0"/>
              <a:t>frontal.</a:t>
            </a:r>
          </a:p>
          <a:p>
            <a:r>
              <a:rPr lang="en-US" dirty="0">
                <a:solidFill>
                  <a:srgbClr val="2F42F9"/>
                </a:solidFill>
              </a:rPr>
              <a:t>Transverse; </a:t>
            </a:r>
            <a:r>
              <a:rPr lang="en-US" dirty="0"/>
              <a:t>horizontal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964</Words>
  <Application>Microsoft Office PowerPoint</Application>
  <PresentationFormat>Custom</PresentationFormat>
  <Paragraphs>128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Introduction to embryology</vt:lpstr>
      <vt:lpstr>Objectives </vt:lpstr>
      <vt:lpstr>Definition of Embryology </vt:lpstr>
      <vt:lpstr> SIGNIFICANCE OF EMBRYOLOGY</vt:lpstr>
      <vt:lpstr>              Developmental periods :</vt:lpstr>
      <vt:lpstr>        Critical Periods of Human Development</vt:lpstr>
      <vt:lpstr>                      Common terminology :</vt:lpstr>
      <vt:lpstr>Descriptive Terms of the embryo  :</vt:lpstr>
      <vt:lpstr>Descriptive Terms:</vt:lpstr>
      <vt:lpstr>PowerPoint Presentation</vt:lpstr>
      <vt:lpstr> Major events during embryonic period</vt:lpstr>
      <vt:lpstr>GAMETOGENESIS </vt:lpstr>
      <vt:lpstr>SPERMATOGENESIS </vt:lpstr>
      <vt:lpstr>PowerPoint Presentation</vt:lpstr>
      <vt:lpstr>OOGENESIS </vt:lpstr>
      <vt:lpstr>FERTILIZATION</vt:lpstr>
      <vt:lpstr>PowerPoint Presentation</vt:lpstr>
      <vt:lpstr>PowerPoint Presentation</vt:lpstr>
      <vt:lpstr>TRILAMINAR  DISC</vt:lpstr>
      <vt:lpstr>Reference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embryology</dc:title>
  <dc:creator>ESSAM</dc:creator>
  <cp:lastModifiedBy>Sanaa Alsharawi</cp:lastModifiedBy>
  <cp:revision>172</cp:revision>
  <dcterms:created xsi:type="dcterms:W3CDTF">2018-05-03T10:05:12Z</dcterms:created>
  <dcterms:modified xsi:type="dcterms:W3CDTF">2019-09-03T07:55:27Z</dcterms:modified>
</cp:coreProperties>
</file>