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68"/>
  </p:notesMasterIdLst>
  <p:handoutMasterIdLst>
    <p:handoutMasterId r:id="rId69"/>
  </p:handoutMasterIdLst>
  <p:sldIdLst>
    <p:sldId id="256" r:id="rId3"/>
    <p:sldId id="290" r:id="rId4"/>
    <p:sldId id="372" r:id="rId5"/>
    <p:sldId id="375" r:id="rId6"/>
    <p:sldId id="349" r:id="rId7"/>
    <p:sldId id="352" r:id="rId8"/>
    <p:sldId id="354" r:id="rId9"/>
    <p:sldId id="350" r:id="rId10"/>
    <p:sldId id="353" r:id="rId11"/>
    <p:sldId id="355" r:id="rId12"/>
    <p:sldId id="289" r:id="rId13"/>
    <p:sldId id="366" r:id="rId14"/>
    <p:sldId id="370" r:id="rId15"/>
    <p:sldId id="299" r:id="rId16"/>
    <p:sldId id="298" r:id="rId17"/>
    <p:sldId id="300" r:id="rId18"/>
    <p:sldId id="276" r:id="rId19"/>
    <p:sldId id="303" r:id="rId20"/>
    <p:sldId id="301" r:id="rId21"/>
    <p:sldId id="305" r:id="rId22"/>
    <p:sldId id="359" r:id="rId23"/>
    <p:sldId id="360" r:id="rId24"/>
    <p:sldId id="371" r:id="rId25"/>
    <p:sldId id="294" r:id="rId26"/>
    <p:sldId id="311" r:id="rId27"/>
    <p:sldId id="362" r:id="rId28"/>
    <p:sldId id="346" r:id="rId29"/>
    <p:sldId id="278" r:id="rId30"/>
    <p:sldId id="279" r:id="rId31"/>
    <p:sldId id="382" r:id="rId32"/>
    <p:sldId id="363" r:id="rId33"/>
    <p:sldId id="308" r:id="rId34"/>
    <p:sldId id="374" r:id="rId35"/>
    <p:sldId id="373" r:id="rId36"/>
    <p:sldId id="376" r:id="rId37"/>
    <p:sldId id="377" r:id="rId38"/>
    <p:sldId id="378" r:id="rId39"/>
    <p:sldId id="379" r:id="rId40"/>
    <p:sldId id="320" r:id="rId41"/>
    <p:sldId id="321" r:id="rId42"/>
    <p:sldId id="323" r:id="rId43"/>
    <p:sldId id="324" r:id="rId44"/>
    <p:sldId id="325" r:id="rId45"/>
    <p:sldId id="326" r:id="rId46"/>
    <p:sldId id="327" r:id="rId47"/>
    <p:sldId id="328" r:id="rId48"/>
    <p:sldId id="274" r:id="rId49"/>
    <p:sldId id="380" r:id="rId50"/>
    <p:sldId id="329" r:id="rId51"/>
    <p:sldId id="333" r:id="rId52"/>
    <p:sldId id="334" r:id="rId53"/>
    <p:sldId id="386" r:id="rId54"/>
    <p:sldId id="387" r:id="rId55"/>
    <p:sldId id="391" r:id="rId56"/>
    <p:sldId id="330" r:id="rId57"/>
    <p:sldId id="331" r:id="rId58"/>
    <p:sldId id="383" r:id="rId59"/>
    <p:sldId id="335" r:id="rId60"/>
    <p:sldId id="336" r:id="rId61"/>
    <p:sldId id="337" r:id="rId62"/>
    <p:sldId id="338" r:id="rId63"/>
    <p:sldId id="381" r:id="rId64"/>
    <p:sldId id="339" r:id="rId65"/>
    <p:sldId id="340" r:id="rId66"/>
    <p:sldId id="270" r:id="rId67"/>
  </p:sldIdLst>
  <p:sldSz cx="9144000" cy="6858000" type="screen4x3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F3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6" autoAdjust="0"/>
    <p:restoredTop sz="91050" autoAdjust="0"/>
  </p:normalViewPr>
  <p:slideViewPr>
    <p:cSldViewPr>
      <p:cViewPr varScale="1">
        <p:scale>
          <a:sx n="69" d="100"/>
          <a:sy n="69" d="100"/>
        </p:scale>
        <p:origin x="10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0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C8F5D-A58F-418F-902F-77686978D9FD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79FA4-2572-4308-AE25-9E709EAECD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55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D9570B9-85BB-4553-8B00-50315E65122E}" type="datetimeFigureOut">
              <a:rPr lang="ar-SA" smtClean="0"/>
              <a:pPr/>
              <a:t>15/02/1441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9823F0B-1D64-4445-87C5-AE616C2F090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8927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>
                <a:solidFill>
                  <a:prstClr val="black"/>
                </a:solidFill>
              </a:rPr>
              <a:pPr/>
              <a:t>23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2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1545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َ</a:t>
            </a:r>
            <a:r>
              <a:rPr lang="en-US" baseline="0" dirty="0" smtClean="0"/>
              <a:t>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840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 </a:t>
            </a:r>
            <a:r>
              <a:rPr lang="en-US" baseline="0" dirty="0" smtClean="0"/>
              <a:t>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9449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1210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12E9D8-1A84-4444-BEF7-A27FB241210D}" type="slidenum">
              <a:rPr lang="ar-SA" smtClean="0"/>
              <a:pPr>
                <a:defRPr/>
              </a:pPr>
              <a:t>63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455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5C503-0BF8-473A-AB12-0EF5A7E8CD96}" type="slidenum">
              <a:rPr lang="ar-SA" smtClean="0"/>
              <a:pPr>
                <a:defRPr/>
              </a:pPr>
              <a:t>64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561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FE111-D770-4A5E-A432-22FD8E6D7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2EEF-6883-424A-ABB5-D313F0E79FC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15/02/1441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2635-0D1E-4341-A6F8-E94ED83A93E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27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2EEF-6883-424A-ABB5-D313F0E79FC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15/02/1441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2635-0D1E-4341-A6F8-E94ED83A93E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69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2EEF-6883-424A-ABB5-D313F0E79FC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15/02/1441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2635-0D1E-4341-A6F8-E94ED83A93E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14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2EEF-6883-424A-ABB5-D313F0E79FC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15/02/1441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2635-0D1E-4341-A6F8-E94ED83A93E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31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2EEF-6883-424A-ABB5-D313F0E79FC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15/02/1441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2635-0D1E-4341-A6F8-E94ED83A93E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14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2EEF-6883-424A-ABB5-D313F0E79FC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15/02/1441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2635-0D1E-4341-A6F8-E94ED83A93E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16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2EEF-6883-424A-ABB5-D313F0E79FC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15/02/1441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2635-0D1E-4341-A6F8-E94ED83A93E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1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2EEF-6883-424A-ABB5-D313F0E79FC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15/02/1441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2635-0D1E-4341-A6F8-E94ED83A93E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92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2EEF-6883-424A-ABB5-D313F0E79FC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15/02/1441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2635-0D1E-4341-A6F8-E94ED83A93E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58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2EEF-6883-424A-ABB5-D313F0E79FC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15/02/1441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2635-0D1E-4341-A6F8-E94ED83A93E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37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2EEF-6883-424A-ABB5-D313F0E79FC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15/02/1441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D2635-0D1E-4341-A6F8-E94ED83A93E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8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5BADD-ECF0-4753-9273-A6346E1BB858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7A2B2EEF-6883-424A-ABB5-D313F0E79FC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rtl="1"/>
              <a:t>15/02/1441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CBCD2635-0D1E-4341-A6F8-E94ED83A93E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rtl="1"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0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//commons.wikimedia.org/wiki/File:Streak_plates.png" TargetMode="Externa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0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685800"/>
            <a:ext cx="5105400" cy="1496568"/>
          </a:xfrm>
        </p:spPr>
        <p:txBody>
          <a:bodyPr/>
          <a:lstStyle/>
          <a:p>
            <a:r>
              <a:rPr lang="en-US" sz="4800" dirty="0" smtClean="0"/>
              <a:t>MICROBIOLOGY</a:t>
            </a:r>
            <a:br>
              <a:rPr lang="en-US" sz="4800" dirty="0" smtClean="0"/>
            </a:br>
            <a:r>
              <a:rPr lang="en-US" sz="4800" dirty="0" smtClean="0"/>
              <a:t>Practical Class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287649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FOUNDATION BLOCK  (2019)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48122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953000" y="4355068"/>
            <a:ext cx="403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 Malak M. El-Hazmi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2362200" cy="6553199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7468274" cy="5486400"/>
          </a:xfrm>
          <a:prstGeom prst="rect">
            <a:avLst/>
          </a:prstGeom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304800" y="381000"/>
            <a:ext cx="7468274" cy="135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POSITIVE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</a:t>
            </a:r>
            <a:endParaRPr lang="en-U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1597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Dr.Fauzia\My Documents\My Pictures\StrepvsStaphGramSt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7467600" cy="4648199"/>
          </a:xfrm>
          <a:prstGeom prst="rect">
            <a:avLst/>
          </a:prstGeom>
          <a:noFill/>
        </p:spPr>
      </p:pic>
      <p:pic>
        <p:nvPicPr>
          <p:cNvPr id="3" name="Picture 2" descr="C:\Documents and Settings\Dr.Fauzia\My Documents\My Pictures\coccu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971800"/>
            <a:ext cx="3200399" cy="25908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457200"/>
            <a:ext cx="7467600" cy="10058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54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POSITIVE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COCCI</a:t>
            </a:r>
            <a:endParaRPr lang="en-US" sz="5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4676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POSITIVE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COCCI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8800"/>
            <a:ext cx="7696200" cy="4838701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2209800"/>
            <a:ext cx="2590800" cy="233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9"/>
          <a:stretch/>
        </p:blipFill>
        <p:spPr>
          <a:xfrm>
            <a:off x="4953000" y="2248994"/>
            <a:ext cx="2503714" cy="2326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97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8077200" cy="6477000"/>
          </a:xfrm>
          <a:prstGeom prst="rect">
            <a:avLst/>
          </a:prstGeom>
          <a:noFill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76200" y="304800"/>
            <a:ext cx="80772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1" anchor="ctr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 </a:t>
            </a:r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NEGATIVE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BACTERIA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172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4953001"/>
            <a:ext cx="3276600" cy="1447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Gram negative </a:t>
            </a:r>
            <a:r>
              <a:rPr lang="en-GB" dirty="0" err="1" smtClean="0"/>
              <a:t>cocci</a:t>
            </a:r>
            <a:r>
              <a:rPr lang="en-GB" i="1" dirty="0" smtClean="0"/>
              <a:t> </a:t>
            </a:r>
            <a:endParaRPr lang="ar-SA" dirty="0" smtClean="0"/>
          </a:p>
          <a:p>
            <a:pPr algn="l"/>
            <a:r>
              <a:rPr lang="en-GB" dirty="0" smtClean="0"/>
              <a:t>(</a:t>
            </a:r>
            <a:r>
              <a:rPr lang="en-GB" dirty="0" err="1" smtClean="0"/>
              <a:t>Diplococci</a:t>
            </a:r>
            <a:r>
              <a:rPr lang="en-GB" dirty="0" smtClean="0"/>
              <a:t> )</a:t>
            </a:r>
            <a:r>
              <a:rPr lang="en-GB" i="1" dirty="0" smtClean="0"/>
              <a:t> </a:t>
            </a:r>
          </a:p>
          <a:p>
            <a:pPr algn="l"/>
            <a:r>
              <a:rPr lang="en-GB" i="1" dirty="0" smtClean="0"/>
              <a:t> </a:t>
            </a:r>
            <a:r>
              <a:rPr lang="en-GB" i="1" dirty="0" err="1" smtClean="0"/>
              <a:t>e.g</a:t>
            </a:r>
            <a:r>
              <a:rPr lang="en-GB" i="1" dirty="0" smtClean="0"/>
              <a:t> </a:t>
            </a:r>
            <a:r>
              <a:rPr lang="en-GB" i="1" dirty="0" err="1" smtClean="0"/>
              <a:t>Neisseria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1067" y="1447800"/>
            <a:ext cx="3657600" cy="38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3733800" cy="38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191000" y="5308937"/>
            <a:ext cx="31742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b="1" dirty="0" smtClean="0"/>
              <a:t>Gram negative </a:t>
            </a:r>
            <a:r>
              <a:rPr lang="en-GB" sz="2000" b="1" dirty="0" smtClean="0"/>
              <a:t>bacilli</a:t>
            </a:r>
          </a:p>
          <a:p>
            <a:pPr lvl="1"/>
            <a:r>
              <a:rPr lang="en-GB" sz="2000" i="1" dirty="0" smtClean="0"/>
              <a:t> </a:t>
            </a:r>
            <a:r>
              <a:rPr lang="en-GB" sz="2000" i="1" dirty="0" err="1" smtClean="0"/>
              <a:t>e.g</a:t>
            </a:r>
            <a:r>
              <a:rPr lang="en-GB" sz="2000" i="1" dirty="0" smtClean="0"/>
              <a:t> E. coli</a:t>
            </a:r>
          </a:p>
          <a:p>
            <a:pPr lvl="1"/>
            <a:r>
              <a:rPr lang="en-GB" sz="2000" i="1" dirty="0" smtClean="0"/>
              <a:t>       Salmonella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5630"/>
            <a:ext cx="807720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181599"/>
            <a:ext cx="3352800" cy="762001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smtClean="0"/>
              <a:t>Gram positive </a:t>
            </a:r>
            <a:r>
              <a:rPr lang="en-US" dirty="0" err="1" smtClean="0"/>
              <a:t>cocci</a:t>
            </a:r>
            <a:r>
              <a:rPr lang="en-US" dirty="0" smtClean="0"/>
              <a:t> in chain</a:t>
            </a:r>
            <a:endParaRPr lang="en-US" b="1" dirty="0" smtClean="0">
              <a:solidFill>
                <a:schemeClr val="tx2"/>
              </a:solidFill>
            </a:endParaRPr>
          </a:p>
          <a:p>
            <a:pPr algn="l"/>
            <a:r>
              <a:rPr lang="en-US" b="1" dirty="0" smtClean="0">
                <a:solidFill>
                  <a:schemeClr val="tx2"/>
                </a:solidFill>
              </a:rPr>
              <a:t>Streptococci</a:t>
            </a:r>
          </a:p>
          <a:p>
            <a:pPr algn="l"/>
            <a:endParaRPr lang="ar-SA" dirty="0" smtClean="0"/>
          </a:p>
          <a:p>
            <a:endParaRPr lang="en-US" dirty="0"/>
          </a:p>
        </p:txBody>
      </p:sp>
      <p:pic>
        <p:nvPicPr>
          <p:cNvPr id="5" name="Picture 4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3352800" cy="3810000"/>
          </a:xfrm>
          <a:prstGeom prst="rect">
            <a:avLst/>
          </a:prstGeom>
        </p:spPr>
      </p:pic>
      <p:pic>
        <p:nvPicPr>
          <p:cNvPr id="6" name="Picture 16" descr="staph.jpg"/>
          <p:cNvPicPr>
            <a:picLocks noChangeAspect="1" noChangeArrowheads="1"/>
          </p:cNvPicPr>
          <p:nvPr/>
        </p:nvPicPr>
        <p:blipFill>
          <a:blip r:embed="rId3" cstate="print"/>
          <a:srcRect t="421" b="421"/>
          <a:stretch>
            <a:fillRect/>
          </a:stretch>
        </p:blipFill>
        <p:spPr bwMode="auto">
          <a:xfrm>
            <a:off x="3810000" y="533400"/>
            <a:ext cx="373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886200" y="5486399"/>
            <a:ext cx="3352800" cy="762001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Gram positive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cocci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clusters</a:t>
            </a: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en-US" sz="2000" b="1" dirty="0" smtClean="0">
                <a:solidFill>
                  <a:schemeClr val="tx2"/>
                </a:solidFill>
              </a:rPr>
              <a:t>Staphylococci </a:t>
            </a: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800" y="5562600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chemeClr val="tx2"/>
                </a:solidFill>
              </a:rPr>
              <a:t>Rx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5650468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Penicillin</a:t>
            </a:r>
          </a:p>
          <a:p>
            <a:r>
              <a:rPr lang="en-US" dirty="0" smtClean="0"/>
              <a:t>Cephalosporin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629046" y="5638800"/>
            <a:ext cx="276877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cloxacillin</a:t>
            </a:r>
            <a:endParaRPr lang="en-US" dirty="0" smtClean="0"/>
          </a:p>
          <a:p>
            <a:r>
              <a:rPr lang="en-US" dirty="0" smtClean="0"/>
              <a:t>Cephalosporin</a:t>
            </a:r>
          </a:p>
          <a:p>
            <a:r>
              <a:rPr lang="en-US" dirty="0" smtClean="0"/>
              <a:t> if MRSA       </a:t>
            </a:r>
            <a:r>
              <a:rPr lang="en-US" dirty="0" err="1" smtClean="0"/>
              <a:t>vancomycin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562600" y="64008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400" y="381000"/>
            <a:ext cx="6705600" cy="1200707"/>
          </a:xfrm>
          <a:blipFill dpi="0" rotWithShape="1">
            <a:blip r:embed="rId2" cstate="print">
              <a:alphaModFix amt="42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Book Antiqua" pitchFamily="18" charset="0"/>
              </a:rPr>
              <a:t>A gram-stained smear of a CSF sample from a 3 year old child seen in the emergency department presenting with fever and neck stiffness. 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943600"/>
            <a:ext cx="6477000" cy="769441"/>
          </a:xfrm>
          <a:prstGeom prst="rect">
            <a:avLst/>
          </a:prstGeom>
          <a:blipFill dpi="0" rotWithShape="1">
            <a:blip r:embed="rId2" cstate="print">
              <a:alphaModFix amt="59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Book Antiqua" pitchFamily="18" charset="0"/>
              </a:rPr>
              <a:t>Gram-positive </a:t>
            </a:r>
            <a:r>
              <a:rPr lang="en-US" sz="2400" b="1" dirty="0" err="1" smtClean="0">
                <a:solidFill>
                  <a:srgbClr val="7030A0"/>
                </a:solidFill>
                <a:latin typeface="Book Antiqua" pitchFamily="18" charset="0"/>
              </a:rPr>
              <a:t>diplococci</a:t>
            </a:r>
            <a:r>
              <a:rPr lang="en-US" sz="2400" b="1" dirty="0" smtClean="0">
                <a:solidFill>
                  <a:srgbClr val="7030A0"/>
                </a:solidFill>
                <a:latin typeface="Book Antiqua" pitchFamily="18" charset="0"/>
              </a:rPr>
              <a:t> &amp; pus cells </a:t>
            </a:r>
          </a:p>
          <a:p>
            <a:r>
              <a:rPr lang="en-US" sz="2000" b="1" i="1" dirty="0" smtClean="0">
                <a:latin typeface="Book Antiqua" pitchFamily="18" charset="0"/>
              </a:rPr>
              <a:t>Streptococcus pneumoniae </a:t>
            </a:r>
            <a:endParaRPr lang="en-US" sz="2000" b="1" i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029" y="1750940"/>
            <a:ext cx="5984341" cy="4023426"/>
          </a:xfrm>
          <a:prstGeom prst="rect">
            <a:avLst/>
          </a:prstGeom>
          <a:noFill/>
          <a:ln w="28575">
            <a:solidFill>
              <a:sysClr val="windowText" lastClr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724400"/>
            <a:ext cx="457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This is a bacterium isolated from a child with sore throat and tonsillitis .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303801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A: Describe the Gram stain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228600" y="6096000"/>
            <a:ext cx="617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B: Describe the shape and arrangement of the bacteria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505200" y="5562600"/>
            <a:ext cx="154023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Gram positive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6324600" y="6096000"/>
            <a:ext cx="1828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/>
              <a:t>Cocci</a:t>
            </a:r>
            <a:r>
              <a:rPr lang="en-US" dirty="0" smtClean="0"/>
              <a:t> in chains</a:t>
            </a:r>
            <a:endParaRPr lang="ar-SA" dirty="0"/>
          </a:p>
        </p:txBody>
      </p:sp>
      <p:pic>
        <p:nvPicPr>
          <p:cNvPr id="8" name="Picture 7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4343400" cy="3962400"/>
          </a:xfrm>
          <a:prstGeom prst="rect">
            <a:avLst/>
          </a:prstGeom>
        </p:spPr>
      </p:pic>
      <p:pic>
        <p:nvPicPr>
          <p:cNvPr id="31745" name="Picture 1" descr="C:\Documents and Settings\Dr.Fauzia\My Documents\My Pictures\strep-t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2827338" cy="2592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04800" y="228600"/>
            <a:ext cx="7215180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 stained smear of an organism isolated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a wound infection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pic>
        <p:nvPicPr>
          <p:cNvPr id="26626" name="Picture 16" descr="staph.jpg"/>
          <p:cNvPicPr>
            <a:picLocks noChangeAspect="1" noChangeArrowheads="1"/>
          </p:cNvPicPr>
          <p:nvPr/>
        </p:nvPicPr>
        <p:blipFill>
          <a:blip r:embed="rId2" cstate="print"/>
          <a:srcRect t="421" b="421"/>
          <a:stretch>
            <a:fillRect/>
          </a:stretch>
        </p:blipFill>
        <p:spPr bwMode="auto">
          <a:xfrm>
            <a:off x="3810000" y="12954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5257800"/>
            <a:ext cx="4648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Describe what you see in the slide above.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5867400"/>
            <a:ext cx="3810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likely organism 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257800"/>
            <a:ext cx="28956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 smtClean="0"/>
              <a:t>Gram-positive </a:t>
            </a:r>
            <a:r>
              <a:rPr lang="en-US" dirty="0" err="1" smtClean="0"/>
              <a:t>cocci</a:t>
            </a:r>
            <a:r>
              <a:rPr lang="en-US" dirty="0" smtClean="0"/>
              <a:t> in clusters</a:t>
            </a:r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6031468"/>
            <a:ext cx="3124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Staphylococcus </a:t>
            </a:r>
            <a:r>
              <a:rPr lang="en-US" dirty="0" err="1" smtClean="0"/>
              <a:t>aureus</a:t>
            </a:r>
            <a:r>
              <a:rPr lang="en-US" dirty="0" smtClean="0"/>
              <a:t> </a:t>
            </a:r>
            <a:endParaRPr lang="ar-SA" dirty="0"/>
          </a:p>
        </p:txBody>
      </p:sp>
      <p:pic>
        <p:nvPicPr>
          <p:cNvPr id="2050" name="Picture 2" descr="C:\Documents and Settings\Dr.Fauzia\My Documents\My Pictures\wound-infec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3020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5029200" cy="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04800"/>
            <a:ext cx="8266494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Gram-stained smear of from urethra  of a 25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–year old male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complaining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of urethral discharge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571182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Describe the Gram stain of the intracellular bacteria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5943600" y="5562600"/>
            <a:ext cx="177003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Gram negative 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228600" y="6172200"/>
            <a:ext cx="390523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Describe the shape of the  bacteri</a:t>
            </a:r>
            <a:r>
              <a:rPr lang="en-US" b="1" dirty="0" smtClean="0"/>
              <a:t>a</a:t>
            </a:r>
            <a:r>
              <a:rPr lang="en-US" dirty="0" smtClean="0"/>
              <a:t>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6172200"/>
            <a:ext cx="209063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 smtClean="0"/>
              <a:t>cocci</a:t>
            </a:r>
            <a:r>
              <a:rPr lang="en-US" dirty="0" smtClean="0"/>
              <a:t> ( </a:t>
            </a:r>
            <a:r>
              <a:rPr lang="en-US" dirty="0" err="1" smtClean="0"/>
              <a:t>diplococci</a:t>
            </a:r>
            <a:r>
              <a:rPr lang="en-US" dirty="0" smtClean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7817" y="609600"/>
            <a:ext cx="3982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latin typeface="CG Times" pitchFamily="18" charset="0"/>
              </a:rPr>
              <a:t>MICROBIOLOGY</a:t>
            </a:r>
            <a:endParaRPr lang="en-US" sz="2800" b="1" i="1" dirty="0">
              <a:latin typeface="CG Times" pitchFamily="18" charset="0"/>
            </a:endParaRP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833688"/>
            <a:ext cx="7305675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81000"/>
            <a:ext cx="5562600" cy="3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" y="4495800"/>
            <a:ext cx="51816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Describe the Gram stain of this organism</a:t>
            </a:r>
            <a:r>
              <a:rPr lang="en-US" sz="2000" dirty="0" smtClean="0"/>
              <a:t>:</a:t>
            </a:r>
            <a:endParaRPr lang="ar-SA" sz="2000" dirty="0"/>
          </a:p>
        </p:txBody>
      </p:sp>
      <p:sp>
        <p:nvSpPr>
          <p:cNvPr id="4" name="Rectangle 3"/>
          <p:cNvSpPr/>
          <p:nvPr/>
        </p:nvSpPr>
        <p:spPr>
          <a:xfrm>
            <a:off x="5638800" y="4495800"/>
            <a:ext cx="20574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Gram negative</a:t>
            </a:r>
            <a:endParaRPr lang="ar-SA" sz="2000" dirty="0"/>
          </a:p>
        </p:txBody>
      </p:sp>
      <p:sp>
        <p:nvSpPr>
          <p:cNvPr id="5" name="Rectangle 4"/>
          <p:cNvSpPr/>
          <p:nvPr/>
        </p:nvSpPr>
        <p:spPr>
          <a:xfrm>
            <a:off x="2133600" y="56388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Describe its shape </a:t>
            </a:r>
            <a:endParaRPr lang="ar-SA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5410200" y="5715000"/>
            <a:ext cx="1676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bacilli ( rods </a:t>
            </a:r>
            <a:r>
              <a:rPr lang="en-US" dirty="0" smtClean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7686"/>
            <a:ext cx="7620000" cy="1600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l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Bacterial Culture Media</a:t>
            </a:r>
            <a:endParaRPr lang="ar-SA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099" y="280086"/>
            <a:ext cx="1611528" cy="1295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764780"/>
              </p:ext>
            </p:extLst>
          </p:nvPr>
        </p:nvGraphicFramePr>
        <p:xfrm>
          <a:off x="457200" y="2286000"/>
          <a:ext cx="7543800" cy="4267200"/>
        </p:xfrm>
        <a:graphic>
          <a:graphicData uri="http://schemas.openxmlformats.org/drawingml/2006/table">
            <a:tbl>
              <a:tblPr rtl="1" firstRow="1" bandRow="1">
                <a:tableStyleId>{74C1A8A3-306A-4EB7-A6B1-4F7E0EB9C5D6}</a:tableStyleId>
              </a:tblPr>
              <a:tblGrid>
                <a:gridCol w="5192485"/>
                <a:gridCol w="2351315"/>
              </a:tblGrid>
              <a:tr h="990748">
                <a:tc>
                  <a:txBody>
                    <a:bodyPr/>
                    <a:lstStyle/>
                    <a:p>
                      <a:pPr algn="ctr" rtl="0"/>
                      <a:r>
                        <a:rPr lang="en-US" sz="2800" dirty="0" smtClean="0"/>
                        <a:t>Purpose</a:t>
                      </a:r>
                      <a:endParaRPr lang="ar-SA" sz="2800" dirty="0">
                        <a:latin typeface="Aharoni" panose="02010803020104030203" pitchFamily="2" charset="-79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dirty="0" smtClean="0"/>
                        <a:t>Type of Media</a:t>
                      </a:r>
                      <a:endParaRPr lang="ar-SA" sz="2800" dirty="0">
                        <a:latin typeface="Aharoni" panose="02010803020104030203" pitchFamily="2" charset="-79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1228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 smtClean="0">
                          <a:latin typeface="Baskerville Old Face" panose="02020602080505020303" pitchFamily="18" charset="0"/>
                        </a:rPr>
                        <a:t>Suppression of unwanted microbes; encouraging desired microbes.  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 smtClean="0">
                          <a:latin typeface="Baskerville Old Face" panose="02020602080505020303" pitchFamily="18" charset="0"/>
                        </a:rPr>
                        <a:t>Selective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1228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 smtClean="0">
                          <a:latin typeface="Baskerville Old Face" panose="02020602080505020303" pitchFamily="18" charset="0"/>
                        </a:rPr>
                        <a:t>Differentiation of colonies of desired</a:t>
                      </a:r>
                      <a:r>
                        <a:rPr lang="en-US" sz="2400" baseline="0" dirty="0" smtClean="0">
                          <a:latin typeface="Baskerville Old Face" panose="02020602080505020303" pitchFamily="18" charset="0"/>
                        </a:rPr>
                        <a:t> microbes from others.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 smtClean="0">
                          <a:latin typeface="Baskerville Old Face" panose="02020602080505020303" pitchFamily="18" charset="0"/>
                        </a:rPr>
                        <a:t>Differential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996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 smtClean="0">
                          <a:latin typeface="Baskerville Old Face" panose="02020602080505020303" pitchFamily="18" charset="0"/>
                        </a:rPr>
                        <a:t>Similar to selective media but designed to increase number of desired microbes to detectable levels.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 smtClean="0">
                          <a:latin typeface="Baskerville Old Face" panose="02020602080505020303" pitchFamily="18" charset="0"/>
                        </a:rPr>
                        <a:t>Enrichment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50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513073"/>
              </p:ext>
            </p:extLst>
          </p:nvPr>
        </p:nvGraphicFramePr>
        <p:xfrm>
          <a:off x="228600" y="1425961"/>
          <a:ext cx="7848600" cy="547775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943971"/>
                <a:gridCol w="3904629"/>
              </a:tblGrid>
              <a:tr h="718821">
                <a:tc>
                  <a:txBody>
                    <a:bodyPr/>
                    <a:lstStyle/>
                    <a:p>
                      <a:pPr algn="ctr" rtl="0"/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Enriched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medium </a:t>
                      </a:r>
                    </a:p>
                    <a:p>
                      <a:pPr algn="ctr" rtl="0"/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(Chocolate Agar) </a:t>
                      </a:r>
                      <a:endParaRPr lang="ar-SA" sz="2000" dirty="0">
                        <a:solidFill>
                          <a:srgbClr val="663300"/>
                        </a:solidFill>
                        <a:latin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General culture medium</a:t>
                      </a:r>
                    </a:p>
                    <a:p>
                      <a:pPr algn="ctr" rtl="0"/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(Blood Agar)</a:t>
                      </a:r>
                      <a:endParaRPr lang="ar-SA" sz="2000" dirty="0">
                        <a:solidFill>
                          <a:srgbClr val="C00000"/>
                        </a:solidFill>
                        <a:latin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87197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Selective medium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(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Thiosulphate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citrate bile salt sucrose TCBS)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Differential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medium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(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MacConkey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Agar)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00303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5714" r="10858"/>
          <a:stretch/>
        </p:blipFill>
        <p:spPr>
          <a:xfrm>
            <a:off x="5517291" y="5029200"/>
            <a:ext cx="1872343" cy="17417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4286"/>
          <a:stretch/>
        </p:blipFill>
        <p:spPr>
          <a:xfrm>
            <a:off x="1398813" y="5022393"/>
            <a:ext cx="1910441" cy="17163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7" t="17238" r="21429" b="11905"/>
          <a:stretch/>
        </p:blipFill>
        <p:spPr>
          <a:xfrm>
            <a:off x="1398813" y="2220686"/>
            <a:ext cx="1910441" cy="16220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2752"/>
          <a:stretch/>
        </p:blipFill>
        <p:spPr>
          <a:xfrm>
            <a:off x="5517291" y="2336356"/>
            <a:ext cx="1719943" cy="15633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7848600" cy="1066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Bacterial Culture Media</a:t>
            </a:r>
            <a:endParaRPr lang="ar-SA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9715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treak plates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" y="4267200"/>
            <a:ext cx="3209925" cy="1981200"/>
          </a:xfrm>
          <a:prstGeom prst="rect">
            <a:avLst/>
          </a:prstGeom>
          <a:noFill/>
        </p:spPr>
      </p:pic>
      <p:pic>
        <p:nvPicPr>
          <p:cNvPr id="70660" name="Picture 4" descr="Microbiology in Pictures - why did we create this page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524000"/>
            <a:ext cx="2819400" cy="2057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004297" y="6324600"/>
            <a:ext cx="2463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Laboratory Incubator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990600"/>
            <a:ext cx="3352800" cy="609600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2500"/>
          </a:bodyPr>
          <a:lstStyle/>
          <a:p>
            <a:pPr>
              <a:spcBef>
                <a:spcPct val="0"/>
              </a:spcBef>
              <a:defRPr/>
            </a:pPr>
            <a:r>
              <a:rPr lang="en-US" sz="3800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1-Inoculation   </a:t>
            </a:r>
            <a:endParaRPr lang="en-US" sz="3800" b="1" cap="all" dirty="0">
              <a:ln w="500">
                <a:solidFill>
                  <a:srgbClr val="B13F9A">
                    <a:shade val="20000"/>
                    <a:satMod val="120000"/>
                  </a:srgbClr>
                </a:solidFill>
              </a:ln>
              <a:gradFill>
                <a:gsLst>
                  <a:gs pos="0">
                    <a:srgbClr val="F9B639">
                      <a:tint val="13000"/>
                    </a:srgbClr>
                  </a:gs>
                  <a:gs pos="10000">
                    <a:srgbClr val="F9B639">
                      <a:tint val="20000"/>
                    </a:srgbClr>
                  </a:gs>
                  <a:gs pos="49000">
                    <a:srgbClr val="F9B639">
                      <a:tint val="70000"/>
                    </a:srgbClr>
                  </a:gs>
                  <a:gs pos="50000">
                    <a:srgbClr val="F9B639">
                      <a:tint val="97000"/>
                    </a:srgbClr>
                  </a:gs>
                  <a:gs pos="100000">
                    <a:srgbClr val="F9B639">
                      <a:tint val="20000"/>
                    </a:srgbClr>
                  </a:gs>
                </a:gsLst>
                <a:lin ang="5400000" scaled="1"/>
              </a:gradFill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3336324"/>
            <a:ext cx="2819400" cy="626076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850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3800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3-Incubation</a:t>
            </a:r>
            <a:endParaRPr lang="en-US" sz="3800" b="1" cap="all" dirty="0">
              <a:ln w="500">
                <a:solidFill>
                  <a:srgbClr val="B13F9A">
                    <a:shade val="20000"/>
                    <a:satMod val="120000"/>
                  </a:srgbClr>
                </a:solidFill>
              </a:ln>
              <a:gradFill>
                <a:gsLst>
                  <a:gs pos="0">
                    <a:srgbClr val="F9B639">
                      <a:tint val="13000"/>
                    </a:srgbClr>
                  </a:gs>
                  <a:gs pos="10000">
                    <a:srgbClr val="F9B639">
                      <a:tint val="20000"/>
                    </a:srgbClr>
                  </a:gs>
                  <a:gs pos="49000">
                    <a:srgbClr val="F9B639">
                      <a:tint val="70000"/>
                    </a:srgbClr>
                  </a:gs>
                  <a:gs pos="50000">
                    <a:srgbClr val="F9B639">
                      <a:tint val="97000"/>
                    </a:srgbClr>
                  </a:gs>
                  <a:gs pos="100000">
                    <a:srgbClr val="F9B639">
                      <a:tint val="20000"/>
                    </a:srgbClr>
                  </a:gs>
                </a:gsLst>
                <a:lin ang="5400000" scaled="1"/>
              </a:gradFill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3429000"/>
            <a:ext cx="3200400" cy="889686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77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4800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2-streaking</a:t>
            </a:r>
            <a:endParaRPr lang="en-US" sz="4800" b="1" cap="all" dirty="0">
              <a:ln w="500">
                <a:solidFill>
                  <a:srgbClr val="B13F9A">
                    <a:shade val="20000"/>
                    <a:satMod val="120000"/>
                  </a:srgbClr>
                </a:solidFill>
              </a:ln>
              <a:gradFill>
                <a:gsLst>
                  <a:gs pos="0">
                    <a:srgbClr val="F9B639">
                      <a:tint val="13000"/>
                    </a:srgbClr>
                  </a:gs>
                  <a:gs pos="10000">
                    <a:srgbClr val="F9B639">
                      <a:tint val="20000"/>
                    </a:srgbClr>
                  </a:gs>
                  <a:gs pos="49000">
                    <a:srgbClr val="F9B639">
                      <a:tint val="70000"/>
                    </a:srgbClr>
                  </a:gs>
                  <a:gs pos="50000">
                    <a:srgbClr val="F9B639">
                      <a:tint val="97000"/>
                    </a:srgbClr>
                  </a:gs>
                  <a:gs pos="100000">
                    <a:srgbClr val="F9B639">
                      <a:tint val="20000"/>
                    </a:srgbClr>
                  </a:gs>
                </a:gsLst>
                <a:lin ang="5400000" scaled="1"/>
              </a:gradFill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697" y="4480394"/>
            <a:ext cx="2767824" cy="1920406"/>
          </a:xfrm>
          <a:prstGeom prst="rect">
            <a:avLst/>
          </a:prstGeom>
        </p:spPr>
      </p:pic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43800" cy="685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 culturing</a:t>
            </a:r>
            <a:endParaRPr lang="ar-SA" sz="40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14" name="Picture 13" descr="http://www3.ha.org.hk/qeh/department/path/images/micro_putup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97" y="1371640"/>
            <a:ext cx="2693962" cy="1663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Dr.Fauzia\My Documents\My Pictures\Sli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53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r.Fauzia\My Documents\My Pictures\strep-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81534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3062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lvl="0" algn="l">
              <a:spcBef>
                <a:spcPts val="0"/>
              </a:spcBef>
            </a:pP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24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6778"/>
            <a:ext cx="1215671" cy="11575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665125"/>
              </p:ext>
            </p:extLst>
          </p:nvPr>
        </p:nvGraphicFramePr>
        <p:xfrm>
          <a:off x="152400" y="1551878"/>
          <a:ext cx="8839199" cy="503440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847436"/>
                <a:gridCol w="242088"/>
                <a:gridCol w="2683884"/>
                <a:gridCol w="257476"/>
                <a:gridCol w="2808315"/>
              </a:tblGrid>
              <a:tr h="657922">
                <a:tc gridSpan="5">
                  <a:txBody>
                    <a:bodyPr/>
                    <a:lstStyle/>
                    <a:p>
                      <a:pPr algn="ctr" rtl="1"/>
                      <a:r>
                        <a:rPr lang="en-US" sz="2800" b="1" dirty="0" smtClean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Identification of streptococci by hemolytic reaction</a:t>
                      </a: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51723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lang="en-US" sz="1600" b="1" i="1" dirty="0" smtClean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No </a:t>
                      </a:r>
                      <a:r>
                        <a:rPr lang="en-US" sz="1600" b="1" i="1" dirty="0" err="1" smtClean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haemolysis</a:t>
                      </a:r>
                      <a:endParaRPr lang="en-US" sz="16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Colonies are surrounded by partial hemolysis with greenish color</a:t>
                      </a: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Colonies are surrounded by clear zone of hemolysis complete hemolysis</a:t>
                      </a: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6535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6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400" b="1" i="1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11721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en-US" sz="1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Gamma-hemolytic 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Streptococcus colonies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noProof="0" dirty="0" smtClean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Enterococcus faecalis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Alpha-hemolytic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Streptococcus colonies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haroni" panose="02010803020104030203" pitchFamily="2" charset="-79"/>
                        </a:rPr>
                        <a:t>St. 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</a:rPr>
                        <a:t>pneumoniae</a:t>
                      </a:r>
                      <a:endParaRPr lang="en-US" sz="1800" b="1" i="0" dirty="0" smtClean="0">
                        <a:solidFill>
                          <a:schemeClr val="tx1"/>
                        </a:solidFill>
                        <a:effectLst/>
                        <a:latin typeface="+mj-lt"/>
                        <a:cs typeface="Aharoni" panose="02010803020104030203" pitchFamily="2" charset="-79"/>
                      </a:endParaRPr>
                    </a:p>
                    <a:p>
                      <a:pPr algn="ctr"/>
                      <a:endParaRPr lang="en-US" sz="1800" b="1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en-US" sz="1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Beta-hemolytic 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Streptococcus colonies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smtClean="0">
                          <a:latin typeface="+mn-lt"/>
                        </a:rPr>
                        <a:t>St. pyogenes</a:t>
                      </a:r>
                      <a:r>
                        <a:rPr lang="en-US" dirty="0" smtClean="0">
                          <a:latin typeface="+mn-lt"/>
                        </a:rPr>
                        <a:t> </a:t>
                      </a:r>
                      <a:endParaRPr lang="en-US" sz="1800" b="1" i="1" kern="1200" noProof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عنصر نائب للمحتوى 7" descr="asm_alph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0633" y="2306716"/>
            <a:ext cx="2287494" cy="22652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عنصر نائب للمحتوى 6" descr="Beta_haemolys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306716"/>
            <a:ext cx="2265284" cy="2265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عنصر نائب للمحتوى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r="11757"/>
          <a:stretch/>
        </p:blipFill>
        <p:spPr>
          <a:xfrm>
            <a:off x="6478528" y="2372557"/>
            <a:ext cx="2295357" cy="219944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589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76200"/>
            <a:ext cx="57551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Identification of streptococci by hemolytic reaction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3244334"/>
            <a:ext cx="4354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Alpha-hemolytic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762000"/>
            <a:ext cx="424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Beta-hemolytic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5498068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Gamma-hemolytic </a:t>
            </a:r>
            <a:r>
              <a:rPr lang="en-US" i="1" dirty="0" smtClean="0"/>
              <a:t>Streptococcus</a:t>
            </a:r>
            <a:r>
              <a:rPr lang="en-US" dirty="0" smtClean="0"/>
              <a:t> colonies </a:t>
            </a:r>
            <a:endParaRPr lang="en-US" dirty="0"/>
          </a:p>
        </p:txBody>
      </p:sp>
      <p:pic>
        <p:nvPicPr>
          <p:cNvPr id="82946" name="Picture 2" descr="S. agalactiae growing on GBS Detect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09599"/>
            <a:ext cx="3048000" cy="1828801"/>
          </a:xfrm>
          <a:prstGeom prst="rect">
            <a:avLst/>
          </a:prstGeom>
          <a:noFill/>
        </p:spPr>
      </p:pic>
      <p:pic>
        <p:nvPicPr>
          <p:cNvPr id="82950" name="Picture 6" descr="http://3.bp.blogspot.com/_zQhTN0qgkFM/SIyNPz2BwwI/AAAAAAAAADw/NrvdSKYWIW8/s320/index.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953000"/>
            <a:ext cx="3105150" cy="1676400"/>
          </a:xfrm>
          <a:prstGeom prst="rect">
            <a:avLst/>
          </a:prstGeom>
          <a:noFill/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2590800"/>
            <a:ext cx="3105150" cy="220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453-4482-16299-211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676400"/>
            <a:ext cx="2971800" cy="4343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5400" y="762000"/>
            <a:ext cx="5334000" cy="762001"/>
          </a:xfr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Book Antiqua" pitchFamily="18" charset="0"/>
              </a:rPr>
              <a:t>This is a blood agar growing beta hemolytic streptococci. </a:t>
            </a:r>
            <a:endParaRPr lang="en-US" sz="2400" dirty="0">
              <a:latin typeface="Book Antiqua" pitchFamily="18" charset="0"/>
            </a:endParaRPr>
          </a:p>
        </p:txBody>
      </p:sp>
      <p:pic>
        <p:nvPicPr>
          <p:cNvPr id="5" name="Picture 6" descr="http://pathmicro.med.sc.edu/fox/beta-h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" y="1828800"/>
            <a:ext cx="4467225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_p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7244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304800" y="381000"/>
            <a:ext cx="7239000" cy="1371600"/>
          </a:xfrm>
          <a:blipFill dpi="0" rotWithShape="1">
            <a:blip r:embed="rId3" cstate="print">
              <a:alphaModFix amt="33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400" dirty="0" smtClean="0">
                <a:latin typeface="Book Antiqua" pitchFamily="18" charset="0"/>
              </a:rPr>
              <a:t>   This culture was grown from a sputum specimen of a 60 year old man complaining of cough, fever and chest pain. </a:t>
            </a:r>
            <a:endParaRPr lang="en-US" sz="2400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6096000"/>
            <a:ext cx="4572000" cy="40011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Book Antiqua" pitchFamily="18" charset="0"/>
              </a:rPr>
              <a:t>α</a:t>
            </a:r>
            <a:r>
              <a:rPr lang="en-US" sz="2000" dirty="0" smtClean="0">
                <a:latin typeface="Book Antiqua" pitchFamily="18" charset="0"/>
              </a:rPr>
              <a:t> hemolytic streptococci on blood agar </a:t>
            </a:r>
            <a:endParaRPr lang="en-US" sz="2000" dirty="0">
              <a:latin typeface="Book Antiqua" pitchFamily="18" charset="0"/>
            </a:endParaRPr>
          </a:p>
        </p:txBody>
      </p:sp>
      <p:pic>
        <p:nvPicPr>
          <p:cNvPr id="9" name="Picture 5" descr="sl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28194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76200" y="533400"/>
            <a:ext cx="8001000" cy="1295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0">
              <a:spcBef>
                <a:spcPts val="0"/>
              </a:spcBef>
              <a:defRPr/>
            </a:pPr>
            <a:r>
              <a:rPr lang="en-US" sz="3600" i="1" u="sng" kern="0" cap="none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/>
              </a:rPr>
              <a:t>Laboratory </a:t>
            </a:r>
            <a:r>
              <a:rPr lang="en-US" sz="3600" i="1" u="sng" kern="0" cap="none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/>
              </a:rPr>
              <a:t>diagnosis of </a:t>
            </a:r>
            <a:r>
              <a:rPr lang="en-US" sz="3600" i="1" u="sng" kern="0" cap="none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/>
              </a:rPr>
              <a:t>infections . ID</a:t>
            </a:r>
            <a:endParaRPr lang="ar-SA" sz="1600" b="0" kern="0" cap="none" dirty="0">
              <a:ln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281059"/>
            <a:ext cx="7162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Microscopic examination.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culture</a:t>
            </a: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Serological tests </a:t>
            </a:r>
            <a:r>
              <a:rPr lang="en-US" sz="4000" b="1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i="1" kern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sz="4000" b="1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endParaRPr lang="en-US" sz="4000" b="1" i="1" kern="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Detection of </a:t>
            </a:r>
            <a:r>
              <a:rPr lang="en-US" sz="4000" b="1" i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Molecular method .</a:t>
            </a:r>
          </a:p>
        </p:txBody>
      </p:sp>
    </p:spTree>
    <p:extLst>
      <p:ext uri="{BB962C8B-B14F-4D97-AF65-F5344CB8AC3E}">
        <p14:creationId xmlns:p14="http://schemas.microsoft.com/office/powerpoint/2010/main" val="32638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8077200" cy="6477000"/>
          </a:xfrm>
          <a:prstGeom prst="rect">
            <a:avLst/>
          </a:prstGeom>
          <a:noFill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76200" y="304800"/>
            <a:ext cx="80772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1" anchor="ctr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 </a:t>
            </a:r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NEGATIVE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BACTERIA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957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4078" y="152400"/>
            <a:ext cx="8610600" cy="11811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b="0" cap="none" dirty="0" smtClean="0">
                <a:ln>
                  <a:noFill/>
                </a:ln>
                <a:solidFill>
                  <a:prstClr val="black"/>
                </a:solidFill>
              </a:rPr>
              <a:t>MacConkey's </a:t>
            </a:r>
            <a:r>
              <a:rPr lang="en-US" sz="4400" b="0" cap="none" dirty="0">
                <a:ln>
                  <a:noFill/>
                </a:ln>
                <a:solidFill>
                  <a:prstClr val="black"/>
                </a:solidFill>
              </a:rPr>
              <a:t>agar </a:t>
            </a:r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(Deferential medium)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228600"/>
            <a:ext cx="1033779" cy="990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61787"/>
              </p:ext>
            </p:extLst>
          </p:nvPr>
        </p:nvGraphicFramePr>
        <p:xfrm>
          <a:off x="179778" y="1924848"/>
          <a:ext cx="8839199" cy="479264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847436"/>
                <a:gridCol w="242088"/>
                <a:gridCol w="2683884"/>
                <a:gridCol w="257476"/>
                <a:gridCol w="2808315"/>
              </a:tblGrid>
              <a:tr h="290605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4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0661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6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400" b="1" i="1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13918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non-lactose fermenting colonies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lang="en-US" sz="1800" b="1" i="1" kern="1200" noProof="0" dirty="0" smtClean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salmonella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Lactose fermenting colonies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algn="ctr"/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E. coli</a:t>
                      </a:r>
                    </a:p>
                    <a:p>
                      <a:pPr algn="ctr"/>
                      <a:endParaRPr lang="en-US" sz="1800" b="1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MacConkey's agar</a:t>
                      </a:r>
                      <a:endParaRPr lang="en-US" sz="1800" b="1" i="1" kern="1200" noProof="0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kern="1200" noProof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r="4917" b="9066"/>
          <a:stretch/>
        </p:blipFill>
        <p:spPr>
          <a:xfrm>
            <a:off x="3429000" y="2209800"/>
            <a:ext cx="2340757" cy="22152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5" y="2209800"/>
            <a:ext cx="2340757" cy="2240062"/>
          </a:xfrm>
          <a:prstGeom prst="rect">
            <a:avLst/>
          </a:prstGeom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90763"/>
            <a:ext cx="2743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lib.jiangnan.edu.cn/ASM/467-Lactose%20Fermentation%20on%20MacConkey%20Agar%20Plates-Introduce.files/lactose%20fermenters%20nonfermenters%20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57150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47244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2400" cap="none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Biochemical </a:t>
            </a:r>
            <a:r>
              <a:rPr lang="en-US" sz="2400" cap="none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testings </a:t>
            </a:r>
            <a:endParaRPr lang="en-US" sz="4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81800" y="1631527"/>
            <a:ext cx="1219200" cy="83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confirm </a:t>
            </a:r>
            <a:endParaRPr lang="en-US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identity </a:t>
            </a:r>
            <a:endParaRPr lang="en-US" sz="11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bacteria.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09600" y="3221785"/>
            <a:ext cx="4648200" cy="6644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1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cap="none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Antibiotic susceptibility testings</a:t>
            </a:r>
            <a:endParaRPr lang="ar-SA" sz="5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15" name="Picture 2" descr="http://t1.gstatic.com/images?q=tbn:ANd9GcQbJY4Wtud5_kdw66wehrXZ1t7jCZ4mvoaNmClix9cUIxacdJY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990401"/>
            <a:ext cx="3096540" cy="258873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3886200"/>
            <a:ext cx="2819400" cy="2486599"/>
          </a:xfrm>
          <a:prstGeom prst="rect">
            <a:avLst/>
          </a:prstGeom>
          <a:noFill/>
        </p:spPr>
      </p:pic>
      <p:pic>
        <p:nvPicPr>
          <p:cNvPr id="10" name="Picture 9" descr="http://www3.ha.org.hk/qeh/department/path/images/micro_susceptibility_test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720" y="4565628"/>
            <a:ext cx="20955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6178378" cy="220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8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7" descr="http://www3.ha.org.hk/qeh/department/path/images/micro_vit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83492"/>
            <a:ext cx="5943600" cy="316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609600" y="457200"/>
            <a:ext cx="7239000" cy="6644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1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cap="none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Automated instrument for identification and susceptibility testings</a:t>
            </a:r>
            <a:endParaRPr lang="ar-SA" sz="8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5029200"/>
            <a:ext cx="2097206" cy="14326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465023"/>
            <a:ext cx="6019800" cy="28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6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98862"/>
            <a:ext cx="8229600" cy="2057400"/>
          </a:xfrm>
          <a:prstGeom prst="rect">
            <a:avLst/>
          </a:prstGeom>
          <a:solidFill>
            <a:srgbClr val="A5F3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96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9600" b="1" dirty="0" smtClean="0">
                <a:solidFill>
                  <a:srgbClr val="0070C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VIROLOGY </a:t>
            </a:r>
            <a:endParaRPr lang="ar-SA" sz="9600" b="1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962400"/>
            <a:ext cx="2254884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694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96200" cy="1219200"/>
          </a:xfrm>
          <a:prstGeom prst="rect">
            <a:avLst/>
          </a:prstGeom>
          <a:solidFill>
            <a:srgbClr val="A5F3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pPr algn="l"/>
            <a:r>
              <a:rPr lang="en-US" sz="96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US" sz="5400" b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Viral structure </a:t>
            </a:r>
            <a:endParaRPr lang="ar-SA" sz="5400" b="1" dirty="0">
              <a:solidFill>
                <a:srgbClr val="0070C0"/>
              </a:solidFill>
              <a:latin typeface="Aharoni" panose="02010803020104030203" pitchFamily="2" charset="-79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39216"/>
              </p:ext>
            </p:extLst>
          </p:nvPr>
        </p:nvGraphicFramePr>
        <p:xfrm>
          <a:off x="838200" y="1877785"/>
          <a:ext cx="7239000" cy="44958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379084"/>
                <a:gridCol w="324170"/>
                <a:gridCol w="3535746"/>
              </a:tblGrid>
              <a:tr h="6746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 smtClean="0">
                          <a:solidFill>
                            <a:srgbClr val="87BC6C"/>
                          </a:solidFill>
                          <a:latin typeface="Aharoni" panose="02010803020104030203" pitchFamily="2" charset="-79"/>
                          <a:ea typeface="+mn-ea"/>
                          <a:cs typeface="+mj-cs"/>
                        </a:rPr>
                        <a:t>Icosahedral Virus</a:t>
                      </a:r>
                      <a:endParaRPr lang="ar-SA" sz="2200" b="1" kern="1200" dirty="0">
                        <a:solidFill>
                          <a:srgbClr val="87BC6C"/>
                        </a:solidFill>
                        <a:latin typeface="Aharoni" panose="02010803020104030203" pitchFamily="2" charset="-79"/>
                        <a:ea typeface="+mn-ea"/>
                        <a:cs typeface="+mj-cs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2200" b="1" kern="1200" dirty="0">
                        <a:solidFill>
                          <a:srgbClr val="87BC6C"/>
                        </a:solidFill>
                        <a:latin typeface="Aharoni" panose="02010803020104030203" pitchFamily="2" charset="-79"/>
                        <a:ea typeface="+mn-ea"/>
                        <a:cs typeface="+mj-cs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noProof="0" dirty="0" smtClean="0">
                          <a:solidFill>
                            <a:srgbClr val="87BC6C"/>
                          </a:solidFill>
                          <a:latin typeface="Aharoni" panose="02010803020104030203" pitchFamily="2" charset="-79"/>
                          <a:ea typeface="+mn-ea"/>
                          <a:cs typeface="+mj-cs"/>
                        </a:rPr>
                        <a:t>Helical Virus</a:t>
                      </a: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821102">
                <a:tc>
                  <a:txBody>
                    <a:bodyPr/>
                    <a:lstStyle/>
                    <a:p>
                      <a:pPr algn="ctr" rtl="0"/>
                      <a:endParaRPr lang="en-US" sz="1800" b="1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800" b="1" i="1" kern="1200" noProof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0"/>
          <a:stretch/>
        </p:blipFill>
        <p:spPr>
          <a:xfrm>
            <a:off x="1143000" y="2797629"/>
            <a:ext cx="2945946" cy="3222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713" r="1701" b="9887"/>
          <a:stretch/>
        </p:blipFill>
        <p:spPr>
          <a:xfrm>
            <a:off x="5029200" y="2895600"/>
            <a:ext cx="2886075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39811"/>
            <a:ext cx="1447800" cy="11079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8219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19200"/>
          </a:xfrm>
          <a:prstGeom prst="rect">
            <a:avLst/>
          </a:prstGeom>
          <a:solidFill>
            <a:srgbClr val="A5F3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pPr algn="l"/>
            <a:r>
              <a:rPr lang="en-US" sz="9600" b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US" sz="5400" b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Viral Classification </a:t>
            </a:r>
            <a:endParaRPr lang="ar-SA" sz="5400" b="1" dirty="0">
              <a:solidFill>
                <a:srgbClr val="0070C0"/>
              </a:solidFill>
              <a:latin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00200"/>
            <a:ext cx="4495800" cy="49530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6038170">
            <a:off x="2154359" y="2220218"/>
            <a:ext cx="126669" cy="1230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7461329" flipV="1">
            <a:off x="5815144" y="5173615"/>
            <a:ext cx="79206" cy="2207392"/>
          </a:xfrm>
          <a:prstGeom prst="downArrow">
            <a:avLst>
              <a:gd name="adj1" fmla="val 50000"/>
              <a:gd name="adj2" fmla="val 806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7844543" flipH="1" flipV="1">
            <a:off x="7512807" y="1716497"/>
            <a:ext cx="134464" cy="17286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3844086" flipH="1">
            <a:off x="2657435" y="4227446"/>
            <a:ext cx="45719" cy="2388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219200"/>
          </a:xfrm>
          <a:prstGeom prst="rect">
            <a:avLst/>
          </a:prstGeom>
          <a:solidFill>
            <a:srgbClr val="A5F3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pPr algn="l"/>
            <a:r>
              <a:rPr lang="en-US" sz="96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US" b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Viral Electron Micrographs</a:t>
            </a:r>
            <a:endParaRPr lang="ar-SA" sz="5300" b="1" dirty="0">
              <a:solidFill>
                <a:srgbClr val="0070C0"/>
              </a:solidFill>
              <a:latin typeface="Aharoni" panose="02010803020104030203" pitchFamily="2" charset="-79"/>
            </a:endParaRPr>
          </a:p>
        </p:txBody>
      </p:sp>
      <p:pic>
        <p:nvPicPr>
          <p:cNvPr id="7" name="Content Placeholder 2" descr="C:\Documents and Settings\USER\Desktop\herpes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52600"/>
            <a:ext cx="2590800" cy="2057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37397"/>
              </p:ext>
            </p:extLst>
          </p:nvPr>
        </p:nvGraphicFramePr>
        <p:xfrm>
          <a:off x="914400" y="1598141"/>
          <a:ext cx="7315200" cy="510745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675934"/>
                <a:gridCol w="3639266"/>
              </a:tblGrid>
              <a:tr h="25808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Adenovirus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Herpes virus</a:t>
                      </a:r>
                    </a:p>
                  </a:txBody>
                  <a:tcPr anchor="b">
                    <a:noFill/>
                  </a:tcPr>
                </a:tc>
              </a:tr>
              <a:tr h="25266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Influenza Viruses </a:t>
                      </a:r>
                      <a:endParaRPr kumimoji="0" lang="en-US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Rabies virus</a:t>
                      </a:r>
                    </a:p>
                  </a:txBody>
                  <a:tcPr anchor="b">
                    <a:noFill/>
                  </a:tcPr>
                </a:tc>
              </a:tr>
            </a:tbl>
          </a:graphicData>
        </a:graphic>
      </p:graphicFrame>
      <p:pic>
        <p:nvPicPr>
          <p:cNvPr id="9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839686"/>
            <a:ext cx="234141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3" descr="scan0003"/>
          <p:cNvPicPr>
            <a:picLocks noChangeAspect="1" noChangeArrowheads="1"/>
          </p:cNvPicPr>
          <p:nvPr/>
        </p:nvPicPr>
        <p:blipFill rotWithShape="1">
          <a:blip r:embed="rId4" cstate="print"/>
          <a:srcRect l="4511" t="3833" r="5263"/>
          <a:stretch/>
        </p:blipFill>
        <p:spPr>
          <a:xfrm rot="10800000">
            <a:off x="1447800" y="4310743"/>
            <a:ext cx="2460171" cy="1990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3" descr="scan0001"/>
          <p:cNvPicPr>
            <a:picLocks noChangeAspect="1" noChangeArrowheads="1"/>
          </p:cNvPicPr>
          <p:nvPr/>
        </p:nvPicPr>
        <p:blipFill rotWithShape="1">
          <a:blip r:embed="rId5" cstate="print"/>
          <a:srcRect l="4762" r="2563"/>
          <a:stretch/>
        </p:blipFill>
        <p:spPr>
          <a:xfrm rot="10800000">
            <a:off x="5203371" y="4310743"/>
            <a:ext cx="2341418" cy="20082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40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7632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286375" y="2652713"/>
            <a:ext cx="39290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481137" y="5257800"/>
            <a:ext cx="3929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Loose envelope 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481136" y="152400"/>
            <a:ext cx="5910263" cy="1223319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1" anchor="ctr">
            <a:normAutofit fontScale="2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sz="11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Herpes</a:t>
            </a:r>
            <a:r>
              <a:rPr lang="ar-SA" sz="11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1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simplex virus -1</a:t>
            </a:r>
            <a:r>
              <a:rPr lang="en-US" sz="1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 </a:t>
            </a:r>
            <a:endParaRPr lang="en-US" sz="112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1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Herpesviridae</a:t>
            </a:r>
            <a:endParaRPr lang="en-US" sz="112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3600" b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t-BR" sz="3600" b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pt-BR" sz="36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8" descr="C:\Documents and Settings\KKUH\Desktop\electron micrographs Folder\Human herpes virus 1 (Herpes simplex virus 1) - University of Cape Town_files\hsv-3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87336"/>
            <a:ext cx="36576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3.ha.org.hk/qeh/department/path/images/micro_specime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105400" cy="38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676400" y="762000"/>
            <a:ext cx="5105400" cy="838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0">
              <a:spcBef>
                <a:spcPts val="0"/>
              </a:spcBef>
            </a:pPr>
            <a:r>
              <a:rPr lang="en-US" sz="3600" i="1" u="sng" kern="0" cap="none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/>
              </a:rPr>
              <a:t>Types of specimens</a:t>
            </a:r>
            <a:endParaRPr lang="ar-SA" sz="1800" b="0" cap="none" dirty="0">
              <a:ln>
                <a:noFill/>
              </a:ln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3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These are electron micrographs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410200"/>
            <a:ext cx="2895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867400"/>
            <a:ext cx="38100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 Enveloped virus ,</a:t>
            </a:r>
          </a:p>
          <a:p>
            <a:r>
              <a:rPr lang="en-US" dirty="0" smtClean="0"/>
              <a:t> Icosahedral  capsid,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d.s</a:t>
            </a:r>
            <a:r>
              <a:rPr lang="en-US" dirty="0" smtClean="0"/>
              <a:t> DNA genome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1143000" y="6019800"/>
            <a:ext cx="2895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334000"/>
            <a:ext cx="3810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Herpes virus</a:t>
            </a:r>
            <a:endParaRPr lang="ar-SA" dirty="0"/>
          </a:p>
        </p:txBody>
      </p:sp>
      <p:pic>
        <p:nvPicPr>
          <p:cNvPr id="10" name="Picture 9" descr="C:\Documents and Settings\KKUH\Desktop\electron micrographs Folder\Human herpes virus 1 (Herpes simplex virus 1) - University of Cape Town_files\hsv-3b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24807"/>
            <a:ext cx="3657600" cy="335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915" y="1624806"/>
            <a:ext cx="2703769" cy="340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57250" y="357188"/>
            <a:ext cx="7715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en-US" sz="4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4" descr="~DEST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3886200" cy="420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4953000" y="2652712"/>
            <a:ext cx="3095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Nonenveloped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762000" y="5791200"/>
            <a:ext cx="3490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Only V with fiber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152400"/>
            <a:ext cx="7010400" cy="1227566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1" anchor="ctr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ct val="50000"/>
              </a:spcBef>
              <a:buNone/>
            </a:pPr>
            <a:r>
              <a:rPr lang="en-US" sz="3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Adenovirus : Adenoviridae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990600" y="5181600"/>
            <a:ext cx="28194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715000"/>
            <a:ext cx="3962400" cy="9848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Nonenveloped virus, with fiber</a:t>
            </a:r>
          </a:p>
          <a:p>
            <a:pPr>
              <a:spcBef>
                <a:spcPct val="50000"/>
              </a:spcBef>
            </a:pP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Icosahedral  capsid &amp;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DNA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90600" y="5943600"/>
            <a:ext cx="2895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105400"/>
            <a:ext cx="3962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Adenovirus</a:t>
            </a:r>
            <a:endParaRPr lang="ar-SA" b="1" dirty="0"/>
          </a:p>
        </p:txBody>
      </p:sp>
      <p:pic>
        <p:nvPicPr>
          <p:cNvPr id="11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505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4648200" y="2428875"/>
            <a:ext cx="29432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RNA genome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762000" y="5486400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Bullet shape 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35000" y="220234"/>
            <a:ext cx="7366000" cy="1227566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1" anchor="ctr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ct val="50000"/>
              </a:spcBef>
              <a:buNone/>
            </a:pPr>
            <a:r>
              <a:rPr lang="en-US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Rabies </a:t>
            </a:r>
            <a:r>
              <a:rPr lang="en-US" sz="3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virus: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Rhabdoviridae</a:t>
            </a:r>
            <a:endParaRPr lang="en-US" sz="36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3554625" cy="3657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914400" y="5029200"/>
            <a:ext cx="29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715000"/>
            <a:ext cx="3962400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Enveloped virus , Helical  capsid</a:t>
            </a:r>
          </a:p>
          <a:p>
            <a:pPr>
              <a:spcBef>
                <a:spcPct val="5000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RNA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14400" y="5943600"/>
            <a:ext cx="29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053711"/>
            <a:ext cx="398711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Rabies virus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53" y="1244887"/>
            <a:ext cx="3554625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5029201" y="2724150"/>
            <a:ext cx="304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 &amp; spikes 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Segmented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RNA 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426309" y="5791200"/>
            <a:ext cx="44504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Pleomorphic shape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81000" y="372634"/>
            <a:ext cx="7533503" cy="1227566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1" anchor="ctr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ct val="50000"/>
              </a:spcBef>
              <a:buNone/>
            </a:pP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Influenza Viruses </a:t>
            </a:r>
            <a:r>
              <a:rPr lang="en-US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Orthomyxoviridae</a:t>
            </a:r>
            <a:r>
              <a:rPr lang="en-US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2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08" y="1890712"/>
            <a:ext cx="4400550" cy="37623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62400" y="5105400"/>
            <a:ext cx="3962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Influenza Viruses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62400" y="5638800"/>
            <a:ext cx="39624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Enveloped Virus with spikes ,</a:t>
            </a:r>
          </a:p>
          <a:p>
            <a:r>
              <a:rPr lang="en-US" dirty="0" smtClean="0"/>
              <a:t>Helical  capsid ,Segmented </a:t>
            </a:r>
            <a:r>
              <a:rPr lang="en-US" dirty="0" err="1" smtClean="0"/>
              <a:t>s.s</a:t>
            </a:r>
            <a:r>
              <a:rPr lang="en-US" dirty="0" smtClean="0"/>
              <a:t> RNA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04800" y="304800"/>
            <a:ext cx="6895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This is an electron micrograph of a virus </a:t>
            </a:r>
            <a:endParaRPr lang="ar-SA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0" y="5105400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Q1: Name this virus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14400" y="5791200"/>
            <a:ext cx="28194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Q2: Describe its structure</a:t>
            </a:r>
            <a:endParaRPr lang="ar-S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24811"/>
            <a:ext cx="4400550" cy="376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" y="2470150"/>
            <a:ext cx="7772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http://www.virology.net/</a:t>
            </a:r>
          </a:p>
          <a:p>
            <a:pPr>
              <a:spcBef>
                <a:spcPct val="50000"/>
              </a:spcBef>
            </a:pPr>
            <a:r>
              <a:rPr lang="en-GB"/>
              <a:t>http://www.virology.net/Big_Virology/BVDNAherpes.html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3581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http://web.uct.ac.za/depts/mmi/stannard/herpes.htm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914400"/>
            <a:ext cx="64008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Some web sites with virus images</a:t>
            </a:r>
            <a:endParaRPr lang="ar-S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52400" y="2298862"/>
            <a:ext cx="8534400" cy="2057400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8800" dirty="0" smtClean="0">
                <a:solidFill>
                  <a:srgbClr val="0070C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parasitology </a:t>
            </a:r>
            <a:endParaRPr lang="ar-SA" sz="88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38600"/>
            <a:ext cx="2514599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82688" y="2017713"/>
            <a:ext cx="3814762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3" name="Group 39"/>
          <p:cNvGraphicFramePr>
            <a:graphicFrameLocks/>
          </p:cNvGraphicFramePr>
          <p:nvPr/>
        </p:nvGraphicFramePr>
        <p:xfrm>
          <a:off x="0" y="1066800"/>
          <a:ext cx="9144000" cy="5410200"/>
        </p:xfrm>
        <a:graphic>
          <a:graphicData uri="http://schemas.openxmlformats.org/drawingml/2006/table">
            <a:tbl>
              <a:tblPr rtl="1"/>
              <a:tblGrid>
                <a:gridCol w="4629150"/>
                <a:gridCol w="4514850"/>
              </a:tblGrid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Helminths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 Protozoa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Mulicellular</a:t>
                      </a:r>
                      <a:endParaRPr kumimoji="0" lang="ar-S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Specialized cells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Unicellular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Single cell for all  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03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Round worms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(Nematodes) cylindrical,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Flat worms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1-Trematodes: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leaf-like,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2-Cestodes: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tape-like, segmented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Amoebae: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psudobodia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Flagellates: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flagella.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Ciliates 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cilia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Apicomplexa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sporozoa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) Tissue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parasites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609600" y="4572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Classification of Parasites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17389" y="1676400"/>
            <a:ext cx="8077200" cy="2743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r>
              <a:rPr lang="en-US" sz="9600" b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haroni" panose="02010803020104030203" pitchFamily="2" charset="-79"/>
              </a:rPr>
              <a:t>Bacteriology</a:t>
            </a:r>
            <a:endParaRPr lang="ar-SA" sz="8800" b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038600"/>
            <a:ext cx="1828800" cy="1625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051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808" y="1905000"/>
            <a:ext cx="2808312" cy="385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685800" y="304800"/>
            <a:ext cx="576064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Giardia </a:t>
            </a:r>
            <a:r>
              <a:rPr lang="en-US" sz="4000" dirty="0" err="1" smtClean="0"/>
              <a:t>lamblia</a:t>
            </a:r>
            <a:r>
              <a:rPr lang="en-US" sz="4000" dirty="0" smtClean="0"/>
              <a:t>  </a:t>
            </a:r>
            <a:r>
              <a:rPr lang="en-US" sz="4000" dirty="0" err="1" smtClean="0"/>
              <a:t>trophozoite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3638600" y="3276600"/>
            <a:ext cx="443860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2400" dirty="0" smtClean="0"/>
              <a:t>Two nuclei,</a:t>
            </a:r>
          </a:p>
          <a:p>
            <a:r>
              <a:rPr lang="en-US" sz="2400" dirty="0" smtClean="0"/>
              <a:t>each with central </a:t>
            </a:r>
            <a:r>
              <a:rPr lang="en-US" sz="2400" dirty="0" err="1" smtClean="0"/>
              <a:t>karyosome</a:t>
            </a:r>
            <a:endParaRPr lang="en-US" sz="2400" dirty="0" smtClean="0"/>
          </a:p>
          <a:p>
            <a:r>
              <a:rPr lang="en-US" sz="2400" dirty="0" smtClean="0"/>
              <a:t> Four pairs of flagella</a:t>
            </a:r>
          </a:p>
          <a:p>
            <a:r>
              <a:rPr lang="en-US" dirty="0" smtClean="0"/>
              <a:t> </a:t>
            </a:r>
          </a:p>
        </p:txBody>
      </p:sp>
      <p:pic>
        <p:nvPicPr>
          <p:cNvPr id="5" name="Picture 6" descr="microsco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5440" y="1819007"/>
            <a:ext cx="762000" cy="126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3600400" cy="427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304800" y="260648"/>
            <a:ext cx="46672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/>
              <a:t>Giardia</a:t>
            </a:r>
            <a:r>
              <a:rPr lang="en-US" sz="4000" dirty="0" smtClean="0"/>
              <a:t> </a:t>
            </a:r>
            <a:r>
              <a:rPr lang="en-US" sz="4000" dirty="0" err="1" smtClean="0"/>
              <a:t>lamblia</a:t>
            </a:r>
            <a:r>
              <a:rPr lang="en-US" sz="4000" dirty="0" smtClean="0"/>
              <a:t> </a:t>
            </a:r>
          </a:p>
          <a:p>
            <a:r>
              <a:rPr lang="en-US" sz="4000" dirty="0" smtClean="0"/>
              <a:t>cyst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685800" y="5715000"/>
            <a:ext cx="690364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Mature, infective cyst, containing 4 nuclei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Note a straight </a:t>
            </a:r>
            <a:r>
              <a:rPr lang="en-US" sz="2400" dirty="0" err="1" smtClean="0"/>
              <a:t>axoneme</a:t>
            </a:r>
            <a:r>
              <a:rPr lang="en-US" sz="2400" dirty="0" smtClean="0"/>
              <a:t> running longitudinally  </a:t>
            </a:r>
            <a:endParaRPr lang="en-US" sz="2400" dirty="0"/>
          </a:p>
        </p:txBody>
      </p:sp>
      <p:pic>
        <p:nvPicPr>
          <p:cNvPr id="5" name="Picture 6" descr="microsco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700337"/>
            <a:ext cx="762000" cy="126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3429000" cy="4702114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28600" y="381000"/>
            <a:ext cx="6791539" cy="707886"/>
          </a:xfrm>
          <a:prstGeom prst="rect">
            <a:avLst/>
          </a:prstGeom>
          <a:blipFill>
            <a:blip r:embed="rId3" cstate="print">
              <a:lum bright="2000"/>
            </a:blip>
            <a:tile tx="0" ty="0" sx="100000" sy="100000" flip="none" algn="tl"/>
          </a:blip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Bell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Bell MT" pitchFamily="18" charset="0"/>
                <a:ea typeface="Times New Roman" pitchFamily="18" charset="0"/>
                <a:cs typeface="Arial" pitchFamily="34" charset="0"/>
              </a:rPr>
              <a:t> the upper part of the small intestine .</a:t>
            </a:r>
            <a:endParaRPr lang="en-US" sz="2000" dirty="0" smtClean="0">
              <a:solidFill>
                <a:prstClr val="black"/>
              </a:solidFill>
              <a:latin typeface="Bell MT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447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1524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Name the Organism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3429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What is the Stage?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4114800"/>
            <a:ext cx="2362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Trophozoite stage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4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Giardia </a:t>
            </a:r>
            <a:r>
              <a:rPr lang="en-US" dirty="0" err="1" smtClean="0">
                <a:solidFill>
                  <a:prstClr val="black"/>
                </a:solidFill>
              </a:rPr>
              <a:t>lamblia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1329" y="5525869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endParaRPr lang="ar-S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14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143000"/>
            <a:ext cx="3352800" cy="49733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228600"/>
            <a:ext cx="4572000" cy="64633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 stools  </a:t>
            </a:r>
            <a:endParaRPr lang="ar-SA" dirty="0">
              <a:solidFill>
                <a:prstClr val="black"/>
              </a:solidFill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3716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Name the Organism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7338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What is the Stage?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Giardia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lamblia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419600"/>
            <a:ext cx="1447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Cyst stage</a:t>
            </a:r>
            <a:endParaRPr lang="ar-S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58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82688" y="2017713"/>
            <a:ext cx="3814762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3" name="Group 39"/>
          <p:cNvGraphicFramePr>
            <a:graphicFrameLocks/>
          </p:cNvGraphicFramePr>
          <p:nvPr/>
        </p:nvGraphicFramePr>
        <p:xfrm>
          <a:off x="0" y="1066800"/>
          <a:ext cx="9144000" cy="5410200"/>
        </p:xfrm>
        <a:graphic>
          <a:graphicData uri="http://schemas.openxmlformats.org/drawingml/2006/table">
            <a:tbl>
              <a:tblPr rtl="1"/>
              <a:tblGrid>
                <a:gridCol w="4629150"/>
                <a:gridCol w="4514850"/>
              </a:tblGrid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Helminths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 Protozoa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Mulicellular</a:t>
                      </a:r>
                      <a:endParaRPr kumimoji="0" lang="ar-S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Specialized cells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Unicellular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Single cell for all  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03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Round worms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(Nematodes) cylindrical,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Flat worms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1-Trematodes: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leaf-like,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2-Cestodes: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tape-like, segmented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Amoebae: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psudobodia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Flagellates: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flagella.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Ciliates 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cilia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Apicomplexa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sporozoa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) Tissue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parasites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609600" y="4572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Classification of Parasites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854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6" descr="1Ascaris_adult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33786"/>
            <a:ext cx="6248400" cy="49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6781800" y="6324600"/>
            <a:ext cx="2362200" cy="457200"/>
          </a:xfrm>
          <a:prstGeom prst="rect">
            <a:avLst/>
          </a:prstGeom>
          <a:solidFill>
            <a:srgbClr val="F6FBC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Ascaris adult</a:t>
            </a:r>
            <a:endParaRPr lang="en-US" dirty="0"/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3200" b="1" u="sng" dirty="0" smtClean="0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Nematodes</a:t>
            </a:r>
          </a:p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4000" b="1" i="1" dirty="0" smtClean="0">
                <a:solidFill>
                  <a:srgbClr val="CC0066"/>
                </a:solidFill>
              </a:rPr>
              <a:t>Ascaris </a:t>
            </a:r>
            <a:r>
              <a:rPr lang="en-US" sz="4000" b="1" i="1" dirty="0" err="1">
                <a:solidFill>
                  <a:srgbClr val="CC0066"/>
                </a:solidFill>
              </a:rPr>
              <a:t>lumbricoides</a:t>
            </a:r>
            <a:r>
              <a:rPr lang="en-US" sz="4000" b="1" dirty="0">
                <a:solidFill>
                  <a:srgbClr val="CC0066"/>
                </a:solidFill>
              </a:rPr>
              <a:t>                        (roundworm)</a:t>
            </a:r>
            <a:endParaRPr lang="en-US" sz="3200" b="1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aenia_sagina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38590"/>
            <a:ext cx="39497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Taenia_saginat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873" y="1811780"/>
            <a:ext cx="37592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aenia_saginataH_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648200"/>
            <a:ext cx="1854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a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535353"/>
            <a:ext cx="1549334" cy="228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-76200" y="0"/>
            <a:ext cx="9144000" cy="168046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20000"/>
              </a:spcBef>
              <a:buClr>
                <a:srgbClr val="800080"/>
              </a:buClr>
              <a:buSzPct val="60000"/>
              <a:buFont typeface="Wingdings" pitchFamily="2" charset="2"/>
              <a:buNone/>
            </a:pPr>
            <a:r>
              <a:rPr lang="en-US" sz="3600" u="sng" dirty="0" err="1">
                <a:latin typeface="Arial Black" panose="020B0A04020102020204" pitchFamily="34" charset="0"/>
              </a:rPr>
              <a:t>Cestodes</a:t>
            </a:r>
            <a:endParaRPr lang="en-US" sz="3600" u="sng" dirty="0">
              <a:latin typeface="Arial Black" panose="020B0A04020102020204" pitchFamily="34" charset="0"/>
            </a:endParaRPr>
          </a:p>
          <a:p>
            <a:pPr algn="ctr" rtl="1">
              <a:spcBef>
                <a:spcPct val="20000"/>
              </a:spcBef>
              <a:buClr>
                <a:srgbClr val="800080"/>
              </a:buClr>
              <a:buSzPct val="60000"/>
              <a:buFont typeface="Wingdings" pitchFamily="2" charset="2"/>
              <a:buNone/>
            </a:pPr>
            <a:r>
              <a:rPr lang="en-US" sz="2800" b="1" i="1" dirty="0" smtClean="0">
                <a:solidFill>
                  <a:srgbClr val="CC0066"/>
                </a:solidFill>
                <a:latin typeface="Calibri"/>
              </a:rPr>
              <a:t>Taenia </a:t>
            </a:r>
            <a:r>
              <a:rPr lang="en-US" sz="2800" b="1" i="1" dirty="0" err="1">
                <a:solidFill>
                  <a:srgbClr val="CC0066"/>
                </a:solidFill>
                <a:latin typeface="Calibri"/>
              </a:rPr>
              <a:t>saginata</a:t>
            </a:r>
            <a:endParaRPr lang="en-US" sz="2800" b="1" i="1" dirty="0">
              <a:solidFill>
                <a:srgbClr val="CC0066"/>
              </a:solidFill>
              <a:latin typeface="Calibri"/>
            </a:endParaRPr>
          </a:p>
          <a:p>
            <a:pPr algn="ctr" rtl="1">
              <a:spcBef>
                <a:spcPct val="20000"/>
              </a:spcBef>
              <a:buClr>
                <a:srgbClr val="800080"/>
              </a:buClr>
              <a:buSzPct val="60000"/>
              <a:buFont typeface="Wingdings" pitchFamily="2" charset="2"/>
              <a:buNone/>
            </a:pPr>
            <a:r>
              <a:rPr lang="en-US" sz="2800" b="1" dirty="0">
                <a:solidFill>
                  <a:srgbClr val="CC0066"/>
                </a:solidFill>
                <a:latin typeface="Calibri"/>
              </a:rPr>
              <a:t>(</a:t>
            </a:r>
            <a:r>
              <a:rPr lang="en-US" sz="2800" b="1" dirty="0" smtClean="0">
                <a:solidFill>
                  <a:srgbClr val="CC0066"/>
                </a:solidFill>
                <a:latin typeface="Calibri"/>
              </a:rPr>
              <a:t>tapeworm</a:t>
            </a:r>
            <a:r>
              <a:rPr lang="en-US" sz="2800" b="1" dirty="0">
                <a:solidFill>
                  <a:srgbClr val="CC0066"/>
                </a:solidFill>
                <a:latin typeface="Calibri"/>
              </a:rPr>
              <a:t>)</a:t>
            </a:r>
            <a:endParaRPr lang="en-US" sz="2000" b="1" dirty="0">
              <a:solidFill>
                <a:srgbClr val="CC0066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600" y="4941261"/>
            <a:ext cx="762066" cy="1268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siolahepatica-cow"/>
          <p:cNvPicPr>
            <a:picLocks noChangeAspect="1" noChangeArrowheads="1"/>
          </p:cNvPicPr>
          <p:nvPr/>
        </p:nvPicPr>
        <p:blipFill rotWithShape="1">
          <a:blip r:embed="rId2" cstate="print"/>
          <a:srcRect b="14628"/>
          <a:stretch/>
        </p:blipFill>
        <p:spPr bwMode="auto">
          <a:xfrm>
            <a:off x="228600" y="2895600"/>
            <a:ext cx="5334000" cy="308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29000"/>
            <a:ext cx="1371600" cy="210577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-5316" y="0"/>
            <a:ext cx="9144000" cy="197592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20000"/>
              </a:spcBef>
              <a:buClr>
                <a:srgbClr val="800080"/>
              </a:buClr>
              <a:buSzPct val="60000"/>
              <a:buFont typeface="Wingdings" pitchFamily="2" charset="2"/>
              <a:buNone/>
            </a:pPr>
            <a:r>
              <a:rPr lang="en-US" sz="3600" u="sng" dirty="0" smtClean="0">
                <a:latin typeface="Arial Black" panose="020B0A04020102020204" pitchFamily="34" charset="0"/>
              </a:rPr>
              <a:t>Trematodes</a:t>
            </a:r>
          </a:p>
          <a:p>
            <a:pPr algn="ctr" rtl="1">
              <a:spcBef>
                <a:spcPct val="20000"/>
              </a:spcBef>
              <a:buClr>
                <a:srgbClr val="800080"/>
              </a:buClr>
              <a:buSzPct val="60000"/>
              <a:buFont typeface="Wingdings" pitchFamily="2" charset="2"/>
              <a:buNone/>
            </a:pPr>
            <a:r>
              <a:rPr lang="en-US" sz="3600" b="1" i="1" dirty="0">
                <a:solidFill>
                  <a:srgbClr val="CC0066"/>
                </a:solidFill>
              </a:rPr>
              <a:t>Fasciola hepatica </a:t>
            </a:r>
            <a:endParaRPr lang="en-US" sz="3600" b="1" i="1" dirty="0" smtClean="0">
              <a:solidFill>
                <a:srgbClr val="CC0066"/>
              </a:solidFill>
            </a:endParaRPr>
          </a:p>
          <a:p>
            <a:pPr algn="ctr" rtl="1">
              <a:spcBef>
                <a:spcPct val="20000"/>
              </a:spcBef>
              <a:buClr>
                <a:srgbClr val="800080"/>
              </a:buClr>
              <a:buSzPct val="60000"/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CC0066"/>
                </a:solidFill>
              </a:rPr>
              <a:t>(</a:t>
            </a:r>
            <a:r>
              <a:rPr lang="en-US" sz="3600" b="1" dirty="0">
                <a:solidFill>
                  <a:srgbClr val="CC0066"/>
                </a:solidFill>
              </a:rPr>
              <a:t>Flukes)</a:t>
            </a:r>
            <a:endParaRPr lang="en-US" sz="2800" b="1" dirty="0">
              <a:solidFill>
                <a:srgbClr val="CC0066"/>
              </a:solidFill>
            </a:endParaRPr>
          </a:p>
        </p:txBody>
      </p:sp>
      <p:pic>
        <p:nvPicPr>
          <p:cNvPr id="5" name="Picture 6" descr="microsco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848475"/>
            <a:ext cx="762000" cy="1266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700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179388" y="373063"/>
          <a:ext cx="8215312" cy="648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Document" r:id="rId3" imgW="8105097" imgH="6359635" progId="Word.Document.8">
                  <p:embed/>
                </p:oleObj>
              </mc:Choice>
              <mc:Fallback>
                <p:oleObj name="Document" r:id="rId3" imgW="8105097" imgH="6359635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73063"/>
                        <a:ext cx="8215312" cy="648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se3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786063"/>
            <a:ext cx="528637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29013" y="428625"/>
            <a:ext cx="109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/>
              <a:t>LICE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14563" y="928688"/>
            <a:ext cx="4043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Louse(singular) , Lice (pleural)</a:t>
            </a:r>
            <a:endParaRPr lang="ar-SA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357313"/>
            <a:ext cx="8458200" cy="661987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i="1" kern="0">
                <a:latin typeface="+mn-lt"/>
                <a:cs typeface="+mn-cs"/>
              </a:rPr>
              <a:t>Pediculus humanus</a:t>
            </a:r>
            <a:endParaRPr lang="en-US" sz="3600" b="1" i="1" kern="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G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572000"/>
            <a:ext cx="609600" cy="600075"/>
          </a:xfrm>
          <a:prstGeom prst="rect">
            <a:avLst/>
          </a:prstGeom>
          <a:noFill/>
        </p:spPr>
      </p:pic>
      <p:pic>
        <p:nvPicPr>
          <p:cNvPr id="10242" name="Picture 2" descr="GP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130" y="3331176"/>
            <a:ext cx="1365670" cy="752475"/>
          </a:xfrm>
          <a:prstGeom prst="rect">
            <a:avLst/>
          </a:prstGeom>
          <a:noFill/>
        </p:spPr>
      </p:pic>
      <p:pic>
        <p:nvPicPr>
          <p:cNvPr id="10243" name="Picture 3" descr="G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563762"/>
            <a:ext cx="609600" cy="600075"/>
          </a:xfrm>
          <a:prstGeom prst="rect">
            <a:avLst/>
          </a:prstGeom>
          <a:noFill/>
        </p:spPr>
      </p:pic>
      <p:pic>
        <p:nvPicPr>
          <p:cNvPr id="10245" name="Picture 5" descr="gram negative bacillu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314700"/>
            <a:ext cx="1600200" cy="571500"/>
          </a:xfrm>
          <a:prstGeom prst="rect">
            <a:avLst/>
          </a:prstGeom>
          <a:noFill/>
        </p:spPr>
      </p:pic>
      <p:pic>
        <p:nvPicPr>
          <p:cNvPr id="10246" name="Picture 6" descr="microscop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6694" y="3171824"/>
            <a:ext cx="762000" cy="1266825"/>
          </a:xfrm>
          <a:prstGeom prst="rect">
            <a:avLst/>
          </a:prstGeom>
          <a:noFill/>
        </p:spPr>
      </p:pic>
      <p:pic>
        <p:nvPicPr>
          <p:cNvPr id="3074" name="Picture 2" descr="C:\Documents and Settings\Dr.Fauzia\My Documents\My Pictures\gram stain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1371600"/>
            <a:ext cx="3100388" cy="52578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629400" y="3886200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Footlight MT Light" pitchFamily="18" charset="0"/>
              </a:rPr>
              <a:t>G- bacilli</a:t>
            </a:r>
            <a:endParaRPr lang="en-US" dirty="0" smtClean="0">
              <a:solidFill>
                <a:srgbClr val="FF0000"/>
              </a:solidFill>
              <a:latin typeface="Footlight MT Light" pitchFamily="18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533400" y="152400"/>
            <a:ext cx="75438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540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 Stain</a:t>
            </a:r>
            <a:endParaRPr lang="ar-SA" sz="5400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2330" y="72081"/>
            <a:ext cx="1469263" cy="12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9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ndfl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905000"/>
            <a:ext cx="3040063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sandfl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76168"/>
            <a:ext cx="32004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66800" y="381000"/>
            <a:ext cx="5416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1" dirty="0" err="1">
                <a:latin typeface="Arial" pitchFamily="34" charset="0"/>
              </a:rPr>
              <a:t>Phlebotomus</a:t>
            </a:r>
            <a:r>
              <a:rPr lang="en-US" sz="3600" b="1" dirty="0">
                <a:latin typeface="Arial" pitchFamily="34" charset="0"/>
              </a:rPr>
              <a:t> ( sand </a:t>
            </a:r>
            <a:r>
              <a:rPr lang="en-US" sz="3600" b="1" dirty="0" smtClean="0">
                <a:latin typeface="Arial" pitchFamily="34" charset="0"/>
              </a:rPr>
              <a:t>fly)</a:t>
            </a:r>
            <a:endParaRPr lang="en-US" sz="3600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e_albo_30Ap01_P43002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676400"/>
            <a:ext cx="26670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Ae_albo_Pb2307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733800"/>
            <a:ext cx="2667000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525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Mosquitoes :</a:t>
            </a:r>
          </a:p>
        </p:txBody>
      </p:sp>
      <p:pic>
        <p:nvPicPr>
          <p:cNvPr id="6" name="Picture 6" descr="mosquit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0"/>
            <a:ext cx="4518025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52400" y="2298862"/>
            <a:ext cx="8534400" cy="2057400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8800" dirty="0" smtClean="0">
                <a:solidFill>
                  <a:srgbClr val="0070C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mycology </a:t>
            </a:r>
            <a:endParaRPr lang="ar-SA" sz="88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3637" r="3295" b="5606"/>
          <a:stretch/>
        </p:blipFill>
        <p:spPr>
          <a:xfrm>
            <a:off x="5943600" y="3505200"/>
            <a:ext cx="2895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09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7010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</a:rPr>
              <a:t>Based on morphology, name the two fungal structures in A and B?</a:t>
            </a:r>
            <a:endParaRPr lang="ar-SA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715000"/>
            <a:ext cx="67056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Yeast                                                    B: Mould fungi 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pic>
        <p:nvPicPr>
          <p:cNvPr id="14340" name="Picture 7" descr="Digetal Cam 050.JPG"/>
          <p:cNvPicPr>
            <a:picLocks noChangeAspect="1"/>
          </p:cNvPicPr>
          <p:nvPr/>
        </p:nvPicPr>
        <p:blipFill>
          <a:blip r:embed="rId3" cstate="print"/>
          <a:srcRect l="10886" t="3403" r="23929" b="9811"/>
          <a:stretch>
            <a:fillRect/>
          </a:stretch>
        </p:blipFill>
        <p:spPr bwMode="auto">
          <a:xfrm>
            <a:off x="4572000" y="1066800"/>
            <a:ext cx="3276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Digetal Cam 048.edt.jpg"/>
          <p:cNvPicPr>
            <a:picLocks noChangeAspect="1"/>
          </p:cNvPicPr>
          <p:nvPr/>
        </p:nvPicPr>
        <p:blipFill>
          <a:blip r:embed="rId4" cstate="print"/>
          <a:srcRect l="10448" r="7463" b="2489"/>
          <a:stretch>
            <a:fillRect/>
          </a:stretch>
        </p:blipFill>
        <p:spPr bwMode="auto">
          <a:xfrm>
            <a:off x="457200" y="1076325"/>
            <a:ext cx="35814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3434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A</a:t>
            </a:r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  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B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Fungi can be divided to two types based on morphology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5105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</a:rPr>
              <a:t>Name the two fungal structures in A and B?</a:t>
            </a:r>
            <a:endParaRPr lang="ar-SA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3914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Budding yeast cells                          B: Branching Fungal </a:t>
            </a:r>
            <a:r>
              <a:rPr lang="en-US" dirty="0" err="1">
                <a:latin typeface="+mn-lt"/>
                <a:cs typeface="+mn-cs"/>
              </a:rPr>
              <a:t>hyphae</a:t>
            </a:r>
            <a:endParaRPr lang="en-US" dirty="0">
              <a:latin typeface="+mn-lt"/>
              <a:cs typeface="+mn-cs"/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1910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A</a:t>
            </a:r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B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594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Microscopic appearance of  yeast and mould fungi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  <p:pic>
        <p:nvPicPr>
          <p:cNvPr id="15367" name="Picture 8" descr="YEAST.jpg"/>
          <p:cNvPicPr>
            <a:picLocks noChangeAspect="1"/>
          </p:cNvPicPr>
          <p:nvPr/>
        </p:nvPicPr>
        <p:blipFill>
          <a:blip r:embed="rId3" cstate="print"/>
          <a:srcRect r="17999"/>
          <a:stretch>
            <a:fillRect/>
          </a:stretch>
        </p:blipFill>
        <p:spPr bwMode="auto">
          <a:xfrm>
            <a:off x="116609" y="1130543"/>
            <a:ext cx="3810000" cy="306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1" y="1130543"/>
            <a:ext cx="3771900" cy="30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875" y="304800"/>
            <a:ext cx="762066" cy="1268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End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03444" y="792540"/>
            <a:ext cx="13833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i="1" dirty="0">
                <a:latin typeface="AGA Arabesque" panose="05010101010101010101" pitchFamily="2" charset="2"/>
              </a:rPr>
              <a:t>B</a:t>
            </a:r>
            <a:endParaRPr lang="ar-SA" sz="96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Bacterial cell wall</a:t>
            </a:r>
            <a:endParaRPr lang="ar-SA" sz="54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505200"/>
            <a:ext cx="7237201" cy="307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98" y="1600200"/>
            <a:ext cx="693240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7239000" cy="11582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Bacterial Shapes and Arrangements</a:t>
            </a:r>
            <a:endParaRPr lang="ar-SA" sz="36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6" name="Picture 2" descr="http://rds.yahoo.com/_ylt=A0WTbx_X4PBMNnMAe2SjzbkF/SIG=13fnoe2td/EXP=1290941015/**http%3a/www.pc.maricopa.edu/Biology/rcotter/Unit%25201%2520lessonbuilder/bacterialshapes.jpg"/>
          <p:cNvPicPr>
            <a:picLocks noChangeAspect="1" noChangeArrowheads="1"/>
          </p:cNvPicPr>
          <p:nvPr/>
        </p:nvPicPr>
        <p:blipFill rotWithShape="1">
          <a:blip r:embed="rId2" cstate="print"/>
          <a:srcRect t="9824"/>
          <a:stretch/>
        </p:blipFill>
        <p:spPr bwMode="auto">
          <a:xfrm>
            <a:off x="457200" y="1981200"/>
            <a:ext cx="7239000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600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5396"/>
            <a:ext cx="7543800" cy="12493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 Stain</a:t>
            </a:r>
            <a:endParaRPr lang="ar-SA" sz="54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544174"/>
              </p:ext>
            </p:extLst>
          </p:nvPr>
        </p:nvGraphicFramePr>
        <p:xfrm>
          <a:off x="469557" y="1905000"/>
          <a:ext cx="7543801" cy="456890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288956"/>
                <a:gridCol w="864974"/>
                <a:gridCol w="3389871"/>
              </a:tblGrid>
              <a:tr h="187487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u="sng" kern="1200" dirty="0" smtClean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Gram-positive bacilli</a:t>
                      </a:r>
                      <a:endParaRPr lang="ar-SA" sz="1800" b="1" u="sng" kern="12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ar-SA" sz="1800" b="1" u="sng" kern="12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b="1" u="sng" dirty="0" smtClean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Gram-positive cocci</a:t>
                      </a:r>
                      <a:endParaRPr lang="ar-SA" b="1" u="sng" dirty="0">
                        <a:latin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3521">
                <a:tc>
                  <a:txBody>
                    <a:bodyPr/>
                    <a:lstStyle/>
                    <a:p>
                      <a:pPr algn="ctr" rtl="0"/>
                      <a:endParaRPr lang="ar-SA" sz="1800" b="1" u="sng" kern="12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ar-SA" sz="1800" b="1" u="sng" kern="12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ar-SA" b="1" u="sng" dirty="0">
                        <a:latin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5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 kern="1200" noProof="0" dirty="0" smtClean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Gram-negative bacilli</a:t>
                      </a:r>
                      <a:endParaRPr lang="ar-SA" sz="1800" b="1" u="sng" kern="1200" noProof="0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algn="ctr" rtl="0"/>
                      <a:endParaRPr lang="ar-SA" dirty="0"/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ar-SA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 kern="1200" noProof="0" dirty="0" smtClean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Gram-negative cocci</a:t>
                      </a:r>
                      <a:endParaRPr lang="ar-SA" sz="1800" b="1" u="sng" kern="1200" noProof="0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algn="ctr" rtl="0"/>
                      <a:endParaRPr lang="ar-SA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>
            <a:off x="1447800" y="3068085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Oval 14"/>
          <p:cNvSpPr/>
          <p:nvPr/>
        </p:nvSpPr>
        <p:spPr>
          <a:xfrm>
            <a:off x="2087851" y="2955550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Oval 15"/>
          <p:cNvSpPr/>
          <p:nvPr/>
        </p:nvSpPr>
        <p:spPr>
          <a:xfrm>
            <a:off x="1681108" y="2575946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Oval 16"/>
          <p:cNvSpPr/>
          <p:nvPr/>
        </p:nvSpPr>
        <p:spPr>
          <a:xfrm>
            <a:off x="2743200" y="3102691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Oval 17"/>
          <p:cNvSpPr/>
          <p:nvPr/>
        </p:nvSpPr>
        <p:spPr>
          <a:xfrm>
            <a:off x="2400300" y="2630687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Flowchart: Terminator 21"/>
          <p:cNvSpPr/>
          <p:nvPr/>
        </p:nvSpPr>
        <p:spPr>
          <a:xfrm rot="1032363">
            <a:off x="6736297" y="5959877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Flowchart: Terminator 23"/>
          <p:cNvSpPr/>
          <p:nvPr/>
        </p:nvSpPr>
        <p:spPr>
          <a:xfrm rot="18427367">
            <a:off x="5580777" y="5371166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Flowchart: Terminator 24"/>
          <p:cNvSpPr/>
          <p:nvPr/>
        </p:nvSpPr>
        <p:spPr>
          <a:xfrm rot="19809852">
            <a:off x="7086392" y="5482798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Flowchart: Terminator 25"/>
          <p:cNvSpPr/>
          <p:nvPr/>
        </p:nvSpPr>
        <p:spPr>
          <a:xfrm>
            <a:off x="5932821" y="5692346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Flowchart: Terminator 26"/>
          <p:cNvSpPr/>
          <p:nvPr/>
        </p:nvSpPr>
        <p:spPr>
          <a:xfrm rot="2787941">
            <a:off x="6415950" y="5343507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Oval 27"/>
          <p:cNvSpPr/>
          <p:nvPr/>
        </p:nvSpPr>
        <p:spPr>
          <a:xfrm>
            <a:off x="2495520" y="5414319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Oval 28"/>
          <p:cNvSpPr/>
          <p:nvPr/>
        </p:nvSpPr>
        <p:spPr>
          <a:xfrm>
            <a:off x="1566808" y="5534423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Oval 29"/>
          <p:cNvSpPr/>
          <p:nvPr/>
        </p:nvSpPr>
        <p:spPr>
          <a:xfrm>
            <a:off x="2106386" y="5715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Oval 30"/>
          <p:cNvSpPr/>
          <p:nvPr/>
        </p:nvSpPr>
        <p:spPr>
          <a:xfrm>
            <a:off x="2063459" y="5322299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Oval 31"/>
          <p:cNvSpPr/>
          <p:nvPr/>
        </p:nvSpPr>
        <p:spPr>
          <a:xfrm>
            <a:off x="1558821" y="5218766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Flowchart: Terminator 32"/>
          <p:cNvSpPr/>
          <p:nvPr/>
        </p:nvSpPr>
        <p:spPr>
          <a:xfrm rot="21345866">
            <a:off x="5889285" y="2710804"/>
            <a:ext cx="685800" cy="152400"/>
          </a:xfrm>
          <a:prstGeom prst="flowChartTerminator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Flowchart: Terminator 33"/>
          <p:cNvSpPr/>
          <p:nvPr/>
        </p:nvSpPr>
        <p:spPr>
          <a:xfrm rot="21159049">
            <a:off x="6300537" y="3251740"/>
            <a:ext cx="685800" cy="152400"/>
          </a:xfrm>
          <a:prstGeom prst="flowChartTerminator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Flowchart: Terminator 34"/>
          <p:cNvSpPr/>
          <p:nvPr/>
        </p:nvSpPr>
        <p:spPr>
          <a:xfrm rot="780610">
            <a:off x="6884885" y="2934527"/>
            <a:ext cx="685800" cy="152400"/>
          </a:xfrm>
          <a:prstGeom prst="flowChartTerminator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Flowchart: Terminator 35"/>
          <p:cNvSpPr/>
          <p:nvPr/>
        </p:nvSpPr>
        <p:spPr>
          <a:xfrm rot="284374">
            <a:off x="5500460" y="3117241"/>
            <a:ext cx="685800" cy="152400"/>
          </a:xfrm>
          <a:prstGeom prst="flowChartTerminator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305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5498</TotalTime>
  <Words>1094</Words>
  <Application>Microsoft Office PowerPoint</Application>
  <PresentationFormat>On-screen Show (4:3)</PresentationFormat>
  <Paragraphs>300</Paragraphs>
  <Slides>65</Slides>
  <Notes>7</Notes>
  <HiddenSlides>1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5" baseType="lpstr">
      <vt:lpstr>AGA Arabesque</vt:lpstr>
      <vt:lpstr>Aharoni</vt:lpstr>
      <vt:lpstr>Algerian</vt:lpstr>
      <vt:lpstr>Arial</vt:lpstr>
      <vt:lpstr>Arial Black</vt:lpstr>
      <vt:lpstr>Baskerville Old Face</vt:lpstr>
      <vt:lpstr>Bell MT</vt:lpstr>
      <vt:lpstr>Bodoni MT</vt:lpstr>
      <vt:lpstr>Book Antiqua</vt:lpstr>
      <vt:lpstr>Calibri</vt:lpstr>
      <vt:lpstr>CG Times</vt:lpstr>
      <vt:lpstr>Footlight MT Light</vt:lpstr>
      <vt:lpstr>Tahoma</vt:lpstr>
      <vt:lpstr>Times New Roman</vt:lpstr>
      <vt:lpstr>Trebuchet MS</vt:lpstr>
      <vt:lpstr>Wingdings</vt:lpstr>
      <vt:lpstr>Wingdings 2</vt:lpstr>
      <vt:lpstr>Opulent</vt:lpstr>
      <vt:lpstr>Office Theme</vt:lpstr>
      <vt:lpstr>Document</vt:lpstr>
      <vt:lpstr>MICROBIOLOGY Practical Class</vt:lpstr>
      <vt:lpstr>PowerPoint Presentation</vt:lpstr>
      <vt:lpstr>PowerPoint Presentation</vt:lpstr>
      <vt:lpstr>PowerPoint Presentation</vt:lpstr>
      <vt:lpstr>Bacteriology</vt:lpstr>
      <vt:lpstr>PowerPoint Presentation</vt:lpstr>
      <vt:lpstr>Bacterial cell wall</vt:lpstr>
      <vt:lpstr>Bacterial Shapes and Arrangements</vt:lpstr>
      <vt:lpstr>Gram Stain</vt:lpstr>
      <vt:lpstr>GRAM POSITIVE BACTERIA</vt:lpstr>
      <vt:lpstr>PowerPoint Presentation</vt:lpstr>
      <vt:lpstr>GRAM POSITIVE COCCI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Bacterial Culture Media</vt:lpstr>
      <vt:lpstr>Bacterial Culture Media</vt:lpstr>
      <vt:lpstr>Bacteria culturing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  MacConkey's agar (Deferential medium)    </vt:lpstr>
      <vt:lpstr>PowerPoint Presentation</vt:lpstr>
      <vt:lpstr>Biochemical testings </vt:lpstr>
      <vt:lpstr>PowerPoint Presentation</vt:lpstr>
      <vt:lpstr> VIROLOGY </vt:lpstr>
      <vt:lpstr>  Viral structure </vt:lpstr>
      <vt:lpstr>  Viral Classification </vt:lpstr>
      <vt:lpstr>  Viral Electron Micrographs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CISSUPPORT PC</dc:creator>
  <cp:lastModifiedBy>Malak M.El.Hazmi</cp:lastModifiedBy>
  <cp:revision>138</cp:revision>
  <cp:lastPrinted>2016-11-08T13:07:53Z</cp:lastPrinted>
  <dcterms:created xsi:type="dcterms:W3CDTF">2009-12-19T12:15:27Z</dcterms:created>
  <dcterms:modified xsi:type="dcterms:W3CDTF">2019-10-14T12:00:28Z</dcterms:modified>
</cp:coreProperties>
</file>