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57" r:id="rId2"/>
    <p:sldId id="258" r:id="rId3"/>
    <p:sldId id="259" r:id="rId4"/>
    <p:sldId id="261" r:id="rId5"/>
    <p:sldId id="260" r:id="rId6"/>
    <p:sldId id="294" r:id="rId7"/>
    <p:sldId id="262" r:id="rId8"/>
    <p:sldId id="263" r:id="rId9"/>
    <p:sldId id="295" r:id="rId10"/>
    <p:sldId id="296" r:id="rId11"/>
    <p:sldId id="298" r:id="rId12"/>
    <p:sldId id="297" r:id="rId13"/>
    <p:sldId id="301" r:id="rId14"/>
    <p:sldId id="272" r:id="rId15"/>
    <p:sldId id="273" r:id="rId16"/>
    <p:sldId id="274" r:id="rId17"/>
    <p:sldId id="299" r:id="rId18"/>
    <p:sldId id="271" r:id="rId19"/>
    <p:sldId id="310" r:id="rId20"/>
    <p:sldId id="303" r:id="rId21"/>
    <p:sldId id="276" r:id="rId22"/>
    <p:sldId id="277" r:id="rId23"/>
    <p:sldId id="278" r:id="rId24"/>
    <p:sldId id="306" r:id="rId25"/>
    <p:sldId id="279" r:id="rId26"/>
    <p:sldId id="311" r:id="rId27"/>
    <p:sldId id="312" r:id="rId28"/>
    <p:sldId id="281" r:id="rId29"/>
    <p:sldId id="304" r:id="rId30"/>
    <p:sldId id="283" r:id="rId31"/>
    <p:sldId id="284" r:id="rId32"/>
    <p:sldId id="305" r:id="rId33"/>
    <p:sldId id="286" r:id="rId34"/>
    <p:sldId id="287" r:id="rId35"/>
    <p:sldId id="288" r:id="rId36"/>
    <p:sldId id="309" r:id="rId37"/>
    <p:sldId id="275"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9" d="100"/>
          <a:sy n="79" d="100"/>
        </p:scale>
        <p:origin x="108" y="168"/>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3" qsCatId="3D" csTypeId="urn:microsoft.com/office/officeart/2005/8/colors/colorful1#1" csCatId="colorful" phldr="1"/>
      <dgm:spPr/>
      <dgm:t>
        <a:bodyPr/>
        <a:lstStyle/>
        <a:p>
          <a:endParaRPr lang="en-US"/>
        </a:p>
      </dgm:t>
    </dgm:pt>
    <dgm:pt modelId="{03A91421-6FB2-4D21-8A0B-E53C163C1A2F}">
      <dgm:prSet phldrT="[Text]"/>
      <dgm:spPr/>
      <dgm:t>
        <a:bodyPr/>
        <a:lstStyle/>
        <a:p>
          <a:pPr algn="ctr"/>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pPr algn="ctr"/>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t>
        <a:bodyPr/>
        <a:lstStyle/>
        <a:p>
          <a:endParaRPr lang="en-US"/>
        </a:p>
      </dgm:t>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D9FA87EA-E092-49EC-9514-34A6808CB51D}" type="presOf" srcId="{03A91421-6FB2-4D21-8A0B-E53C163C1A2F}" destId="{28A604DF-DC09-47A3-B148-EE9BB8635B16}" srcOrd="0" destOrd="0" presId="urn:microsoft.com/office/officeart/2005/8/layout/vList2"/>
    <dgm:cxn modelId="{BEA51ACB-A3FF-40A5-9128-125F55431F05}" type="presOf" srcId="{DFBD992A-D045-4FEC-9B63-5FC0134D6F33}" destId="{707547EC-42CB-4404-BD27-94E6185ACD66}" srcOrd="0" destOrd="0" presId="urn:microsoft.com/office/officeart/2005/8/layout/vList2"/>
    <dgm:cxn modelId="{47F9D119-162E-4773-BB3A-AFB669335E3A}" srcId="{D0C2D504-F5DE-4E73-BE91-1D3BDB6143A3}" destId="{03A91421-6FB2-4D21-8A0B-E53C163C1A2F}" srcOrd="0" destOrd="0" parTransId="{11FB31E8-0A9A-4CE1-8818-9EC1C14FE9CE}" sibTransId="{79023571-20B2-411E-8BC3-554949331F42}"/>
    <dgm:cxn modelId="{E7822C87-4F3C-43C6-A1EF-08E9163721B4}"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2FEEFA61-7AAD-47C8-9136-DAB20F6C1A88}" type="presParOf" srcId="{B6A0E417-3FDB-4137-B84C-41D733348B0C}" destId="{28A604DF-DC09-47A3-B148-EE9BB8635B16}" srcOrd="0" destOrd="0" presId="urn:microsoft.com/office/officeart/2005/8/layout/vList2"/>
    <dgm:cxn modelId="{01099B74-CA73-4438-BEDB-1F0580495BAB}" type="presParOf" srcId="{B6A0E417-3FDB-4137-B84C-41D733348B0C}" destId="{439A137B-6EBE-4D89-94E6-97F5D43AEFDC}" srcOrd="1" destOrd="0" presId="urn:microsoft.com/office/officeart/2005/8/layout/vList2"/>
    <dgm:cxn modelId="{DF5FBA6E-12E7-4046-8C57-66C1458A1EAD}" type="presParOf" srcId="{B6A0E417-3FDB-4137-B84C-41D733348B0C}" destId="{707547EC-42CB-4404-BD27-94E6185ACD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604DF-DC09-47A3-B148-EE9BB8635B16}">
      <dsp:nvSpPr>
        <dsp:cNvPr id="0" name=""/>
        <dsp:cNvSpPr/>
      </dsp:nvSpPr>
      <dsp:spPr>
        <a:xfrm>
          <a:off x="0" y="547"/>
          <a:ext cx="7715200" cy="124722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Acute inflammation</a:t>
          </a:r>
          <a:endParaRPr lang="en-US" sz="5200" kern="1200" dirty="0"/>
        </a:p>
      </dsp:txBody>
      <dsp:txXfrm>
        <a:off x="60884" y="61431"/>
        <a:ext cx="7593432" cy="1125452"/>
      </dsp:txXfrm>
    </dsp:sp>
    <dsp:sp modelId="{707547EC-42CB-4404-BD27-94E6185ACD66}">
      <dsp:nvSpPr>
        <dsp:cNvPr id="0" name=""/>
        <dsp:cNvSpPr/>
      </dsp:nvSpPr>
      <dsp:spPr>
        <a:xfrm>
          <a:off x="0" y="1397528"/>
          <a:ext cx="7715200" cy="124722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Chronic Inflammation</a:t>
          </a:r>
          <a:endParaRPr lang="en-US" sz="5200" kern="1200" dirty="0"/>
        </a:p>
      </dsp:txBody>
      <dsp:txXfrm>
        <a:off x="60884" y="1458412"/>
        <a:ext cx="7593432"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18D7CE-40E8-4BB8-8FF6-AB30DC017002}" type="datetimeFigureOut">
              <a:rPr lang="ar-SA" smtClean="0"/>
              <a:pPr/>
              <a:t>01/02/1441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A1A3BB-FF64-418F-896A-97727FFAF1FA}" type="slidenum">
              <a:rPr lang="ar-SA" smtClean="0"/>
              <a:pPr/>
              <a:t>‹#›</a:t>
            </a:fld>
            <a:endParaRPr lang="ar-SA"/>
          </a:p>
        </p:txBody>
      </p:sp>
    </p:spTree>
    <p:extLst>
      <p:ext uri="{BB962C8B-B14F-4D97-AF65-F5344CB8AC3E}">
        <p14:creationId xmlns:p14="http://schemas.microsoft.com/office/powerpoint/2010/main" val="26308174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extLst>
      <p:ext uri="{BB962C8B-B14F-4D97-AF65-F5344CB8AC3E}">
        <p14:creationId xmlns:p14="http://schemas.microsoft.com/office/powerpoint/2010/main" val="2190104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140268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14</a:t>
            </a:fld>
            <a:endParaRPr lang="en-US"/>
          </a:p>
        </p:txBody>
      </p:sp>
    </p:spTree>
    <p:extLst>
      <p:ext uri="{BB962C8B-B14F-4D97-AF65-F5344CB8AC3E}">
        <p14:creationId xmlns:p14="http://schemas.microsoft.com/office/powerpoint/2010/main" val="82505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16</a:t>
            </a:fld>
            <a:endParaRPr lang="en-US"/>
          </a:p>
        </p:txBody>
      </p:sp>
    </p:spTree>
    <p:extLst>
      <p:ext uri="{BB962C8B-B14F-4D97-AF65-F5344CB8AC3E}">
        <p14:creationId xmlns:p14="http://schemas.microsoft.com/office/powerpoint/2010/main" val="303550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19059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extLst>
      <p:ext uri="{BB962C8B-B14F-4D97-AF65-F5344CB8AC3E}">
        <p14:creationId xmlns:p14="http://schemas.microsoft.com/office/powerpoint/2010/main" val="267527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1679609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621383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23</a:t>
            </a:fld>
            <a:endParaRPr lang="en-US"/>
          </a:p>
        </p:txBody>
      </p:sp>
    </p:spTree>
    <p:extLst>
      <p:ext uri="{BB962C8B-B14F-4D97-AF65-F5344CB8AC3E}">
        <p14:creationId xmlns:p14="http://schemas.microsoft.com/office/powerpoint/2010/main" val="2876563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2434209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34624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214111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1409796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3582376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3560659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31</a:t>
            </a:fld>
            <a:endParaRPr lang="en-US"/>
          </a:p>
        </p:txBody>
      </p:sp>
    </p:spTree>
    <p:extLst>
      <p:ext uri="{BB962C8B-B14F-4D97-AF65-F5344CB8AC3E}">
        <p14:creationId xmlns:p14="http://schemas.microsoft.com/office/powerpoint/2010/main" val="240859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4204883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34</a:t>
            </a:fld>
            <a:endParaRPr lang="en-US"/>
          </a:p>
        </p:txBody>
      </p:sp>
    </p:spTree>
    <p:extLst>
      <p:ext uri="{BB962C8B-B14F-4D97-AF65-F5344CB8AC3E}">
        <p14:creationId xmlns:p14="http://schemas.microsoft.com/office/powerpoint/2010/main" val="2422221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35</a:t>
            </a:fld>
            <a:endParaRPr lang="en-US"/>
          </a:p>
        </p:txBody>
      </p:sp>
    </p:spTree>
    <p:extLst>
      <p:ext uri="{BB962C8B-B14F-4D97-AF65-F5344CB8AC3E}">
        <p14:creationId xmlns:p14="http://schemas.microsoft.com/office/powerpoint/2010/main" val="4118963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36</a:t>
            </a:fld>
            <a:endParaRPr lang="en-US"/>
          </a:p>
        </p:txBody>
      </p:sp>
    </p:spTree>
    <p:extLst>
      <p:ext uri="{BB962C8B-B14F-4D97-AF65-F5344CB8AC3E}">
        <p14:creationId xmlns:p14="http://schemas.microsoft.com/office/powerpoint/2010/main" val="74391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73774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4</a:t>
            </a:fld>
            <a:endParaRPr lang="en-US"/>
          </a:p>
        </p:txBody>
      </p:sp>
    </p:spTree>
    <p:extLst>
      <p:ext uri="{BB962C8B-B14F-4D97-AF65-F5344CB8AC3E}">
        <p14:creationId xmlns:p14="http://schemas.microsoft.com/office/powerpoint/2010/main" val="356962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extLst>
      <p:ext uri="{BB962C8B-B14F-4D97-AF65-F5344CB8AC3E}">
        <p14:creationId xmlns:p14="http://schemas.microsoft.com/office/powerpoint/2010/main" val="8291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8</a:t>
            </a:fld>
            <a:endParaRPr lang="en-US"/>
          </a:p>
        </p:txBody>
      </p:sp>
    </p:spTree>
    <p:extLst>
      <p:ext uri="{BB962C8B-B14F-4D97-AF65-F5344CB8AC3E}">
        <p14:creationId xmlns:p14="http://schemas.microsoft.com/office/powerpoint/2010/main" val="242835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15104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10</a:t>
            </a:fld>
            <a:endParaRPr lang="en-US"/>
          </a:p>
        </p:txBody>
      </p:sp>
    </p:spTree>
    <p:extLst>
      <p:ext uri="{BB962C8B-B14F-4D97-AF65-F5344CB8AC3E}">
        <p14:creationId xmlns:p14="http://schemas.microsoft.com/office/powerpoint/2010/main" val="262633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11</a:t>
            </a:fld>
            <a:endParaRPr lang="en-US"/>
          </a:p>
        </p:txBody>
      </p:sp>
    </p:spTree>
    <p:extLst>
      <p:ext uri="{BB962C8B-B14F-4D97-AF65-F5344CB8AC3E}">
        <p14:creationId xmlns:p14="http://schemas.microsoft.com/office/powerpoint/2010/main" val="210975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extLst>
      <p:ext uri="{BB962C8B-B14F-4D97-AF65-F5344CB8AC3E}">
        <p14:creationId xmlns:p14="http://schemas.microsoft.com/office/powerpoint/2010/main" val="159044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01/02/1441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D907B3-84E9-4B44-8AB7-42164C7EE89F}" type="datetimeFigureOut">
              <a:rPr lang="ar-SA" smtClean="0"/>
              <a:pPr/>
              <a:t>01/02/1441</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511DF7-52A1-48AF-B3CD-442DD0864A8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8" name="Rectangle 7"/>
          <p:cNvSpPr/>
          <p:nvPr/>
        </p:nvSpPr>
        <p:spPr>
          <a:xfrm>
            <a:off x="323528" y="4941168"/>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2800" b="1" dirty="0" smtClean="0">
                <a:solidFill>
                  <a:schemeClr val="bg1"/>
                </a:solidFill>
              </a:rPr>
              <a:t>L</a:t>
            </a:r>
            <a:r>
              <a:rPr lang="en-US" sz="2800" b="1" dirty="0" smtClean="0">
                <a:solidFill>
                  <a:schemeClr val="bg1"/>
                </a:solidFill>
                <a:effectLst>
                  <a:outerShdw blurRad="38100" dist="38100" dir="2700000" algn="tl">
                    <a:srgbClr val="000000">
                      <a:alpha val="43137"/>
                    </a:srgbClr>
                  </a:outerShdw>
                </a:effectLst>
              </a:rPr>
              <a:t>ecturer: Dr. </a:t>
            </a:r>
            <a:r>
              <a:rPr lang="en-US" sz="2800" b="1" dirty="0" err="1" smtClean="0">
                <a:solidFill>
                  <a:schemeClr val="bg1"/>
                </a:solidFill>
                <a:effectLst>
                  <a:outerShdw blurRad="38100" dist="38100" dir="2700000" algn="tl">
                    <a:srgbClr val="000000">
                      <a:alpha val="43137"/>
                    </a:srgbClr>
                  </a:outerShdw>
                </a:effectLst>
              </a:rPr>
              <a:t>Maha</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Arafah</a:t>
            </a:r>
            <a:endParaRPr lang="en-US" sz="2800" b="1" dirty="0" smtClean="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2483768" y="1628800"/>
            <a:ext cx="4827925"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1</a:t>
            </a:r>
          </a:p>
          <a:p>
            <a:pPr algn="ctr"/>
            <a:r>
              <a:rPr lang="en-US" sz="2800" dirty="0" smtClean="0"/>
              <a:t>Definition of inflammation</a:t>
            </a:r>
          </a:p>
          <a:p>
            <a:pPr algn="ctr"/>
            <a:r>
              <a:rPr lang="en-US" sz="2800" dirty="0" smtClean="0"/>
              <a:t> Acute Inflammation</a:t>
            </a:r>
          </a:p>
          <a:p>
            <a:pPr algn="ctr"/>
            <a:r>
              <a:rPr lang="en-US" sz="2800" dirty="0" smtClean="0"/>
              <a:t>Vascular Events in Inflammation</a:t>
            </a:r>
          </a:p>
        </p:txBody>
      </p:sp>
      <p:sp>
        <p:nvSpPr>
          <p:cNvPr id="11" name="TextBox 10"/>
          <p:cNvSpPr txBox="1"/>
          <p:nvPr/>
        </p:nvSpPr>
        <p:spPr>
          <a:xfrm>
            <a:off x="0" y="188640"/>
            <a:ext cx="3817899"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en-US" smtClean="0"/>
              <a:t>Foundation Block</a:t>
            </a:r>
          </a:p>
          <a:p>
            <a:pPr algn="ctr"/>
            <a:r>
              <a:rPr lang="en-US" smtClean="0"/>
              <a:t> Pathology </a:t>
            </a:r>
          </a:p>
          <a:p>
            <a:pPr algn="ctr"/>
            <a:r>
              <a:rPr lang="en-US" smtClean="0"/>
              <a:t>Oct 2019</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dk1"/>
          </a:lnRef>
          <a:fillRef idx="3">
            <a:schemeClr val="dk1"/>
          </a:fillRef>
          <a:effectRef idx="3">
            <a:schemeClr val="dk1"/>
          </a:effectRef>
          <a:fontRef idx="minor">
            <a:schemeClr val="lt1"/>
          </a:fontRef>
        </p:style>
        <p:txBody>
          <a:bodyPr>
            <a:normAutofit fontScale="90000"/>
          </a:bodyPr>
          <a:lstStyle/>
          <a:p>
            <a:r>
              <a:rPr lang="en-CA" i="1" dirty="0" smtClean="0"/>
              <a:t/>
            </a:r>
            <a:br>
              <a:rPr lang="en-CA" i="1" dirty="0" smtClean="0"/>
            </a:b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10</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cstate="print">
            <a:lum contrast="12000"/>
          </a:blip>
          <a:srcRect/>
          <a:stretch>
            <a:fillRect/>
          </a:stretch>
        </p:blipFill>
        <p:spPr bwMode="auto">
          <a:xfrm>
            <a:off x="0" y="908720"/>
            <a:ext cx="9144000" cy="5949280"/>
          </a:xfrm>
          <a:prstGeom prst="rect">
            <a:avLst/>
          </a:prstGeom>
          <a:noFill/>
          <a:ln w="9525">
            <a:noFill/>
            <a:miter lim="800000"/>
            <a:headEnd/>
            <a:tailEnd/>
          </a:ln>
        </p:spPr>
      </p:pic>
      <p:sp>
        <p:nvSpPr>
          <p:cNvPr id="15" name="Oval 14"/>
          <p:cNvSpPr/>
          <p:nvPr/>
        </p:nvSpPr>
        <p:spPr>
          <a:xfrm>
            <a:off x="1187624" y="3356992"/>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32040" y="3284984"/>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484784"/>
            <a:ext cx="2411760" cy="752872"/>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725144"/>
            <a:ext cx="4038600" cy="1013048"/>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013176"/>
            <a:ext cx="2424223" cy="787152"/>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
        <p:nvSpPr>
          <p:cNvPr id="22" name="Rectangle 21"/>
          <p:cNvSpPr/>
          <p:nvPr/>
        </p:nvSpPr>
        <p:spPr>
          <a:xfrm>
            <a:off x="0" y="-27384"/>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ctr"/>
            <a:r>
              <a:rPr lang="en-US" sz="2400" b="1" dirty="0" smtClean="0"/>
              <a:t>2. List 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628800"/>
            <a:ext cx="7086600" cy="111442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Chemical Mediators</a:t>
            </a:r>
            <a:endParaRPr lang="en-US" dirty="0"/>
          </a:p>
        </p:txBody>
      </p:sp>
      <p:sp>
        <p:nvSpPr>
          <p:cNvPr id="10" name="Text Placeholder 9"/>
          <p:cNvSpPr>
            <a:spLocks noGrp="1"/>
          </p:cNvSpPr>
          <p:nvPr>
            <p:ph type="body" idx="1"/>
          </p:nvPr>
        </p:nvSpPr>
        <p:spPr>
          <a:xfrm>
            <a:off x="1357290" y="116632"/>
            <a:ext cx="7086600" cy="1509712"/>
          </a:xfrm>
        </p:spPr>
        <p:txBody>
          <a:bodyPr>
            <a:normAutofit/>
          </a:bodyPr>
          <a:lstStyle/>
          <a:p>
            <a:pPr algn="ctr"/>
            <a:r>
              <a:rPr lang="en-US" sz="3600" dirty="0" smtClean="0"/>
              <a:t>Inflammation is mediated by chemical substances called </a:t>
            </a:r>
            <a:endParaRPr lang="en-US" sz="3600" dirty="0"/>
          </a:p>
        </p:txBody>
      </p:sp>
      <p:sp>
        <p:nvSpPr>
          <p:cNvPr id="5" name="Rectangle 4"/>
          <p:cNvSpPr/>
          <p:nvPr/>
        </p:nvSpPr>
        <p:spPr>
          <a:xfrm>
            <a:off x="714348" y="2996952"/>
            <a:ext cx="79296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3789040"/>
            <a:ext cx="5429288" cy="1938992"/>
          </a:xfrm>
          <a:prstGeom prst="rect">
            <a:avLst/>
          </a:prstGeom>
        </p:spPr>
        <p:txBody>
          <a:bodyPr wrap="square">
            <a:spAutoFit/>
          </a:bodyPr>
          <a:lstStyle/>
          <a:p>
            <a:pPr algn="ctr"/>
            <a:r>
              <a:rPr lang="en-US" sz="2400" dirty="0" smtClean="0"/>
              <a:t>1. Phagocytes and other host cells </a:t>
            </a:r>
          </a:p>
          <a:p>
            <a:pPr lvl="1" algn="ctr"/>
            <a:r>
              <a:rPr lang="en-US" sz="2400" dirty="0" smtClean="0"/>
              <a:t>Leukocyte</a:t>
            </a:r>
          </a:p>
          <a:p>
            <a:pPr lvl="1" algn="ctr"/>
            <a:r>
              <a:rPr lang="en-US" sz="2400" dirty="0" smtClean="0"/>
              <a:t>Endothelium</a:t>
            </a:r>
          </a:p>
          <a:p>
            <a:pPr lvl="1" algn="ctr"/>
            <a:r>
              <a:rPr lang="en-US" sz="2400" dirty="0" smtClean="0"/>
              <a:t>Mast cell</a:t>
            </a:r>
          </a:p>
          <a:p>
            <a:pPr algn="ctr"/>
            <a:r>
              <a:rPr lang="en-US" sz="2400" dirty="0" smtClean="0"/>
              <a:t>2. Plasma proteins</a:t>
            </a:r>
            <a:endParaRPr lang="en-US" dirty="0" smtClean="0"/>
          </a:p>
        </p:txBody>
      </p:sp>
      <p:sp>
        <p:nvSpPr>
          <p:cNvPr id="7" name="Rectangle 6"/>
          <p:cNvSpPr/>
          <p:nvPr/>
        </p:nvSpPr>
        <p:spPr>
          <a:xfrm>
            <a:off x="0" y="-27384"/>
            <a:ext cx="7164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smtClean="0"/>
              <a:t>2. List 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12</a:t>
            </a:fld>
            <a:endParaRPr lang="en-US"/>
          </a:p>
        </p:txBody>
      </p:sp>
      <p:pic>
        <p:nvPicPr>
          <p:cNvPr id="4" name="Picture 1" descr="D:\SCContent\9781416029731\graphics\fullsize\S9781416029731-002-f001.jpg"/>
          <p:cNvPicPr>
            <a:picLocks noChangeAspect="1" noChangeArrowheads="1"/>
          </p:cNvPicPr>
          <p:nvPr/>
        </p:nvPicPr>
        <p:blipFill>
          <a:blip r:embed="rId3" cstate="print"/>
          <a:srcRect b="3044"/>
          <a:stretch>
            <a:fillRect/>
          </a:stretch>
        </p:blipFill>
        <p:spPr bwMode="auto">
          <a:xfrm>
            <a:off x="0" y="0"/>
            <a:ext cx="9150350" cy="6858000"/>
          </a:xfrm>
          <a:prstGeom prst="rect">
            <a:avLst/>
          </a:prstGeom>
          <a:noFill/>
          <a:ln w="9525">
            <a:solidFill>
              <a:schemeClr val="tx1"/>
            </a:solidFill>
            <a:miter lim="800000"/>
            <a:headEnd/>
            <a:tailEnd/>
          </a:ln>
        </p:spPr>
      </p:pic>
      <p:sp>
        <p:nvSpPr>
          <p:cNvPr id="7" name="Rectangle 6"/>
          <p:cNvSpPr/>
          <p:nvPr/>
        </p:nvSpPr>
        <p:spPr>
          <a:xfrm>
            <a:off x="0" y="0"/>
            <a:ext cx="6228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smtClean="0"/>
              <a:t>2. </a:t>
            </a:r>
            <a:r>
              <a:rPr lang="en-US" sz="1600" b="1" dirty="0" smtClean="0"/>
              <a:t>List cells  &amp; molecules that play important roles in inflammation</a:t>
            </a:r>
            <a:endParaRPr lang="en-US"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indent="-514350">
              <a:buFont typeface="+mj-lt"/>
              <a:buAutoNum type="arabicPeriod"/>
            </a:pPr>
            <a:r>
              <a:rPr lang="en-US" sz="2000" dirty="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400" b="1" dirty="0" smtClean="0"/>
              <a:t>Types of inflammation: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pPr algn="ctr"/>
            <a:r>
              <a:rPr lang="en-US" sz="6000" dirty="0" smtClean="0"/>
              <a:t>TYPES OF Inflammation</a:t>
            </a:r>
            <a:endParaRPr lang="en-US" sz="6000"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14</a:t>
            </a:fld>
            <a:endParaRPr lang="en-US"/>
          </a:p>
        </p:txBody>
      </p:sp>
      <p:graphicFrame>
        <p:nvGraphicFramePr>
          <p:cNvPr id="6" name="Diagram 5"/>
          <p:cNvGraphicFramePr/>
          <p:nvPr>
            <p:extLst>
              <p:ext uri="{D42A27DB-BD31-4B8C-83A1-F6EECF244321}">
                <p14:modId xmlns:p14="http://schemas.microsoft.com/office/powerpoint/2010/main" val="1756003758"/>
              </p:ext>
            </p:extLst>
          </p:nvPr>
        </p:nvGraphicFramePr>
        <p:xfrm>
          <a:off x="467544" y="2924944"/>
          <a:ext cx="7715200" cy="26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7504" y="-27384"/>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smtClean="0"/>
              <a:t>3.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8229600" cy="1412776"/>
          </a:xfrm>
        </p:spPr>
        <p:txBody>
          <a:bodyPr>
            <a:normAutofit fontScale="90000"/>
          </a:bodyPr>
          <a:lstStyle/>
          <a:p>
            <a:r>
              <a:rPr lang="en-US" dirty="0" smtClean="0"/>
              <a:t>Features of acute and chronic inflammation</a:t>
            </a:r>
            <a:endParaRPr lang="ar-SA" dirty="0"/>
          </a:p>
        </p:txBody>
      </p:sp>
      <p:graphicFrame>
        <p:nvGraphicFramePr>
          <p:cNvPr id="8" name="Table 7"/>
          <p:cNvGraphicFramePr>
            <a:graphicFrameLocks noGrp="1"/>
          </p:cNvGraphicFramePr>
          <p:nvPr/>
        </p:nvGraphicFramePr>
        <p:xfrm>
          <a:off x="476447" y="1700808"/>
          <a:ext cx="8200009" cy="4291742"/>
        </p:xfrm>
        <a:graphic>
          <a:graphicData uri="http://schemas.openxmlformats.org/drawingml/2006/table">
            <a:tbl>
              <a:tblPr rtl="1" firstRow="1" bandRow="1">
                <a:tableStyleId>{ED083AE6-46FA-4A59-8FB0-9F97EB10719F}</a:tableStyleId>
              </a:tblPr>
              <a:tblGrid>
                <a:gridCol w="2936989"/>
                <a:gridCol w="2936989"/>
                <a:gridCol w="2326031"/>
              </a:tblGrid>
              <a:tr h="5122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Chronic</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Acute</a:t>
                      </a:r>
                    </a:p>
                  </a:txBody>
                  <a:tcPr/>
                </a:tc>
                <a:tc>
                  <a:txBody>
                    <a:bodyPr/>
                    <a:lstStyle/>
                    <a:p>
                      <a:pPr algn="ctr" rtl="1"/>
                      <a:r>
                        <a:rPr lang="en-US" sz="2400" dirty="0" smtClean="0"/>
                        <a:t>Feature</a:t>
                      </a:r>
                      <a:endParaRPr lang="ar-SA" sz="2400" dirty="0"/>
                    </a:p>
                  </a:txBody>
                  <a:tcPr/>
                </a:tc>
              </a:tr>
              <a:tr h="443926">
                <a:tc>
                  <a:txBody>
                    <a:bodyPr/>
                    <a:lstStyle/>
                    <a:p>
                      <a:pPr algn="ctr" rtl="1"/>
                      <a:r>
                        <a:rPr kumimoji="0" lang="en-US" sz="2800" b="1" kern="1200" dirty="0" smtClean="0"/>
                        <a:t>Slow : days, weeks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Fast :  minutes or hours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Onset</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lymphocytes and macrophages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err="1" smtClean="0"/>
                        <a:t>neutrophils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Cellular infiltrate</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Often sever &amp;  progressive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Mild, self limited</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Tissue injury, fibrosis</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Less prominent,</a:t>
                      </a:r>
                      <a:r>
                        <a:rPr kumimoji="0" lang="en-US" sz="2800" b="1" kern="1200" baseline="0" dirty="0" smtClean="0"/>
                        <a:t> may be subtle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Prominent</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Local &amp; systemic signs</a:t>
                      </a:r>
                      <a:endParaRPr kumimoji="0" lang="ar-SA" sz="2800" b="1" kern="1200" dirty="0" smtClean="0">
                        <a:solidFill>
                          <a:schemeClr val="dk1"/>
                        </a:solidFill>
                        <a:latin typeface="Arial" pitchFamily="34" charset="0"/>
                        <a:ea typeface="+mn-ea"/>
                        <a:cs typeface="Arial" pitchFamily="34" charset="0"/>
                      </a:endParaRPr>
                    </a:p>
                  </a:txBody>
                  <a:tcPr/>
                </a:tc>
              </a:tr>
            </a:tbl>
          </a:graphicData>
        </a:graphic>
      </p:graphicFrame>
      <p:sp>
        <p:nvSpPr>
          <p:cNvPr id="5" name="TextBox 4"/>
          <p:cNvSpPr txBox="1"/>
          <p:nvPr/>
        </p:nvSpPr>
        <p:spPr>
          <a:xfrm>
            <a:off x="2843808" y="2204864"/>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7" name="TextBox 6"/>
          <p:cNvSpPr txBox="1"/>
          <p:nvPr/>
        </p:nvSpPr>
        <p:spPr>
          <a:xfrm>
            <a:off x="2843808" y="3153742"/>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9" name="TextBox 8"/>
          <p:cNvSpPr txBox="1"/>
          <p:nvPr/>
        </p:nvSpPr>
        <p:spPr>
          <a:xfrm>
            <a:off x="2843808" y="4077072"/>
            <a:ext cx="5904656"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0" name="TextBox 9"/>
          <p:cNvSpPr txBox="1"/>
          <p:nvPr/>
        </p:nvSpPr>
        <p:spPr>
          <a:xfrm>
            <a:off x="2843808" y="5025950"/>
            <a:ext cx="5976664"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1" name="Rectangle 10"/>
          <p:cNvSpPr/>
          <p:nvPr/>
        </p:nvSpPr>
        <p:spPr>
          <a:xfrm>
            <a:off x="107504" y="0"/>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smtClean="0"/>
              <a:t>3.  Compare between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36104"/>
          </a:xfrm>
        </p:spPr>
        <p:style>
          <a:lnRef idx="0">
            <a:schemeClr val="accent2"/>
          </a:lnRef>
          <a:fillRef idx="3">
            <a:schemeClr val="accent2"/>
          </a:fillRef>
          <a:effectRef idx="3">
            <a:schemeClr val="accent2"/>
          </a:effectRef>
          <a:fontRef idx="minor">
            <a:schemeClr val="lt1"/>
          </a:fontRef>
        </p:style>
        <p:txBody>
          <a:bodyPr/>
          <a:lstStyle/>
          <a:p>
            <a:r>
              <a:rPr lang="en-US"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683568" y="2148840"/>
            <a:ext cx="7502700"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a:t>
            </a:r>
            <a:r>
              <a:rPr lang="en-US" dirty="0" smtClean="0">
                <a:latin typeface="Tahoma" pitchFamily="34" charset="0"/>
                <a:cs typeface="Tahoma" pitchFamily="34" charset="0"/>
              </a:rPr>
              <a:t>injury</a:t>
            </a:r>
            <a:endParaRPr lang="en-US" dirty="0" smtClean="0">
              <a:latin typeface="Tahoma" pitchFamily="34" charset="0"/>
              <a:cs typeface="Tahoma" pitchFamily="34" charset="0"/>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The outcome of acute inflammation</a:t>
            </a:r>
            <a:endParaRPr lang="ar-SA" dirty="0"/>
          </a:p>
        </p:txBody>
      </p:sp>
      <p:sp>
        <p:nvSpPr>
          <p:cNvPr id="3" name="Content Placeholder 2"/>
          <p:cNvSpPr>
            <a:spLocks noGrp="1"/>
          </p:cNvSpPr>
          <p:nvPr>
            <p:ph idx="1"/>
          </p:nvPr>
        </p:nvSpPr>
        <p:spPr/>
        <p:txBody>
          <a:bodyPr/>
          <a:lstStyle/>
          <a:p>
            <a:pPr>
              <a:buNone/>
            </a:pPr>
            <a:r>
              <a:rPr lang="en-US" dirty="0" smtClean="0"/>
              <a:t>is </a:t>
            </a:r>
            <a:r>
              <a:rPr lang="en-US" dirty="0"/>
              <a:t>either </a:t>
            </a:r>
            <a:endParaRPr lang="en-US" dirty="0" smtClean="0"/>
          </a:p>
          <a:p>
            <a:r>
              <a:rPr lang="en-US" dirty="0" smtClean="0"/>
              <a:t>elimination </a:t>
            </a:r>
            <a:r>
              <a:rPr lang="en-US" dirty="0"/>
              <a:t>of the noxious stimulus, followed by decline of the reaction and repair of the damaged </a:t>
            </a:r>
            <a:r>
              <a:rPr lang="en-US" dirty="0" smtClean="0"/>
              <a:t>tissue</a:t>
            </a:r>
          </a:p>
          <a:p>
            <a:pPr>
              <a:buNone/>
            </a:pPr>
            <a:r>
              <a:rPr lang="en-US" dirty="0" smtClean="0"/>
              <a:t> or</a:t>
            </a:r>
          </a:p>
          <a:p>
            <a:r>
              <a:rPr lang="en-US" dirty="0" smtClean="0"/>
              <a:t> </a:t>
            </a:r>
            <a:r>
              <a:rPr lang="en-US" dirty="0"/>
              <a:t>persistent injury resulting in chronic inflammation</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indent="-514350">
              <a:buFont typeface="+mj-lt"/>
              <a:buAutoNum type="arabicPeriod"/>
            </a:pPr>
            <a:r>
              <a:rPr lang="en-US" sz="2000" dirty="0" smtClean="0">
                <a:solidFill>
                  <a:schemeClr val="bg1">
                    <a:lumMod val="65000"/>
                  </a:schemeClr>
                </a:solidFill>
              </a:rPr>
              <a:t>List cells  &amp; molecules that play important roles in inflammation</a:t>
            </a:r>
          </a:p>
          <a:p>
            <a:pPr marL="651510" indent="-514350">
              <a:buFont typeface="+mj-lt"/>
              <a:buAutoNum type="arabicPeriod"/>
            </a:pPr>
            <a:r>
              <a:rPr lang="en-US" sz="2000" dirty="0" smtClean="0">
                <a:solidFill>
                  <a:schemeClr val="bg1">
                    <a:lumMod val="65000"/>
                  </a:schemeClr>
                </a:solidFill>
              </a:rPr>
              <a:t>Compare between acute and chronic inflammation</a:t>
            </a:r>
          </a:p>
          <a:p>
            <a:pPr marL="651510" lvl="0" indent="-514350">
              <a:buFont typeface="+mj-lt"/>
              <a:buAutoNum type="arabicPeriod"/>
            </a:pPr>
            <a:r>
              <a:rPr lang="en-US" sz="2400" b="1" dirty="0" smtClean="0"/>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pic>
        <p:nvPicPr>
          <p:cNvPr id="4098" name="Picture 2"/>
          <p:cNvPicPr>
            <a:picLocks noGrp="1" noChangeAspect="1" noChangeArrowheads="1"/>
          </p:cNvPicPr>
          <p:nvPr>
            <p:ph sz="half" idx="1"/>
          </p:nvPr>
        </p:nvPicPr>
        <p:blipFill>
          <a:blip r:embed="rId2" cstate="print"/>
          <a:stretch>
            <a:fillRect/>
          </a:stretch>
        </p:blipFill>
        <p:spPr bwMode="auto">
          <a:xfrm>
            <a:off x="539552" y="1916832"/>
            <a:ext cx="416782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47664" y="1196752"/>
            <a:ext cx="62646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kumimoji="0" lang="en-U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The 5 ancient  cardinal signs of inflammation are</a:t>
            </a:r>
            <a:endParaRPr lang="ar-SA" sz="2000" dirty="0"/>
          </a:p>
        </p:txBody>
      </p:sp>
      <p:sp>
        <p:nvSpPr>
          <p:cNvPr id="9" name="TextBox 8"/>
          <p:cNvSpPr txBox="1"/>
          <p:nvPr/>
        </p:nvSpPr>
        <p:spPr>
          <a:xfrm>
            <a:off x="4901455" y="1952670"/>
            <a:ext cx="2074607"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pPr algn="l"/>
            <a:r>
              <a:rPr kumimoji="0" lang="en-U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Tumor:-swelling</a:t>
            </a:r>
          </a:p>
        </p:txBody>
      </p:sp>
      <p:sp>
        <p:nvSpPr>
          <p:cNvPr id="10" name="TextBox 9"/>
          <p:cNvSpPr txBox="1"/>
          <p:nvPr/>
        </p:nvSpPr>
        <p:spPr>
          <a:xfrm>
            <a:off x="4901455" y="2780928"/>
            <a:ext cx="24817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Rubor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redness</a:t>
            </a:r>
            <a:endParaRPr lang="ar-SA" sz="2400" dirty="0"/>
          </a:p>
        </p:txBody>
      </p:sp>
      <p:sp>
        <p:nvSpPr>
          <p:cNvPr id="11" name="TextBox 10"/>
          <p:cNvSpPr txBox="1"/>
          <p:nvPr/>
        </p:nvSpPr>
        <p:spPr>
          <a:xfrm>
            <a:off x="4927103" y="3429000"/>
            <a:ext cx="242406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Calor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warmth</a:t>
            </a:r>
            <a:endParaRPr lang="ar-SA" sz="2400" dirty="0"/>
          </a:p>
        </p:txBody>
      </p:sp>
      <p:sp>
        <p:nvSpPr>
          <p:cNvPr id="12" name="TextBox 11"/>
          <p:cNvSpPr txBox="1"/>
          <p:nvPr/>
        </p:nvSpPr>
        <p:spPr>
          <a:xfrm>
            <a:off x="4932040" y="4797152"/>
            <a:ext cx="28803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indent="457200" algn="l" eaLnBrk="0" fontAlgn="base" hangingPunct="0">
              <a:spcBef>
                <a:spcPct val="0"/>
              </a:spcBef>
              <a:spcAft>
                <a:spcPct val="0"/>
              </a:spcAft>
            </a:pP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Functio</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Laesa</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–l</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oss of function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4932040" y="4149080"/>
            <a:ext cx="23071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Dolor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pain</a:t>
            </a:r>
            <a:endParaRPr lang="ar-SA" sz="2400" dirty="0"/>
          </a:p>
        </p:txBody>
      </p:sp>
      <p:sp>
        <p:nvSpPr>
          <p:cNvPr id="13" name="TextBox 12"/>
          <p:cNvSpPr txBox="1"/>
          <p:nvPr/>
        </p:nvSpPr>
        <p:spPr>
          <a:xfrm>
            <a:off x="971600" y="6165304"/>
            <a:ext cx="184731" cy="369332"/>
          </a:xfrm>
          <a:prstGeom prst="rect">
            <a:avLst/>
          </a:prstGeom>
          <a:noFill/>
        </p:spPr>
        <p:txBody>
          <a:bodyPr wrap="none" rtlCol="1">
            <a:spAutoFit/>
          </a:bodyPr>
          <a:lstStyle/>
          <a:p>
            <a:endParaRPr lang="ar-SA" dirty="0"/>
          </a:p>
        </p:txBody>
      </p:sp>
      <p:sp>
        <p:nvSpPr>
          <p:cNvPr id="16" name="Rectangle 15"/>
          <p:cNvSpPr/>
          <p:nvPr/>
        </p:nvSpPr>
        <p:spPr>
          <a:xfrm>
            <a:off x="35496" y="0"/>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4. Recognize the cardinal signs of inflammation</a:t>
            </a:r>
            <a:endParaRPr lang="en-US" dirty="0"/>
          </a:p>
        </p:txBody>
      </p:sp>
      <p:sp>
        <p:nvSpPr>
          <p:cNvPr id="3" name="Rectangle 2"/>
          <p:cNvSpPr/>
          <p:nvPr/>
        </p:nvSpPr>
        <p:spPr>
          <a:xfrm>
            <a:off x="7351165" y="3004209"/>
            <a:ext cx="167204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fontAlgn="base"/>
            <a:r>
              <a:rPr lang="en-US" sz="1200" dirty="0" err="1">
                <a:solidFill>
                  <a:srgbClr val="000000"/>
                </a:solidFill>
                <a:latin typeface="Meta Serif Office Pro"/>
              </a:rPr>
              <a:t>Rubor</a:t>
            </a:r>
            <a:r>
              <a:rPr lang="en-US" sz="1200" dirty="0">
                <a:solidFill>
                  <a:srgbClr val="000000"/>
                </a:solidFill>
                <a:latin typeface="Meta Serif Office Pro"/>
              </a:rPr>
              <a:t> </a:t>
            </a:r>
            <a:r>
              <a:rPr lang="en-US" sz="1200" dirty="0" smtClean="0">
                <a:solidFill>
                  <a:srgbClr val="000000"/>
                </a:solidFill>
                <a:latin typeface="Meta Serif Office Pro"/>
              </a:rPr>
              <a:t>and </a:t>
            </a:r>
            <a:r>
              <a:rPr lang="en-US" sz="1200" dirty="0" err="1">
                <a:solidFill>
                  <a:srgbClr val="000000"/>
                </a:solidFill>
                <a:latin typeface="Meta Serif Office Pro"/>
              </a:rPr>
              <a:t>calor</a:t>
            </a:r>
            <a:r>
              <a:rPr lang="en-US" sz="1200" dirty="0">
                <a:solidFill>
                  <a:srgbClr val="000000"/>
                </a:solidFill>
                <a:latin typeface="Meta Serif Office Pro"/>
              </a:rPr>
              <a:t> </a:t>
            </a:r>
            <a:r>
              <a:rPr lang="en-US" sz="1200" dirty="0" smtClean="0">
                <a:solidFill>
                  <a:srgbClr val="000000"/>
                </a:solidFill>
                <a:latin typeface="Meta Serif Office Pro"/>
              </a:rPr>
              <a:t>a</a:t>
            </a:r>
            <a:r>
              <a:rPr lang="en-US" sz="1200" dirty="0" smtClean="0">
                <a:solidFill>
                  <a:srgbClr val="000000"/>
                </a:solidFill>
                <a:latin typeface="inherit"/>
              </a:rPr>
              <a:t>re due </a:t>
            </a:r>
            <a:r>
              <a:rPr lang="en-US" sz="1200" dirty="0">
                <a:solidFill>
                  <a:srgbClr val="000000"/>
                </a:solidFill>
                <a:latin typeface="inherit"/>
              </a:rPr>
              <a:t>to histamine-mediated vasodilation of arterioles</a:t>
            </a:r>
            <a:endParaRPr lang="en-US" sz="1200" b="0" i="0" dirty="0">
              <a:solidFill>
                <a:srgbClr val="000000"/>
              </a:solidFill>
              <a:effectLst/>
              <a:latin typeface="inherit"/>
            </a:endParaRPr>
          </a:p>
        </p:txBody>
      </p:sp>
      <p:sp>
        <p:nvSpPr>
          <p:cNvPr id="4" name="Rectangle 3"/>
          <p:cNvSpPr/>
          <p:nvPr/>
        </p:nvSpPr>
        <p:spPr>
          <a:xfrm>
            <a:off x="7020066" y="1857018"/>
            <a:ext cx="200314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sz="1200" dirty="0"/>
              <a:t>Due to a histamine-mediated increase </a:t>
            </a:r>
            <a:r>
              <a:rPr lang="en-US" sz="1200" dirty="0" smtClean="0"/>
              <a:t>in permeability of </a:t>
            </a:r>
            <a:r>
              <a:rPr lang="en-US" sz="1200" dirty="0" err="1" smtClean="0"/>
              <a:t>venules</a:t>
            </a:r>
            <a:endParaRPr lang="ar-SA" sz="1200" dirty="0"/>
          </a:p>
        </p:txBody>
      </p:sp>
      <p:sp>
        <p:nvSpPr>
          <p:cNvPr id="5" name="Rectangle 4"/>
          <p:cNvSpPr/>
          <p:nvPr/>
        </p:nvSpPr>
        <p:spPr>
          <a:xfrm>
            <a:off x="7463873" y="4012900"/>
            <a:ext cx="107075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sz="1200" dirty="0">
                <a:solidFill>
                  <a:srgbClr val="000000"/>
                </a:solidFill>
                <a:latin typeface="inherit"/>
              </a:rPr>
              <a:t>mediated by PGE2 and bradykinin</a:t>
            </a:r>
          </a:p>
        </p:txBody>
      </p:sp>
      <p:sp>
        <p:nvSpPr>
          <p:cNvPr id="15" name="Rectangle 14"/>
          <p:cNvSpPr/>
          <p:nvPr/>
        </p:nvSpPr>
        <p:spPr>
          <a:xfrm>
            <a:off x="2051720" y="5961474"/>
            <a:ext cx="53285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000" b="1" dirty="0" smtClean="0"/>
              <a:t>The suffix “its” is added to the base word to state the condition as in appendix/appendicitis</a:t>
            </a:r>
            <a:endParaRPr lang="ar-SA" sz="2000" b="1" dirty="0"/>
          </a:p>
        </p:txBody>
      </p:sp>
    </p:spTree>
    <p:extLst>
      <p:ext uri="{BB962C8B-B14F-4D97-AF65-F5344CB8AC3E}">
        <p14:creationId xmlns:p14="http://schemas.microsoft.com/office/powerpoint/2010/main" val="31273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a:xfrm>
            <a:off x="467544" y="1340768"/>
            <a:ext cx="8229600" cy="5040560"/>
          </a:xfrm>
        </p:spPr>
        <p:txBody>
          <a:bodyPr>
            <a:noAutofit/>
          </a:bodyPr>
          <a:lstStyle/>
          <a:p>
            <a:pPr marL="651510" lvl="0" indent="-514350">
              <a:buFont typeface="+mj-lt"/>
              <a:buAutoNum type="arabicPeriod"/>
            </a:pPr>
            <a:r>
              <a:rPr lang="en-US" sz="2400" b="1" dirty="0" smtClean="0"/>
              <a:t>Define inflammation</a:t>
            </a:r>
          </a:p>
          <a:p>
            <a:pPr marL="651510" indent="-514350">
              <a:buFont typeface="+mj-lt"/>
              <a:buAutoNum type="arabicPeriod"/>
            </a:pPr>
            <a:r>
              <a:rPr lang="en-US" sz="2400" b="1" dirty="0" smtClean="0"/>
              <a:t>List cells  &amp; molecules that play important roles in inflammation</a:t>
            </a:r>
          </a:p>
          <a:p>
            <a:pPr marL="651510" lvl="0" indent="-514350">
              <a:buFont typeface="+mj-lt"/>
              <a:buAutoNum type="arabicPeriod"/>
            </a:pPr>
            <a:r>
              <a:rPr lang="en-US" sz="2400" b="1" dirty="0" smtClean="0"/>
              <a:t>Types of inflammation: acute </a:t>
            </a:r>
            <a:r>
              <a:rPr lang="en-US" sz="2400" b="1" dirty="0"/>
              <a:t>and chronic inflammation</a:t>
            </a:r>
          </a:p>
          <a:p>
            <a:pPr marL="651510" indent="-514350">
              <a:buFont typeface="+mj-lt"/>
              <a:buAutoNum type="arabicPeriod"/>
            </a:pPr>
            <a:r>
              <a:rPr lang="en-US" sz="2400" b="1" dirty="0" smtClean="0"/>
              <a:t>Recognize the cardinal signs of inflammation</a:t>
            </a:r>
          </a:p>
          <a:p>
            <a:pPr marL="651510" lvl="0" indent="-514350">
              <a:buFont typeface="+mj-lt"/>
              <a:buAutoNum type="arabicPeriod"/>
            </a:pPr>
            <a:r>
              <a:rPr lang="en-US" sz="2400" b="1" dirty="0" smtClean="0"/>
              <a:t>Describe </a:t>
            </a:r>
            <a:r>
              <a:rPr lang="en-US" sz="2400" b="1" dirty="0"/>
              <a:t>the sequence of vascular changes in acute inflammation (</a:t>
            </a:r>
            <a:r>
              <a:rPr lang="en-US" sz="2400" b="1" dirty="0" err="1"/>
              <a:t>vasodilation</a:t>
            </a:r>
            <a:r>
              <a:rPr lang="en-US" sz="2400" b="1" dirty="0"/>
              <a:t>, increased permeability) and their </a:t>
            </a:r>
            <a:r>
              <a:rPr lang="en-US" sz="2400" b="1" dirty="0" smtClean="0"/>
              <a:t>purpose</a:t>
            </a:r>
            <a:endParaRPr lang="en-US" sz="2400" b="1" dirty="0"/>
          </a:p>
          <a:p>
            <a:pPr marL="651510" lvl="0" indent="-514350">
              <a:buFont typeface="+mj-lt"/>
              <a:buAutoNum type="arabicPeriod"/>
            </a:pPr>
            <a:r>
              <a:rPr lang="en-US" sz="2400" b="1" dirty="0"/>
              <a:t>Compare normal capillary exchanges with exchange during inflammatory </a:t>
            </a:r>
            <a:r>
              <a:rPr lang="en-US" sz="2400" b="1" dirty="0" smtClean="0"/>
              <a:t>response</a:t>
            </a:r>
            <a:endParaRPr lang="en-US" sz="2400" b="1" dirty="0"/>
          </a:p>
          <a:p>
            <a:pPr marL="651510" lvl="0" indent="-514350">
              <a:buFont typeface="+mj-lt"/>
              <a:buAutoNum type="arabicPeriod"/>
            </a:pPr>
            <a:r>
              <a:rPr lang="en-US" sz="2400" b="1" dirty="0"/>
              <a:t>Define the terms edema, </a:t>
            </a:r>
            <a:r>
              <a:rPr lang="en-US" sz="2400" b="1" dirty="0" err="1"/>
              <a:t>transudate</a:t>
            </a:r>
            <a:r>
              <a:rPr lang="en-US" sz="2400" b="1" dirty="0"/>
              <a:t>, and </a:t>
            </a:r>
            <a:r>
              <a:rPr lang="en-US" sz="2400" b="1" dirty="0" err="1"/>
              <a:t>exudate</a:t>
            </a:r>
            <a:r>
              <a:rPr lang="en-US" sz="2400" b="1" dirty="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cstate="print"/>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pic>
        <p:nvPicPr>
          <p:cNvPr id="5" name="Picture 2" descr="SKIN167"/>
          <p:cNvPicPr>
            <a:picLocks noChangeAspect="1" noChangeArrowheads="1"/>
          </p:cNvPicPr>
          <p:nvPr/>
        </p:nvPicPr>
        <p:blipFill>
          <a:blip r:embed="rId4" cstate="print"/>
          <a:srcRect/>
          <a:stretch>
            <a:fillRect/>
          </a:stretch>
        </p:blipFill>
        <p:spPr bwMode="auto">
          <a:xfrm>
            <a:off x="4716016" y="1340768"/>
            <a:ext cx="4167197" cy="2736409"/>
          </a:xfrm>
          <a:prstGeom prst="rect">
            <a:avLst/>
          </a:prstGeom>
          <a:noFill/>
          <a:ln w="9525">
            <a:noFill/>
            <a:miter lim="800000"/>
            <a:headEnd/>
            <a:tailEnd/>
          </a:ln>
        </p:spPr>
      </p:pic>
      <p:pic>
        <p:nvPicPr>
          <p:cNvPr id="7" name="Picture 1026" descr="SKIN072"/>
          <p:cNvPicPr>
            <a:picLocks noChangeAspect="1" noChangeArrowheads="1"/>
          </p:cNvPicPr>
          <p:nvPr/>
        </p:nvPicPr>
        <p:blipFill>
          <a:blip r:embed="rId5" cstate="print"/>
          <a:srcRect/>
          <a:stretch>
            <a:fillRect/>
          </a:stretch>
        </p:blipFill>
        <p:spPr bwMode="auto">
          <a:xfrm>
            <a:off x="357158" y="3357562"/>
            <a:ext cx="4254763" cy="2786082"/>
          </a:xfrm>
          <a:prstGeom prst="rect">
            <a:avLst/>
          </a:prstGeom>
          <a:noFill/>
          <a:ln w="9525">
            <a:noFill/>
            <a:miter lim="800000"/>
            <a:headEnd/>
            <a:tailEnd/>
          </a:ln>
        </p:spPr>
      </p:pic>
      <p:sp>
        <p:nvSpPr>
          <p:cNvPr id="6" name="Rectangle 5"/>
          <p:cNvSpPr/>
          <p:nvPr/>
        </p:nvSpPr>
        <p:spPr>
          <a:xfrm>
            <a:off x="35496" y="35332"/>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4. Recognize the cardinal signs of inflammation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400" b="1" dirty="0" smtClean="0"/>
              <a:t>Describe the sequence of vascular changes in acute inflammation (</a:t>
            </a:r>
            <a:r>
              <a:rPr lang="en-US" sz="2400" b="1" dirty="0" err="1" smtClean="0"/>
              <a:t>vasodilation</a:t>
            </a:r>
            <a:r>
              <a:rPr lang="en-US" sz="2400" b="1" dirty="0" smtClean="0"/>
              <a:t>, increased permeability) and their purpose.</a:t>
            </a:r>
          </a:p>
          <a:p>
            <a:pPr marL="651510" lvl="0" indent="-514350">
              <a:buFont typeface="+mj-lt"/>
              <a:buAutoNum type="arabicPeriod"/>
            </a:pPr>
            <a:r>
              <a:rPr lang="en-US" sz="2000" dirty="0" smtClean="0"/>
              <a:t> </a:t>
            </a: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22</a:t>
            </a:fld>
            <a:endParaRPr lang="en-US"/>
          </a:p>
        </p:txBody>
      </p:sp>
      <p:sp>
        <p:nvSpPr>
          <p:cNvPr id="4" name="Pentagon 3"/>
          <p:cNvSpPr/>
          <p:nvPr/>
        </p:nvSpPr>
        <p:spPr>
          <a:xfrm>
            <a:off x="251520" y="1988840"/>
            <a:ext cx="857256" cy="2292286"/>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806739"/>
            <a:ext cx="2038352" cy="646331"/>
          </a:xfrm>
          <a:prstGeom prst="rect">
            <a:avLst/>
          </a:prstGeom>
          <a:noFill/>
        </p:spPr>
        <p:txBody>
          <a:bodyPr wrap="square" rtlCol="0">
            <a:spAutoFit/>
          </a:bodyPr>
          <a:lstStyle/>
          <a:p>
            <a:pPr algn="ctr"/>
            <a:r>
              <a:rPr lang="en-US" sz="3600" b="1" dirty="0" smtClean="0">
                <a:solidFill>
                  <a:srgbClr val="C00000"/>
                </a:solidFill>
              </a:rPr>
              <a:t>vascular</a:t>
            </a:r>
            <a:endParaRPr lang="en-US" sz="2400" b="1" dirty="0">
              <a:solidFill>
                <a:srgbClr val="C00000"/>
              </a:solidFill>
            </a:endParaRPr>
          </a:p>
        </p:txBody>
      </p:sp>
      <p:sp>
        <p:nvSpPr>
          <p:cNvPr id="7" name="Pentagon 6"/>
          <p:cNvSpPr/>
          <p:nvPr/>
        </p:nvSpPr>
        <p:spPr>
          <a:xfrm>
            <a:off x="214282" y="4520520"/>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81852" y="5003594"/>
            <a:ext cx="1368152" cy="523220"/>
          </a:xfrm>
          <a:prstGeom prst="rect">
            <a:avLst/>
          </a:prstGeom>
          <a:noFill/>
        </p:spPr>
        <p:txBody>
          <a:bodyPr wrap="square" rtlCol="0">
            <a:spAutoFit/>
          </a:bodyPr>
          <a:lstStyle/>
          <a:p>
            <a:pPr algn="ctr"/>
            <a:r>
              <a:rPr lang="en-US" sz="2800" b="1" dirty="0" smtClean="0">
                <a:solidFill>
                  <a:srgbClr val="C00000"/>
                </a:solidFill>
              </a:rPr>
              <a:t>cellular</a:t>
            </a:r>
            <a:endParaRPr lang="en-US" sz="2800" b="1" dirty="0">
              <a:solidFill>
                <a:srgbClr val="C00000"/>
              </a:solidFill>
            </a:endParaRPr>
          </a:p>
        </p:txBody>
      </p:sp>
      <p:sp>
        <p:nvSpPr>
          <p:cNvPr id="10" name="Rectangle 9"/>
          <p:cNvSpPr/>
          <p:nvPr/>
        </p:nvSpPr>
        <p:spPr>
          <a:xfrm>
            <a:off x="0" y="-27384"/>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23</a:t>
            </a:fld>
            <a:endParaRPr lang="en-US"/>
          </a:p>
        </p:txBody>
      </p:sp>
      <p:sp>
        <p:nvSpPr>
          <p:cNvPr id="7" name="Rectangle 6"/>
          <p:cNvSpPr/>
          <p:nvPr/>
        </p:nvSpPr>
        <p:spPr>
          <a:xfrm>
            <a:off x="-36512" y="692696"/>
            <a:ext cx="3419872" cy="2492990"/>
          </a:xfrm>
          <a:prstGeom prst="rect">
            <a:avLst/>
          </a:prstGeom>
        </p:spPr>
        <p:txBody>
          <a:bodyPr wrap="square">
            <a:spAutoFit/>
          </a:bodyPr>
          <a:lstStyle/>
          <a:p>
            <a:pPr algn="ctr"/>
            <a:r>
              <a:rPr lang="en-US" sz="3200" dirty="0" smtClean="0">
                <a:solidFill>
                  <a:srgbClr val="FF0000"/>
                </a:solidFill>
                <a:latin typeface="Aharoni" pitchFamily="2" charset="-79"/>
                <a:cs typeface="Aharoni" pitchFamily="2" charset="-79"/>
              </a:rPr>
              <a:t>Vascular Events</a:t>
            </a:r>
            <a:endParaRPr lang="en-US" sz="2800" dirty="0" smtClean="0">
              <a:solidFill>
                <a:srgbClr val="FF0000"/>
              </a:solidFill>
              <a:latin typeface="Aharoni" pitchFamily="2" charset="-79"/>
              <a:cs typeface="Aharoni" pitchFamily="2" charset="-79"/>
            </a:endParaRPr>
          </a:p>
          <a:p>
            <a:pPr algn="ctr"/>
            <a:r>
              <a:rPr lang="en-US" sz="3200" dirty="0" smtClean="0">
                <a:latin typeface="Tahoma" pitchFamily="34" charset="0"/>
                <a:cs typeface="Tahoma" pitchFamily="34" charset="0"/>
              </a:rPr>
              <a:t>1. Hemodynamic  </a:t>
            </a:r>
            <a:r>
              <a:rPr lang="en-US" sz="3200" dirty="0">
                <a:latin typeface="Tahoma" pitchFamily="34" charset="0"/>
                <a:cs typeface="Tahoma" pitchFamily="34" charset="0"/>
              </a:rPr>
              <a:t>changes</a:t>
            </a:r>
          </a:p>
          <a:p>
            <a:pPr algn="ctr"/>
            <a:r>
              <a:rPr lang="en-US" sz="3200" dirty="0" smtClean="0">
                <a:solidFill>
                  <a:schemeClr val="accent1">
                    <a:lumMod val="60000"/>
                    <a:lumOff val="40000"/>
                  </a:schemeClr>
                </a:solidFill>
                <a:latin typeface="Aharoni" pitchFamily="2" charset="-79"/>
                <a:cs typeface="Aharoni" pitchFamily="2" charset="-79"/>
              </a:rPr>
              <a:t>Vasodilatation</a:t>
            </a:r>
            <a:endParaRPr lang="en-US" sz="3200" dirty="0" smtClean="0">
              <a:solidFill>
                <a:schemeClr val="accent1">
                  <a:lumMod val="60000"/>
                  <a:lumOff val="40000"/>
                </a:schemeClr>
              </a:solidFill>
              <a:latin typeface="Aharoni" pitchFamily="2" charset="-79"/>
              <a:cs typeface="Aharoni" pitchFamily="2" charset="-79"/>
            </a:endParaRPr>
          </a:p>
          <a:p>
            <a:pPr algn="ctr"/>
            <a:r>
              <a:rPr lang="en-US" sz="2800" dirty="0" smtClean="0">
                <a:solidFill>
                  <a:schemeClr val="accent1"/>
                </a:solidFill>
                <a:latin typeface="Tahoma" pitchFamily="34" charset="0"/>
                <a:cs typeface="Tahoma" pitchFamily="34" charset="0"/>
              </a:rPr>
              <a:t>     </a:t>
            </a: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cstate="print"/>
          <a:srcRect/>
          <a:stretch>
            <a:fillRect/>
          </a:stretch>
        </p:blipFill>
        <p:spPr bwMode="auto">
          <a:xfrm>
            <a:off x="3419872" y="593304"/>
            <a:ext cx="5513884" cy="6264696"/>
          </a:xfrm>
          <a:prstGeom prst="rect">
            <a:avLst/>
          </a:prstGeom>
          <a:noFill/>
          <a:ln w="9525">
            <a:noFill/>
            <a:miter lim="800000"/>
            <a:headEnd/>
            <a:tailEnd/>
          </a:ln>
        </p:spPr>
      </p:pic>
      <p:sp>
        <p:nvSpPr>
          <p:cNvPr id="5" name="Text Box 6"/>
          <p:cNvSpPr txBox="1">
            <a:spLocks noChangeArrowheads="1"/>
          </p:cNvSpPr>
          <p:nvPr/>
        </p:nvSpPr>
        <p:spPr bwMode="auto">
          <a:xfrm>
            <a:off x="4788024" y="6143644"/>
            <a:ext cx="2664296"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4572000" y="3212976"/>
            <a:ext cx="1968624"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236296" y="3140968"/>
            <a:ext cx="1907704" cy="369332"/>
          </a:xfrm>
          <a:prstGeom prst="rect">
            <a:avLst/>
          </a:prstGeom>
          <a:noFill/>
          <a:ln w="9525">
            <a:solidFill>
              <a:srgbClr val="FFC000"/>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9" name="Rectangle 8"/>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2800" dirty="0" smtClean="0">
                <a:latin typeface="Tahoma" pitchFamily="34" charset="0"/>
                <a:cs typeface="Tahoma" pitchFamily="34" charset="0"/>
              </a:rPr>
              <a:t>1. Hemodynamic  changes</a:t>
            </a:r>
            <a:endParaRPr lang="en-US" sz="2800" dirty="0" smtClean="0">
              <a:latin typeface="Tahoma" pitchFamily="34" charset="0"/>
              <a:cs typeface="Tahoma"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604962" y="1693428"/>
            <a:ext cx="5934075" cy="4248150"/>
          </a:xfrm>
          <a:prstGeom prst="rect">
            <a:avLst/>
          </a:prstGeom>
          <a:noFill/>
          <a:ln w="9525">
            <a:noFill/>
            <a:miter lim="800000"/>
            <a:headEnd/>
            <a:tailEnd/>
          </a:ln>
        </p:spPr>
      </p:pic>
      <p:sp>
        <p:nvSpPr>
          <p:cNvPr id="4" name="Rectangle 3"/>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523126"/>
            <a:ext cx="8229600" cy="850106"/>
          </a:xfrm>
        </p:spPr>
        <p:txBody>
          <a:bodyPr lIns="90488" tIns="44450" rIns="90488" bIns="44450">
            <a:noAutofit/>
          </a:bodyPr>
          <a:lstStyle/>
          <a:p>
            <a:pPr>
              <a:defRPr/>
            </a:pPr>
            <a:r>
              <a:rPr lang="en-US" sz="3200" dirty="0" smtClean="0">
                <a:latin typeface="Tahoma" pitchFamily="34" charset="0"/>
                <a:cs typeface="Tahoma" pitchFamily="34" charset="0"/>
              </a:rPr>
              <a:t>1. Hemodynamic  </a:t>
            </a:r>
            <a:r>
              <a:rPr lang="en-US" sz="3200" dirty="0">
                <a:latin typeface="Tahoma" pitchFamily="34" charset="0"/>
                <a:cs typeface="Tahoma" pitchFamily="34" charset="0"/>
              </a:rPr>
              <a:t>changes</a:t>
            </a:r>
            <a:br>
              <a:rPr lang="en-US" sz="3200" dirty="0">
                <a:latin typeface="Tahoma" pitchFamily="34" charset="0"/>
                <a:cs typeface="Tahoma" pitchFamily="34" charset="0"/>
              </a:rPr>
            </a:br>
            <a:r>
              <a:rPr lang="en-US" sz="3200" dirty="0" smtClean="0">
                <a:solidFill>
                  <a:schemeClr val="tx2">
                    <a:lumMod val="90000"/>
                  </a:schemeClr>
                </a:solidFill>
              </a:rPr>
              <a:t>Phases </a:t>
            </a:r>
            <a:r>
              <a:rPr lang="en-US" sz="3200" dirty="0" smtClean="0">
                <a:solidFill>
                  <a:schemeClr val="tx2">
                    <a:lumMod val="90000"/>
                  </a:schemeClr>
                </a:solidFill>
              </a:rPr>
              <a:t>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a:xfrm>
            <a:off x="971600" y="2132856"/>
            <a:ext cx="7200800" cy="3802421"/>
          </a:xfrm>
        </p:spPr>
        <p:txBody>
          <a:bodyPr lIns="90488" tIns="44450" rIns="90488" bIns="44450">
            <a:normAutofit fontScale="77500" lnSpcReduction="20000"/>
          </a:bodyPr>
          <a:lstStyle/>
          <a:p>
            <a:pPr>
              <a:buClr>
                <a:srgbClr val="FF3300"/>
              </a:buClr>
              <a:buNone/>
            </a:pPr>
            <a:r>
              <a:rPr lang="en-US" sz="3800" dirty="0" smtClean="0">
                <a:solidFill>
                  <a:srgbClr val="FF0000"/>
                </a:solidFill>
                <a:latin typeface="Tahoma" pitchFamily="34" charset="0"/>
                <a:cs typeface="Tahoma" pitchFamily="34" charset="0"/>
              </a:rPr>
              <a:t>1. Transient vasoconstriction of arterioles</a:t>
            </a:r>
            <a:endParaRPr lang="en-US" sz="3400" dirty="0" smtClean="0">
              <a:solidFill>
                <a:srgbClr val="FF0000"/>
              </a:solidFill>
              <a:latin typeface="Tahoma" pitchFamily="34" charset="0"/>
              <a:cs typeface="Tahoma" pitchFamily="34" charset="0"/>
            </a:endParaRPr>
          </a:p>
          <a:p>
            <a:pPr>
              <a:buClr>
                <a:srgbClr val="FF3300"/>
              </a:buClr>
              <a:buNone/>
            </a:pPr>
            <a:r>
              <a:rPr lang="en-US" sz="3800" dirty="0" smtClean="0">
                <a:solidFill>
                  <a:srgbClr val="FF0000"/>
                </a:solidFill>
                <a:latin typeface="Tahoma" pitchFamily="34" charset="0"/>
                <a:cs typeface="Tahoma" pitchFamily="34" charset="0"/>
              </a:rPr>
              <a:t>2</a:t>
            </a:r>
            <a:r>
              <a:rPr lang="en-US" sz="3800" dirty="0" smtClean="0">
                <a:solidFill>
                  <a:srgbClr val="FF0000"/>
                </a:solidFill>
                <a:latin typeface="Tahoma" pitchFamily="34" charset="0"/>
                <a:cs typeface="Tahoma" pitchFamily="34" charset="0"/>
              </a:rPr>
              <a:t>. </a:t>
            </a:r>
            <a:r>
              <a:rPr lang="en-US" sz="3800" dirty="0" smtClean="0">
                <a:solidFill>
                  <a:srgbClr val="FF0000"/>
                </a:solidFill>
                <a:latin typeface="Tahoma" pitchFamily="34" charset="0"/>
                <a:cs typeface="Tahoma" pitchFamily="34" charset="0"/>
              </a:rPr>
              <a:t>Vasodilatation</a:t>
            </a:r>
            <a:endParaRPr lang="en-US" sz="3800" dirty="0">
              <a:solidFill>
                <a:srgbClr val="FF0000"/>
              </a:solidFill>
              <a:latin typeface="Tahoma" pitchFamily="34" charset="0"/>
              <a:cs typeface="Tahoma" pitchFamily="34" charset="0"/>
            </a:endParaRPr>
          </a:p>
          <a:p>
            <a:pPr>
              <a:buClr>
                <a:srgbClr val="FF3300"/>
              </a:buClr>
              <a:buNone/>
            </a:pPr>
            <a:r>
              <a:rPr lang="en-US" sz="3800" dirty="0">
                <a:solidFill>
                  <a:srgbClr val="FF0000"/>
                </a:solidFill>
                <a:latin typeface="Tahoma" pitchFamily="34" charset="0"/>
                <a:cs typeface="Tahoma" pitchFamily="34" charset="0"/>
              </a:rPr>
              <a:t>3. </a:t>
            </a:r>
            <a:r>
              <a:rPr lang="en-US" sz="3800" dirty="0">
                <a:solidFill>
                  <a:srgbClr val="FF0000"/>
                </a:solidFill>
                <a:latin typeface="Tahoma" pitchFamily="34" charset="0"/>
                <a:cs typeface="Tahoma" pitchFamily="34" charset="0"/>
              </a:rPr>
              <a:t>Slowing of the </a:t>
            </a:r>
            <a:r>
              <a:rPr lang="en-US" sz="3800" dirty="0" smtClean="0">
                <a:solidFill>
                  <a:srgbClr val="FF0000"/>
                </a:solidFill>
                <a:latin typeface="Tahoma" pitchFamily="34" charset="0"/>
                <a:cs typeface="Tahoma" pitchFamily="34" charset="0"/>
              </a:rPr>
              <a:t>circulation </a:t>
            </a:r>
            <a:endParaRPr lang="en-US" sz="3800" dirty="0">
              <a:solidFill>
                <a:srgbClr val="FF0000"/>
              </a:solidFill>
              <a:latin typeface="Tahoma" pitchFamily="34" charset="0"/>
              <a:cs typeface="Tahoma" pitchFamily="34" charset="0"/>
            </a:endParaRPr>
          </a:p>
          <a:p>
            <a:pPr>
              <a:buClr>
                <a:srgbClr val="FF3300"/>
              </a:buClr>
              <a:buNone/>
            </a:pPr>
            <a:r>
              <a:rPr lang="en-US" sz="3800" dirty="0">
                <a:solidFill>
                  <a:srgbClr val="FF0000"/>
                </a:solidFill>
                <a:latin typeface="Tahoma" pitchFamily="34" charset="0"/>
                <a:cs typeface="Tahoma" pitchFamily="34" charset="0"/>
              </a:rPr>
              <a:t>4. </a:t>
            </a:r>
            <a:r>
              <a:rPr lang="en-US" sz="3800" dirty="0" smtClean="0">
                <a:solidFill>
                  <a:srgbClr val="FF0000"/>
                </a:solidFill>
                <a:latin typeface="Tahoma" pitchFamily="34" charset="0"/>
                <a:cs typeface="Tahoma" pitchFamily="34" charset="0"/>
              </a:rPr>
              <a:t>Stasis</a:t>
            </a:r>
            <a:endParaRPr lang="en-US" sz="3800" dirty="0">
              <a:solidFill>
                <a:srgbClr val="FF0000"/>
              </a:solidFill>
              <a:latin typeface="Tahoma" pitchFamily="34" charset="0"/>
              <a:cs typeface="Tahoma" pitchFamily="34" charset="0"/>
            </a:endParaRPr>
          </a:p>
          <a:p>
            <a:pPr>
              <a:buClr>
                <a:srgbClr val="FF3300"/>
              </a:buClr>
              <a:buNone/>
            </a:pPr>
            <a:endParaRPr lang="en-US" sz="2400" dirty="0">
              <a:solidFill>
                <a:srgbClr val="FF0000"/>
              </a:solidFill>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25</a:t>
            </a:fld>
            <a:endParaRPr lang="en-US"/>
          </a:p>
        </p:txBody>
      </p:sp>
      <p:sp>
        <p:nvSpPr>
          <p:cNvPr id="7" name="Rectangle 6"/>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51520" y="908720"/>
            <a:ext cx="8640960" cy="5301208"/>
          </a:xfrm>
        </p:spPr>
        <p:txBody>
          <a:bodyPr lIns="90488" tIns="44450" rIns="90488" bIns="44450">
            <a:normAutofit/>
          </a:bodyPr>
          <a:lstStyle/>
          <a:p>
            <a:pPr>
              <a:buClr>
                <a:srgbClr val="FF3300"/>
              </a:buClr>
              <a:buNone/>
            </a:pPr>
            <a:r>
              <a:rPr lang="en-US" sz="2000" dirty="0">
                <a:solidFill>
                  <a:srgbClr val="FF0000"/>
                </a:solidFill>
                <a:latin typeface="Tahoma" pitchFamily="34" charset="0"/>
                <a:cs typeface="Tahoma" pitchFamily="34" charset="0"/>
              </a:rPr>
              <a:t>1.</a:t>
            </a:r>
            <a:r>
              <a:rPr lang="en-US" sz="2400" dirty="0" smtClean="0">
                <a:latin typeface="Tahoma" pitchFamily="34" charset="0"/>
                <a:cs typeface="Tahoma" pitchFamily="34" charset="0"/>
              </a:rPr>
              <a:t> </a:t>
            </a:r>
            <a:r>
              <a:rPr lang="en-US" sz="2000" dirty="0" smtClean="0">
                <a:solidFill>
                  <a:srgbClr val="FF0000"/>
                </a:solidFill>
                <a:latin typeface="Tahoma" pitchFamily="34" charset="0"/>
                <a:cs typeface="Tahoma" pitchFamily="34" charset="0"/>
              </a:rPr>
              <a:t>Transient vasoconstriction of arterioles</a:t>
            </a:r>
            <a:endParaRPr lang="en-US" sz="1600" dirty="0" smtClean="0">
              <a:solidFill>
                <a:srgbClr val="FF0000"/>
              </a:solidFill>
              <a:latin typeface="Tahoma" pitchFamily="34" charset="0"/>
              <a:cs typeface="Tahoma" pitchFamily="34" charset="0"/>
            </a:endParaRPr>
          </a:p>
          <a:p>
            <a:pPr>
              <a:buClr>
                <a:srgbClr val="FF3300"/>
              </a:buClr>
              <a:buFont typeface="Monotype Sorts"/>
              <a:buNone/>
            </a:pPr>
            <a:r>
              <a:rPr lang="en-US" sz="1800" dirty="0" smtClean="0">
                <a:latin typeface="Tahoma" pitchFamily="34" charset="0"/>
                <a:cs typeface="Tahoma" pitchFamily="34" charset="0"/>
              </a:rPr>
              <a:t>          It disappears within 3-5 seconds in mild </a:t>
            </a:r>
            <a:r>
              <a:rPr lang="en-US" sz="1800" dirty="0" smtClean="0">
                <a:latin typeface="Tahoma" pitchFamily="34" charset="0"/>
                <a:cs typeface="Tahoma" pitchFamily="34" charset="0"/>
              </a:rPr>
              <a:t>injuries </a:t>
            </a:r>
          </a:p>
          <a:p>
            <a:pPr>
              <a:buClr>
                <a:srgbClr val="FF3300"/>
              </a:buClr>
              <a:buFont typeface="Monotype Sorts"/>
              <a:buNone/>
            </a:pPr>
            <a:r>
              <a:rPr lang="en-US" sz="1800" dirty="0">
                <a:latin typeface="Tahoma" pitchFamily="34" charset="0"/>
                <a:cs typeface="Tahoma" pitchFamily="34" charset="0"/>
              </a:rPr>
              <a:t>	</a:t>
            </a:r>
            <a:r>
              <a:rPr lang="en-US" sz="1800" dirty="0" smtClean="0">
                <a:latin typeface="Tahoma" pitchFamily="34" charset="0"/>
                <a:cs typeface="Tahoma" pitchFamily="34" charset="0"/>
              </a:rPr>
              <a:t>	</a:t>
            </a:r>
            <a:r>
              <a:rPr lang="en-US" sz="1800" dirty="0" smtClean="0">
                <a:latin typeface="Tahoma" pitchFamily="34" charset="0"/>
                <a:cs typeface="Tahoma" pitchFamily="34" charset="0"/>
              </a:rPr>
              <a:t>(</a:t>
            </a:r>
            <a:r>
              <a:rPr lang="en-US" sz="1800" dirty="0"/>
              <a:t>Due to a neurogenic reflex that lasts only a few seconds</a:t>
            </a:r>
            <a:r>
              <a:rPr lang="en-US" sz="1800" dirty="0" smtClean="0">
                <a:latin typeface="Tahoma" pitchFamily="34" charset="0"/>
                <a:cs typeface="Tahoma" pitchFamily="34" charset="0"/>
              </a:rPr>
              <a:t>)</a:t>
            </a:r>
            <a:endParaRPr lang="en-US" sz="1800" dirty="0" smtClean="0">
              <a:latin typeface="Tahoma" pitchFamily="34" charset="0"/>
              <a:cs typeface="Tahoma" pitchFamily="34" charset="0"/>
            </a:endParaRPr>
          </a:p>
          <a:p>
            <a:pPr>
              <a:buClr>
                <a:srgbClr val="FF3300"/>
              </a:buClr>
              <a:buNone/>
            </a:pPr>
            <a:r>
              <a:rPr lang="en-US" sz="2000" dirty="0">
                <a:solidFill>
                  <a:srgbClr val="FF0000"/>
                </a:solidFill>
                <a:latin typeface="Tahoma" pitchFamily="34" charset="0"/>
                <a:cs typeface="Tahoma" pitchFamily="34" charset="0"/>
              </a:rPr>
              <a:t>2.</a:t>
            </a:r>
            <a:r>
              <a:rPr lang="en-US" sz="2000" dirty="0" smtClean="0">
                <a:latin typeface="Tahoma" pitchFamily="34" charset="0"/>
                <a:cs typeface="Tahoma" pitchFamily="34" charset="0"/>
              </a:rPr>
              <a:t> </a:t>
            </a:r>
            <a:r>
              <a:rPr lang="en-US" sz="2000" dirty="0">
                <a:solidFill>
                  <a:srgbClr val="FF0000"/>
                </a:solidFill>
                <a:latin typeface="Tahoma" pitchFamily="34" charset="0"/>
                <a:cs typeface="Tahoma" pitchFamily="34" charset="0"/>
              </a:rPr>
              <a:t>Vasodilatation:</a:t>
            </a:r>
            <a:r>
              <a:rPr lang="en-US" sz="2400" dirty="0">
                <a:solidFill>
                  <a:srgbClr val="FF0000"/>
                </a:solidFill>
                <a:latin typeface="Tahoma" pitchFamily="34" charset="0"/>
                <a:cs typeface="Tahoma" pitchFamily="34" charset="0"/>
              </a:rPr>
              <a:t> </a:t>
            </a:r>
            <a:r>
              <a:rPr lang="en-US" sz="1800" dirty="0" smtClean="0">
                <a:latin typeface="Tahoma" pitchFamily="34" charset="0"/>
                <a:cs typeface="Tahoma" pitchFamily="34" charset="0"/>
              </a:rPr>
              <a:t>It involves the </a:t>
            </a:r>
            <a:r>
              <a:rPr lang="en-US" sz="1800" b="1" dirty="0" smtClean="0">
                <a:solidFill>
                  <a:srgbClr val="FF0066"/>
                </a:solidFill>
                <a:latin typeface="Tahoma" pitchFamily="34" charset="0"/>
                <a:cs typeface="Tahoma" pitchFamily="34" charset="0"/>
              </a:rPr>
              <a:t>arterioles</a:t>
            </a:r>
            <a:r>
              <a:rPr lang="en-US" sz="1800" dirty="0" smtClean="0">
                <a:latin typeface="Tahoma" pitchFamily="34" charset="0"/>
                <a:cs typeface="Tahoma" pitchFamily="34" charset="0"/>
              </a:rPr>
              <a:t> results in opening of new microvasculature beds in the area leading to increasing blood </a:t>
            </a:r>
            <a:r>
              <a:rPr lang="en-US" sz="1800" dirty="0">
                <a:latin typeface="Tahoma" pitchFamily="34" charset="0"/>
                <a:cs typeface="Tahoma" pitchFamily="34" charset="0"/>
              </a:rPr>
              <a:t>flow and cause of redness </a:t>
            </a:r>
            <a:r>
              <a:rPr lang="en-US" sz="1800" dirty="0" smtClean="0">
                <a:latin typeface="Tahoma" pitchFamily="34" charset="0"/>
                <a:cs typeface="Tahoma" pitchFamily="34" charset="0"/>
              </a:rPr>
              <a:t>and hotness in </a:t>
            </a:r>
            <a:r>
              <a:rPr lang="en-US" sz="1800" dirty="0">
                <a:latin typeface="Tahoma" pitchFamily="34" charset="0"/>
                <a:cs typeface="Tahoma" pitchFamily="34" charset="0"/>
              </a:rPr>
              <a:t>acute inflammation </a:t>
            </a:r>
          </a:p>
          <a:p>
            <a:pPr>
              <a:buClr>
                <a:srgbClr val="FF3300"/>
              </a:buClr>
              <a:buNone/>
            </a:pPr>
            <a:r>
              <a:rPr lang="en-US" sz="1800" dirty="0" smtClean="0">
                <a:latin typeface="Tahoma" pitchFamily="34" charset="0"/>
                <a:cs typeface="Tahoma" pitchFamily="34" charset="0"/>
              </a:rPr>
              <a:t> </a:t>
            </a:r>
            <a:r>
              <a:rPr lang="en-US" sz="1800" dirty="0">
                <a:latin typeface="Tahoma" pitchFamily="34" charset="0"/>
                <a:cs typeface="Tahoma" pitchFamily="34" charset="0"/>
              </a:rPr>
              <a:t> </a:t>
            </a:r>
            <a:r>
              <a:rPr lang="en-US" sz="1800" dirty="0" smtClean="0">
                <a:latin typeface="Tahoma" pitchFamily="34" charset="0"/>
                <a:cs typeface="Tahoma" pitchFamily="34" charset="0"/>
              </a:rPr>
              <a:t>	(</a:t>
            </a:r>
            <a:r>
              <a:rPr lang="en-US" sz="1800" dirty="0"/>
              <a:t>Due to Histamine </a:t>
            </a:r>
            <a:r>
              <a:rPr lang="en-US" sz="1800" dirty="0" smtClean="0"/>
              <a:t>effect released </a:t>
            </a:r>
            <a:r>
              <a:rPr lang="en-US" sz="1800" dirty="0"/>
              <a:t>from mast cells located in interstitial tissue around the small vessels</a:t>
            </a:r>
            <a:r>
              <a:rPr lang="en-US" sz="1800" dirty="0" smtClean="0">
                <a:latin typeface="Tahoma" pitchFamily="34" charset="0"/>
                <a:cs typeface="Tahoma" pitchFamily="34" charset="0"/>
              </a:rPr>
              <a:t>)</a:t>
            </a:r>
            <a:endParaRPr lang="en-US" sz="1800" dirty="0" smtClean="0">
              <a:latin typeface="Tahoma" pitchFamily="34" charset="0"/>
              <a:cs typeface="Tahoma" pitchFamily="34" charset="0"/>
            </a:endParaRPr>
          </a:p>
          <a:p>
            <a:pPr>
              <a:buClr>
                <a:srgbClr val="FF3300"/>
              </a:buClr>
              <a:buNone/>
            </a:pPr>
            <a:r>
              <a:rPr lang="en-US" sz="1800" dirty="0" smtClean="0">
                <a:latin typeface="Tahoma" pitchFamily="34" charset="0"/>
                <a:cs typeface="Tahoma" pitchFamily="34" charset="0"/>
              </a:rPr>
              <a:t> </a:t>
            </a:r>
            <a:endParaRPr lang="en-US" sz="18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26</a:t>
            </a:fld>
            <a:endParaRPr lang="en-US"/>
          </a:p>
        </p:txBody>
      </p:sp>
      <p:pic>
        <p:nvPicPr>
          <p:cNvPr id="5" name="Picture 4" descr="7335"/>
          <p:cNvPicPr>
            <a:picLocks noChangeAspect="1" noChangeArrowheads="1"/>
          </p:cNvPicPr>
          <p:nvPr/>
        </p:nvPicPr>
        <p:blipFill>
          <a:blip r:embed="rId3" cstate="print"/>
          <a:srcRect/>
          <a:stretch>
            <a:fillRect/>
          </a:stretch>
        </p:blipFill>
        <p:spPr bwMode="auto">
          <a:xfrm>
            <a:off x="457200" y="3771016"/>
            <a:ext cx="4138564" cy="2826336"/>
          </a:xfrm>
          <a:prstGeom prst="rect">
            <a:avLst/>
          </a:prstGeom>
          <a:noFill/>
          <a:ln w="9525">
            <a:noFill/>
            <a:miter lim="800000"/>
            <a:headEnd/>
            <a:tailEnd/>
          </a:ln>
        </p:spPr>
      </p:pic>
      <p:sp>
        <p:nvSpPr>
          <p:cNvPr id="7" name="Rectangle 6"/>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pic>
        <p:nvPicPr>
          <p:cNvPr id="8" name="Picture 2" descr="f003002"/>
          <p:cNvPicPr>
            <a:picLocks noChangeAspect="1" noChangeArrowheads="1"/>
          </p:cNvPicPr>
          <p:nvPr/>
        </p:nvPicPr>
        <p:blipFill>
          <a:blip r:embed="rId4" cstate="print"/>
          <a:srcRect/>
          <a:stretch>
            <a:fillRect/>
          </a:stretch>
        </p:blipFill>
        <p:spPr bwMode="auto">
          <a:xfrm>
            <a:off x="5220072" y="3442774"/>
            <a:ext cx="3456384" cy="3401236"/>
          </a:xfrm>
          <a:prstGeom prst="rect">
            <a:avLst/>
          </a:prstGeom>
          <a:noFill/>
          <a:ln w="9525">
            <a:noFill/>
            <a:miter lim="800000"/>
            <a:headEnd/>
            <a:tailEnd/>
          </a:ln>
        </p:spPr>
      </p:pic>
      <p:sp>
        <p:nvSpPr>
          <p:cNvPr id="11" name="Rectangle 2"/>
          <p:cNvSpPr txBox="1">
            <a:spLocks noChangeArrowheads="1"/>
          </p:cNvSpPr>
          <p:nvPr/>
        </p:nvSpPr>
        <p:spPr>
          <a:xfrm>
            <a:off x="457200" y="274638"/>
            <a:ext cx="7859216" cy="778098"/>
          </a:xfrm>
          <a:prstGeom prst="rect">
            <a:avLst/>
          </a:prstGeom>
        </p:spPr>
        <p:txBody>
          <a:bodyPr vert="horz" lIns="90488" tIns="44450" rIns="90488" bIns="4445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defRPr/>
            </a:pPr>
            <a:r>
              <a:rPr lang="en-US" sz="2000" dirty="0" smtClean="0">
                <a:latin typeface="Tahoma" pitchFamily="34" charset="0"/>
                <a:cs typeface="Tahoma" pitchFamily="34" charset="0"/>
              </a:rPr>
              <a:t>1. Hemodynamic  changes</a:t>
            </a:r>
            <a:r>
              <a:rPr lang="en-US" sz="3200" dirty="0" smtClean="0">
                <a:latin typeface="Tahoma" pitchFamily="34" charset="0"/>
                <a:cs typeface="Tahoma" pitchFamily="34" charset="0"/>
              </a:rPr>
              <a:t/>
            </a:r>
            <a:br>
              <a:rPr lang="en-US" sz="3200" dirty="0" smtClean="0">
                <a:latin typeface="Tahoma" pitchFamily="34" charset="0"/>
                <a:cs typeface="Tahoma" pitchFamily="34" charset="0"/>
              </a:rPr>
            </a:br>
            <a:r>
              <a:rPr lang="en-US" sz="2000" dirty="0" smtClean="0">
                <a:solidFill>
                  <a:schemeClr val="tx2">
                    <a:lumMod val="90000"/>
                  </a:schemeClr>
                </a:solidFill>
              </a:rPr>
              <a:t>Phases 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Tree>
    <p:extLst>
      <p:ext uri="{BB962C8B-B14F-4D97-AF65-F5344CB8AC3E}">
        <p14:creationId xmlns:p14="http://schemas.microsoft.com/office/powerpoint/2010/main" val="403182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500"/>
                                        <p:tgtEl>
                                          <p:spTgt spid="4096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3" dur="500"/>
                                        <p:tgtEl>
                                          <p:spTgt spid="4096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8" dur="500"/>
                                        <p:tgtEl>
                                          <p:spTgt spid="4096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23" dur="500"/>
                                        <p:tgtEl>
                                          <p:spTgt spid="409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28" dur="500"/>
                                        <p:tgtEl>
                                          <p:spTgt spid="40963">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7859216" cy="778098"/>
          </a:xfrm>
        </p:spPr>
        <p:txBody>
          <a:bodyPr lIns="90488" tIns="44450" rIns="90488" bIns="44450">
            <a:noAutofit/>
          </a:bodyPr>
          <a:lstStyle/>
          <a:p>
            <a:pPr>
              <a:defRPr/>
            </a:pPr>
            <a:r>
              <a:rPr lang="en-US" sz="2000" dirty="0" smtClean="0">
                <a:latin typeface="Tahoma" pitchFamily="34" charset="0"/>
                <a:cs typeface="Tahoma" pitchFamily="34" charset="0"/>
              </a:rPr>
              <a:t>1. Hemodynamic  changes</a:t>
            </a:r>
            <a:r>
              <a:rPr lang="en-US" sz="3200" dirty="0">
                <a:latin typeface="Tahoma" pitchFamily="34" charset="0"/>
                <a:cs typeface="Tahoma" pitchFamily="34" charset="0"/>
              </a:rPr>
              <a:t/>
            </a:r>
            <a:br>
              <a:rPr lang="en-US" sz="3200" dirty="0">
                <a:latin typeface="Tahoma" pitchFamily="34" charset="0"/>
                <a:cs typeface="Tahoma" pitchFamily="34" charset="0"/>
              </a:rPr>
            </a:br>
            <a:r>
              <a:rPr lang="en-US" sz="2000" dirty="0" smtClean="0">
                <a:solidFill>
                  <a:schemeClr val="tx2">
                    <a:lumMod val="90000"/>
                  </a:schemeClr>
                </a:solidFill>
              </a:rPr>
              <a:t>Phases </a:t>
            </a:r>
            <a:r>
              <a:rPr lang="en-US" sz="2000" dirty="0" smtClean="0">
                <a:solidFill>
                  <a:schemeClr val="tx2">
                    <a:lumMod val="90000"/>
                  </a:schemeClr>
                </a:solidFill>
              </a:rPr>
              <a:t>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a:xfrm>
            <a:off x="251520" y="908720"/>
            <a:ext cx="8640960" cy="5301208"/>
          </a:xfrm>
        </p:spPr>
        <p:txBody>
          <a:bodyPr lIns="90488" tIns="44450" rIns="90488" bIns="44450">
            <a:normAutofit/>
          </a:bodyPr>
          <a:lstStyle/>
          <a:p>
            <a:pPr>
              <a:buClr>
                <a:srgbClr val="FF3300"/>
              </a:buClr>
              <a:buNone/>
            </a:pPr>
            <a:r>
              <a:rPr lang="en-US" sz="1800" dirty="0" smtClean="0">
                <a:latin typeface="Tahoma" pitchFamily="34" charset="0"/>
                <a:cs typeface="Tahoma" pitchFamily="34" charset="0"/>
              </a:rPr>
              <a:t> </a:t>
            </a:r>
            <a:endParaRPr lang="en-US" sz="18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27</a:t>
            </a:fld>
            <a:endParaRPr lang="en-US"/>
          </a:p>
        </p:txBody>
      </p:sp>
      <p:sp>
        <p:nvSpPr>
          <p:cNvPr id="6" name="Rectangle 5"/>
          <p:cNvSpPr/>
          <p:nvPr/>
        </p:nvSpPr>
        <p:spPr>
          <a:xfrm>
            <a:off x="273256" y="1061237"/>
            <a:ext cx="7848872" cy="1631216"/>
          </a:xfrm>
          <a:prstGeom prst="rect">
            <a:avLst/>
          </a:prstGeom>
        </p:spPr>
        <p:txBody>
          <a:bodyPr wrap="square">
            <a:spAutoFit/>
          </a:bodyPr>
          <a:lstStyle/>
          <a:p>
            <a:pPr algn="l">
              <a:buClr>
                <a:srgbClr val="FF3300"/>
              </a:buClr>
              <a:buNone/>
            </a:pPr>
            <a:r>
              <a:rPr lang="en-US" sz="2000" dirty="0" smtClean="0">
                <a:latin typeface="Tahoma" pitchFamily="34" charset="0"/>
                <a:cs typeface="Tahoma" pitchFamily="34" charset="0"/>
              </a:rPr>
              <a:t>3. </a:t>
            </a:r>
            <a:r>
              <a:rPr lang="en-US" sz="2000" dirty="0" smtClean="0">
                <a:solidFill>
                  <a:srgbClr val="FF0000"/>
                </a:solidFill>
                <a:latin typeface="Tahoma" pitchFamily="34" charset="0"/>
                <a:cs typeface="Tahoma" pitchFamily="34" charset="0"/>
              </a:rPr>
              <a:t>Slowing of the circulation</a:t>
            </a:r>
          </a:p>
          <a:p>
            <a:pPr algn="l">
              <a:buClr>
                <a:srgbClr val="FF3300"/>
              </a:buClr>
              <a:buNone/>
            </a:pPr>
            <a:r>
              <a:rPr lang="en-US" sz="2000" dirty="0" smtClean="0">
                <a:solidFill>
                  <a:srgbClr val="FF0000"/>
                </a:solidFill>
                <a:latin typeface="Tahoma" pitchFamily="34" charset="0"/>
                <a:cs typeface="Tahoma" pitchFamily="34" charset="0"/>
              </a:rPr>
              <a:t> </a:t>
            </a:r>
            <a:r>
              <a:rPr lang="en-US" sz="2000" dirty="0" smtClean="0">
                <a:latin typeface="Tahoma" pitchFamily="34" charset="0"/>
                <a:cs typeface="Tahoma" pitchFamily="34" charset="0"/>
              </a:rPr>
              <a:t>due to increased permeability of the microvasculature, this leads to outpouring of protein-rich fluid in the extravascular tissues</a:t>
            </a:r>
            <a:r>
              <a:rPr lang="en-US" sz="2000" dirty="0" smtClean="0">
                <a:latin typeface="Tahoma" pitchFamily="34" charset="0"/>
                <a:cs typeface="Tahoma" pitchFamily="34" charset="0"/>
              </a:rPr>
              <a:t>.</a:t>
            </a:r>
            <a:endParaRPr lang="en-US" sz="2000" dirty="0" smtClean="0">
              <a:latin typeface="Tahoma" pitchFamily="34" charset="0"/>
              <a:cs typeface="Tahoma" pitchFamily="34" charset="0"/>
            </a:endParaRPr>
          </a:p>
          <a:p>
            <a:pPr algn="l">
              <a:buClr>
                <a:srgbClr val="FF3300"/>
              </a:buClr>
              <a:buNone/>
            </a:pPr>
            <a:r>
              <a:rPr lang="en-US" sz="2000" dirty="0" smtClean="0">
                <a:latin typeface="Tahoma" pitchFamily="34" charset="0"/>
                <a:cs typeface="Tahoma" pitchFamily="34" charset="0"/>
              </a:rPr>
              <a:t>4.  </a:t>
            </a:r>
            <a:r>
              <a:rPr lang="en-US" sz="2000" dirty="0" smtClean="0">
                <a:solidFill>
                  <a:srgbClr val="FF0000"/>
                </a:solidFill>
                <a:latin typeface="Tahoma" pitchFamily="34" charset="0"/>
                <a:cs typeface="Tahoma" pitchFamily="34" charset="0"/>
              </a:rPr>
              <a:t>Stasis: </a:t>
            </a:r>
            <a:r>
              <a:rPr lang="en-US" sz="2000" dirty="0" smtClean="0">
                <a:latin typeface="Tahoma" pitchFamily="34" charset="0"/>
                <a:cs typeface="Tahoma" pitchFamily="34" charset="0"/>
              </a:rPr>
              <a:t>slow circulation due to dilated small vessels packed with red cells</a:t>
            </a:r>
            <a:endParaRPr lang="en-US" dirty="0" smtClean="0">
              <a:latin typeface="Tahoma" pitchFamily="34" charset="0"/>
              <a:cs typeface="Tahoma" pitchFamily="34" charset="0"/>
            </a:endParaRPr>
          </a:p>
        </p:txBody>
      </p:sp>
      <p:sp>
        <p:nvSpPr>
          <p:cNvPr id="7" name="Rectangle 6"/>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1439652" y="2521163"/>
            <a:ext cx="6444716" cy="4379753"/>
          </a:xfrm>
          <a:prstGeom prst="rect">
            <a:avLst/>
          </a:prstGeom>
          <a:noFill/>
          <a:ln w="9525">
            <a:noFill/>
            <a:miter lim="800000"/>
            <a:headEnd/>
            <a:tailEnd/>
          </a:ln>
          <a:effectLst/>
        </p:spPr>
      </p:pic>
    </p:spTree>
    <p:extLst>
      <p:ext uri="{BB962C8B-B14F-4D97-AF65-F5344CB8AC3E}">
        <p14:creationId xmlns:p14="http://schemas.microsoft.com/office/powerpoint/2010/main" val="444412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692696"/>
            <a:ext cx="82296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467544" y="1676400"/>
            <a:ext cx="8064896" cy="4343400"/>
          </a:xfrm>
        </p:spPr>
        <p:txBody>
          <a:bodyPr lIns="90488" tIns="44450" rIns="90488" bIns="44450">
            <a:normAutofit fontScale="92500" lnSpcReduction="10000"/>
          </a:bodyPr>
          <a:lstStyle/>
          <a:p>
            <a:pPr>
              <a:buClr>
                <a:srgbClr val="FF3300"/>
              </a:buClr>
              <a:buFont typeface="Wingdings" pitchFamily="2" charset="2"/>
              <a:buChar char="§"/>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lvl="1">
              <a:buClr>
                <a:srgbClr val="FF3300"/>
              </a:buClr>
              <a:buFont typeface="Wingdings" pitchFamily="2" charset="2"/>
              <a:buChar char="§"/>
            </a:pPr>
            <a:r>
              <a:rPr lang="en-US" dirty="0"/>
              <a:t> induced by histamine, </a:t>
            </a:r>
            <a:r>
              <a:rPr lang="en-US" dirty="0" err="1"/>
              <a:t>kinins</a:t>
            </a:r>
            <a:r>
              <a:rPr lang="en-US" dirty="0"/>
              <a:t>, and other mediators</a:t>
            </a:r>
            <a:endParaRPr lang="en-US" dirty="0" smtClean="0">
              <a:latin typeface="Arial" pitchFamily="34" charset="0"/>
              <a:cs typeface="Arial" pitchFamily="34" charset="0"/>
            </a:endParaRPr>
          </a:p>
          <a:p>
            <a:pPr>
              <a:buClr>
                <a:srgbClr val="FF3300"/>
              </a:buClr>
              <a:buNone/>
            </a:pPr>
            <a:r>
              <a:rPr lang="en-US" dirty="0" smtClean="0">
                <a:latin typeface="Arial" pitchFamily="34" charset="0"/>
                <a:cs typeface="Arial" pitchFamily="34" charset="0"/>
              </a:rPr>
              <a:t> </a:t>
            </a:r>
          </a:p>
          <a:p>
            <a:pPr>
              <a:buClr>
                <a:srgbClr val="FF3300"/>
              </a:buClr>
              <a:buFont typeface="Wingdings" pitchFamily="2" charset="2"/>
              <a:buChar char="§"/>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a:p>
            <a:pPr>
              <a:buClr>
                <a:srgbClr val="FF3300"/>
              </a:buClr>
              <a:buFont typeface="Wingdings" pitchFamily="2" charset="2"/>
              <a:buChar char="§"/>
            </a:pPr>
            <a:endParaRPr lang="en-US" dirty="0" smtClean="0">
              <a:latin typeface="Arial" pitchFamily="34" charset="0"/>
              <a:cs typeface="Arial" pitchFamily="34" charset="0"/>
            </a:endParaRPr>
          </a:p>
          <a:p>
            <a:pPr>
              <a:buClr>
                <a:srgbClr val="FF3300"/>
              </a:buClr>
              <a:buFont typeface="Wingdings" pitchFamily="2" charset="2"/>
              <a:buChar char="§"/>
            </a:pPr>
            <a:r>
              <a:rPr lang="en-US" dirty="0" smtClean="0">
                <a:latin typeface="Arial" pitchFamily="34" charset="0"/>
                <a:cs typeface="Arial" pitchFamily="34" charset="0"/>
              </a:rPr>
              <a:t>It result in swelling </a:t>
            </a:r>
            <a:r>
              <a:rPr lang="en-US" dirty="0" smtClean="0">
                <a:latin typeface="Arial" pitchFamily="34" charset="0"/>
                <a:cs typeface="Arial" pitchFamily="34" charset="0"/>
              </a:rPr>
              <a:t>(tumor) </a:t>
            </a:r>
            <a:r>
              <a:rPr lang="en-US" dirty="0" smtClean="0">
                <a:latin typeface="Arial" pitchFamily="34" charset="0"/>
                <a:cs typeface="Arial" pitchFamily="34" charset="0"/>
              </a:rPr>
              <a:t>which occurs as a cardinal sign of inflammation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28</a:t>
            </a:fld>
            <a:endParaRPr lang="en-US"/>
          </a:p>
        </p:txBody>
      </p:sp>
      <p:sp>
        <p:nvSpPr>
          <p:cNvPr id="5" name="Rectangle 4"/>
          <p:cNvSpPr/>
          <p:nvPr/>
        </p:nvSpPr>
        <p:spPr>
          <a:xfrm>
            <a:off x="3203848" y="548680"/>
            <a:ext cx="2454518" cy="461665"/>
          </a:xfrm>
          <a:prstGeom prst="rect">
            <a:avLst/>
          </a:prstGeom>
        </p:spPr>
        <p:txBody>
          <a:bodyPr wrap="none">
            <a:spAutoFit/>
          </a:bodyPr>
          <a:lstStyle/>
          <a:p>
            <a:pPr algn="ctr"/>
            <a:r>
              <a:rPr lang="en-US" sz="2400" dirty="0" smtClean="0">
                <a:solidFill>
                  <a:srgbClr val="FF0000"/>
                </a:solidFill>
                <a:latin typeface="Aharoni" pitchFamily="2" charset="-79"/>
                <a:cs typeface="Aharoni" pitchFamily="2" charset="-79"/>
              </a:rPr>
              <a:t>Vascular Events</a:t>
            </a:r>
            <a:endParaRPr lang="en-US" sz="2000" dirty="0" smtClean="0">
              <a:solidFill>
                <a:srgbClr val="FF0000"/>
              </a:solidFill>
              <a:latin typeface="Aharoni" pitchFamily="2" charset="-79"/>
              <a:cs typeface="Aharoni" pitchFamily="2" charset="-79"/>
            </a:endParaRPr>
          </a:p>
        </p:txBody>
      </p:sp>
      <p:sp>
        <p:nvSpPr>
          <p:cNvPr id="7" name="Rectangle 6"/>
          <p:cNvSpPr/>
          <p:nvPr/>
        </p:nvSpPr>
        <p:spPr>
          <a:xfrm>
            <a:off x="107504" y="18864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95536" y="620688"/>
            <a:ext cx="5184576" cy="6237312"/>
          </a:xfrm>
          <a:prstGeom prst="rect">
            <a:avLst/>
          </a:prstGeom>
          <a:noFill/>
          <a:ln w="9525">
            <a:noFill/>
            <a:miter lim="800000"/>
            <a:headEnd/>
            <a:tailEnd/>
          </a:ln>
        </p:spPr>
      </p:pic>
      <p:sp>
        <p:nvSpPr>
          <p:cNvPr id="3" name="Rectangle 2"/>
          <p:cNvSpPr/>
          <p:nvPr/>
        </p:nvSpPr>
        <p:spPr>
          <a:xfrm>
            <a:off x="5508104" y="764704"/>
            <a:ext cx="3456384" cy="163121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b="1" dirty="0" smtClean="0"/>
              <a:t>Principal mechanisms of increased vascular permeability in inflammation and their features and underlying causes</a:t>
            </a:r>
            <a:endParaRPr lang="ar-SA" sz="2000" b="1" dirty="0"/>
          </a:p>
        </p:txBody>
      </p:sp>
      <p:sp>
        <p:nvSpPr>
          <p:cNvPr id="4" name="Rectangle 3"/>
          <p:cNvSpPr/>
          <p:nvPr/>
        </p:nvSpPr>
        <p:spPr>
          <a:xfrm>
            <a:off x="6588224" y="3284984"/>
            <a:ext cx="97975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err="1" smtClean="0">
                <a:solidFill>
                  <a:schemeClr val="accent1">
                    <a:lumMod val="75000"/>
                  </a:schemeClr>
                </a:solidFill>
                <a:latin typeface="Arial" pitchFamily="34" charset="0"/>
                <a:cs typeface="Arial" pitchFamily="34" charset="0"/>
              </a:rPr>
              <a:t>venules</a:t>
            </a:r>
            <a:endParaRPr lang="ar-SA" dirty="0"/>
          </a:p>
        </p:txBody>
      </p:sp>
      <p:sp>
        <p:nvSpPr>
          <p:cNvPr id="5" name="Rectangle 4"/>
          <p:cNvSpPr/>
          <p:nvPr/>
        </p:nvSpPr>
        <p:spPr>
          <a:xfrm>
            <a:off x="6156176" y="5229200"/>
            <a:ext cx="25922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err="1" smtClean="0">
                <a:solidFill>
                  <a:schemeClr val="accent1">
                    <a:lumMod val="75000"/>
                  </a:schemeClr>
                </a:solidFill>
                <a:latin typeface="Arial" pitchFamily="34" charset="0"/>
                <a:cs typeface="Arial" pitchFamily="34" charset="0"/>
              </a:rPr>
              <a:t>Arteriols</a:t>
            </a:r>
            <a:r>
              <a:rPr lang="en-US" dirty="0" smtClean="0">
                <a:solidFill>
                  <a:schemeClr val="accent1">
                    <a:lumMod val="75000"/>
                  </a:schemeClr>
                </a:solidFill>
                <a:latin typeface="Arial" pitchFamily="34" charset="0"/>
                <a:cs typeface="Arial" pitchFamily="34" charset="0"/>
              </a:rPr>
              <a:t>, capillaries and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lumMod val="75000"/>
                  </a:schemeClr>
                </a:solidFill>
                <a:latin typeface="Arial" pitchFamily="34" charset="0"/>
                <a:cs typeface="Arial" pitchFamily="34" charset="0"/>
              </a:rPr>
              <a:t> </a:t>
            </a:r>
            <a:endParaRPr lang="ar-SA" dirty="0"/>
          </a:p>
        </p:txBody>
      </p:sp>
      <p:sp>
        <p:nvSpPr>
          <p:cNvPr id="7" name="Rectangle 6"/>
          <p:cNvSpPr/>
          <p:nvPr/>
        </p:nvSpPr>
        <p:spPr>
          <a:xfrm>
            <a:off x="107504" y="18864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42617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dirty="0" smtClean="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a:xfrm>
            <a:off x="251520" y="1988840"/>
            <a:ext cx="4618856" cy="3633267"/>
          </a:xfrm>
        </p:spPr>
        <p:txBody>
          <a:bodyPr/>
          <a:lstStyle/>
          <a:p>
            <a:r>
              <a:rPr lang="en-US" sz="2800" dirty="0" smtClean="0"/>
              <a:t>Robbins Basic Pathology 10</a:t>
            </a:r>
            <a:r>
              <a:rPr lang="en-US" sz="2800" baseline="30000" dirty="0" smtClean="0"/>
              <a:t>th</a:t>
            </a:r>
            <a:r>
              <a:rPr lang="en-US" sz="2800" dirty="0" smtClean="0"/>
              <a:t> edition</a:t>
            </a:r>
          </a:p>
          <a:p>
            <a:r>
              <a:rPr lang="en-US" dirty="0" smtClean="0"/>
              <a:t>Page: 57 -  60</a:t>
            </a: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4572000" y="1844824"/>
            <a:ext cx="4213843" cy="4740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r>
              <a:rPr lang="en-US" sz="2000" dirty="0" smtClean="0">
                <a:solidFill>
                  <a:schemeClr val="bg1">
                    <a:lumMod val="50000"/>
                    <a:lumOff val="50000"/>
                  </a:schemeClr>
                </a:solidFill>
              </a:rPr>
              <a:t> increased vascular permeability. </a:t>
            </a:r>
          </a:p>
          <a:p>
            <a:pPr marL="651510" lvl="0" indent="-514350">
              <a:buFont typeface="+mj-lt"/>
              <a:buAutoNum type="arabicPeriod"/>
            </a:pPr>
            <a:r>
              <a:rPr lang="en-US" dirty="0" smtClean="0"/>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cstate="print">
            <a:lum bright="-6000" contrast="18000"/>
          </a:blip>
          <a:srcRect/>
          <a:stretch>
            <a:fillRect/>
          </a:stretch>
        </p:blipFill>
        <p:spPr bwMode="auto">
          <a:xfrm>
            <a:off x="3851920" y="1916832"/>
            <a:ext cx="4929222" cy="4708525"/>
          </a:xfrm>
          <a:prstGeom prst="rect">
            <a:avLst/>
          </a:prstGeom>
          <a:noFill/>
          <a:ln w="9525">
            <a:noFill/>
            <a:miter lim="800000"/>
            <a:headEnd/>
            <a:tailEnd/>
          </a:ln>
        </p:spPr>
      </p:pic>
      <p:sp>
        <p:nvSpPr>
          <p:cNvPr id="5" name="TextBox 4"/>
          <p:cNvSpPr txBox="1"/>
          <p:nvPr/>
        </p:nvSpPr>
        <p:spPr>
          <a:xfrm>
            <a:off x="1043608" y="548680"/>
            <a:ext cx="72866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p>
        </p:txBody>
      </p:sp>
      <p:sp>
        <p:nvSpPr>
          <p:cNvPr id="6" name="Rectangle 5"/>
          <p:cNvSpPr/>
          <p:nvPr/>
        </p:nvSpPr>
        <p:spPr>
          <a:xfrm>
            <a:off x="251520" y="2132856"/>
            <a:ext cx="3289683"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3212976"/>
            <a:ext cx="38576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t>denotes an excess of fluid in the    interstitial or serous cavities</a:t>
            </a:r>
          </a:p>
          <a:p>
            <a:pPr algn="ctr"/>
            <a:endParaRPr lang="en-US" sz="2000" dirty="0" smtClean="0"/>
          </a:p>
          <a:p>
            <a:pPr algn="l" rtl="0">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
        <p:nvSpPr>
          <p:cNvPr id="8" name="Rectangle 7"/>
          <p:cNvSpPr/>
          <p:nvPr/>
        </p:nvSpPr>
        <p:spPr>
          <a:xfrm>
            <a:off x="0" y="-27384"/>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t>7. Compare normal capillary exchanges with exchange during inflammatory response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0112" y="188640"/>
            <a:ext cx="8986384" cy="6597352"/>
          </a:xfrm>
          <a:prstGeom prst="rect">
            <a:avLst/>
          </a:prstGeom>
          <a:noFill/>
          <a:ln w="9525">
            <a:noFill/>
            <a:miter lim="800000"/>
            <a:headEnd/>
            <a:tailEnd/>
          </a:ln>
        </p:spPr>
      </p:pic>
      <p:sp>
        <p:nvSpPr>
          <p:cNvPr id="3" name="Rectangle 2"/>
          <p:cNvSpPr/>
          <p:nvPr/>
        </p:nvSpPr>
        <p:spPr>
          <a:xfrm>
            <a:off x="0" y="188640"/>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t>6. Compare normal capillary exchanges with exchange during inflammatory response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dirty="0" smtClean="0"/>
              <a:t>Define the terms edema, </a:t>
            </a:r>
            <a:r>
              <a:rPr lang="en-US" dirty="0" err="1" smtClean="0"/>
              <a:t>transudate</a:t>
            </a:r>
            <a:r>
              <a:rPr lang="en-US" dirty="0" smtClean="0"/>
              <a:t>, and </a:t>
            </a:r>
            <a:r>
              <a:rPr lang="en-US" dirty="0" err="1" smtClean="0"/>
              <a:t>exudate</a:t>
            </a:r>
            <a:r>
              <a:rPr lang="en-US"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143000"/>
          </a:xfrm>
        </p:spPr>
        <p:txBody>
          <a:bodyPr>
            <a:normAutofit fontScale="90000"/>
          </a:bodyPr>
          <a:lstStyle/>
          <a:p>
            <a:pPr fontAlgn="auto">
              <a:spcAft>
                <a:spcPts val="0"/>
              </a:spcAft>
              <a:defRPr/>
            </a:pPr>
            <a:r>
              <a:rPr lang="en-US" sz="2400" dirty="0" smtClean="0"/>
              <a:t>Edema </a:t>
            </a:r>
            <a:r>
              <a:rPr lang="en-US" sz="2800" dirty="0" smtClean="0"/>
              <a:t>is defined as an excess of fluid in the interstitial space.</a:t>
            </a:r>
            <a:br>
              <a:rPr lang="en-US" sz="2800" dirty="0" smtClean="0"/>
            </a:br>
            <a:r>
              <a:rPr lang="en-US" sz="2700" dirty="0" smtClean="0">
                <a:solidFill>
                  <a:schemeClr val="tx2">
                    <a:lumMod val="90000"/>
                  </a:schemeClr>
                </a:solidFill>
              </a:rPr>
              <a:t>What is the difference between </a:t>
            </a:r>
            <a:r>
              <a:rPr lang="en-US" sz="2700" dirty="0" err="1" smtClean="0">
                <a:solidFill>
                  <a:schemeClr val="tx2">
                    <a:lumMod val="90000"/>
                  </a:schemeClr>
                </a:solidFill>
              </a:rPr>
              <a:t>transudates</a:t>
            </a:r>
            <a:r>
              <a:rPr lang="en-US" sz="2700" dirty="0" smtClean="0">
                <a:solidFill>
                  <a:schemeClr val="tx2">
                    <a:lumMod val="90000"/>
                  </a:schemeClr>
                </a:solidFill>
              </a:rPr>
              <a:t> and exudates?</a:t>
            </a:r>
            <a:r>
              <a:rPr lang="en-US" dirty="0" smtClean="0">
                <a:solidFill>
                  <a:schemeClr val="tx2">
                    <a:lumMod val="90000"/>
                  </a:schemeClr>
                </a:solidFill>
              </a:rPr>
              <a:t/>
            </a:r>
            <a:br>
              <a:rPr lang="en-US" dirty="0" smtClean="0">
                <a:solidFill>
                  <a:schemeClr val="tx2">
                    <a:lumMod val="90000"/>
                  </a:schemeClr>
                </a:solidFill>
              </a:rPr>
            </a:br>
            <a:endParaRPr lang="en-US" dirty="0">
              <a:solidFill>
                <a:schemeClr val="tx2">
                  <a:lumMod val="90000"/>
                </a:schemeClr>
              </a:solidFill>
            </a:endParaRPr>
          </a:p>
        </p:txBody>
      </p:sp>
      <p:sp>
        <p:nvSpPr>
          <p:cNvPr id="4" name="TextBox 3"/>
          <p:cNvSpPr txBox="1"/>
          <p:nvPr/>
        </p:nvSpPr>
        <p:spPr>
          <a:xfrm>
            <a:off x="4572000" y="1484784"/>
            <a:ext cx="4357718"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Font typeface="Wingdings 2" pitchFamily="18" charset="2"/>
              <a:buNone/>
            </a:pPr>
            <a:endParaRPr lang="ar-SA" sz="2400" dirty="0" smtClean="0">
              <a:latin typeface="Arial" pitchFamily="34" charset="0"/>
              <a:cs typeface="Arial" pitchFamily="34" charset="0"/>
            </a:endParaRPr>
          </a:p>
          <a:p>
            <a:pPr algn="ctr">
              <a:buFont typeface="Wingdings 2" pitchFamily="18" charset="2"/>
              <a:buNone/>
            </a:pPr>
            <a:endParaRPr lang="ar-SA" sz="2400" dirty="0">
              <a:latin typeface="Arial" pitchFamily="34" charset="0"/>
              <a:cs typeface="Arial" pitchFamily="34" charset="0"/>
            </a:endParaRPr>
          </a:p>
          <a:p>
            <a:pPr algn="ctr">
              <a:buFont typeface="Wingdings 2" pitchFamily="18" charset="2"/>
              <a:buNone/>
            </a:pPr>
            <a:r>
              <a:rPr lang="en-US" sz="2400" dirty="0" smtClean="0">
                <a:latin typeface="Arial" pitchFamily="34" charset="0"/>
                <a:cs typeface="Arial" pitchFamily="34" charset="0"/>
              </a:rPr>
              <a:t>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51520" y="1549934"/>
            <a:ext cx="4142264" cy="43273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without an increase in vascular permeability</a:t>
            </a:r>
            <a:endParaRPr lang="en-US" sz="2400" dirty="0" smtClean="0">
              <a:cs typeface="Arial" charset="0"/>
            </a:endParaRPr>
          </a:p>
        </p:txBody>
      </p:sp>
      <p:sp>
        <p:nvSpPr>
          <p:cNvPr id="6" name="TextBox 5"/>
          <p:cNvSpPr txBox="1"/>
          <p:nvPr/>
        </p:nvSpPr>
        <p:spPr>
          <a:xfrm>
            <a:off x="1115616" y="1628800"/>
            <a:ext cx="2104487" cy="523220"/>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en-US" sz="2800" b="1" dirty="0" err="1" smtClean="0">
                <a:latin typeface="Arial" pitchFamily="34" charset="0"/>
                <a:cs typeface="Arial" pitchFamily="34" charset="0"/>
              </a:rPr>
              <a:t>Transudate</a:t>
            </a:r>
            <a:endParaRPr lang="ar-SA" sz="2800" dirty="0"/>
          </a:p>
        </p:txBody>
      </p:sp>
      <p:sp>
        <p:nvSpPr>
          <p:cNvPr id="7" name="TextBox 6"/>
          <p:cNvSpPr txBox="1"/>
          <p:nvPr/>
        </p:nvSpPr>
        <p:spPr>
          <a:xfrm>
            <a:off x="5724216" y="1628800"/>
            <a:ext cx="158408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sz="2800" b="1" dirty="0" err="1" smtClean="0">
                <a:solidFill>
                  <a:schemeClr val="tx1"/>
                </a:solidFill>
                <a:latin typeface="Arial" pitchFamily="34" charset="0"/>
                <a:cs typeface="Arial" pitchFamily="34" charset="0"/>
              </a:rPr>
              <a:t>Exudate</a:t>
            </a:r>
            <a:endParaRPr lang="en-US" sz="2800" b="1" dirty="0" smtClean="0">
              <a:solidFill>
                <a:schemeClr val="tx1"/>
              </a:solidFill>
              <a:latin typeface="Arial" pitchFamily="34" charset="0"/>
              <a:cs typeface="Arial" pitchFamily="34" charset="0"/>
            </a:endParaRPr>
          </a:p>
        </p:txBody>
      </p:sp>
      <p:sp>
        <p:nvSpPr>
          <p:cNvPr id="8" name="Rectangle 7"/>
          <p:cNvSpPr/>
          <p:nvPr/>
        </p:nvSpPr>
        <p:spPr>
          <a:xfrm>
            <a:off x="251520" y="188640"/>
            <a:ext cx="57241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dirty="0" smtClean="0"/>
              <a:t>7. Define the terms edema, </a:t>
            </a:r>
            <a:r>
              <a:rPr lang="en-US" dirty="0" err="1" smtClean="0"/>
              <a:t>transudate</a:t>
            </a:r>
            <a:r>
              <a:rPr lang="en-US" dirty="0" smtClean="0"/>
              <a:t>, and </a:t>
            </a:r>
            <a:r>
              <a:rPr lang="en-US" dirty="0" err="1" smtClean="0"/>
              <a:t>exudate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the site of inflammation.</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1026" name="Picture 2"/>
          <p:cNvPicPr>
            <a:picLocks noChangeAspect="1" noChangeArrowheads="1"/>
          </p:cNvPicPr>
          <p:nvPr/>
        </p:nvPicPr>
        <p:blipFill>
          <a:blip r:embed="rId4" cstate="print">
            <a:lum bright="-5000" contrast="7000"/>
          </a:blip>
          <a:srcRect/>
          <a:stretch>
            <a:fillRect/>
          </a:stretch>
        </p:blipFill>
        <p:spPr bwMode="auto">
          <a:xfrm>
            <a:off x="1979712" y="168037"/>
            <a:ext cx="6840760" cy="668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a:xfrm>
            <a:off x="467544" y="1196752"/>
            <a:ext cx="8229600" cy="5184576"/>
          </a:xfrm>
        </p:spPr>
        <p:txBody>
          <a:bodyPr>
            <a:normAutofit/>
          </a:bodyPr>
          <a:lstStyle/>
          <a:p>
            <a:pPr marL="548640" lvl="1" indent="-411480">
              <a:buSzPct val="65000"/>
              <a:buFont typeface="Wingdings 2"/>
              <a:buChar char=""/>
            </a:pPr>
            <a:r>
              <a:rPr lang="en-US" sz="2800" dirty="0" smtClean="0"/>
              <a:t>Inflammation is a local response of the </a:t>
            </a:r>
            <a:r>
              <a:rPr lang="en-US" sz="2800" dirty="0" err="1" smtClean="0"/>
              <a:t>vascularized</a:t>
            </a:r>
            <a:r>
              <a:rPr lang="en-US" sz="2800" dirty="0" smtClean="0"/>
              <a:t> living tissue to infection and damaged tissue </a:t>
            </a:r>
            <a:r>
              <a:rPr lang="en-US" dirty="0" smtClean="0"/>
              <a:t>that brings cells and molecules of host defense from the circulation to the sites where they are needed</a:t>
            </a:r>
          </a:p>
          <a:p>
            <a:pPr marL="548640" lvl="1" indent="-411480">
              <a:buSzPct val="65000"/>
              <a:buFont typeface="Wingdings 2"/>
              <a:buChar char=""/>
            </a:pPr>
            <a:endParaRPr lang="en-US" sz="3600" dirty="0" smtClean="0"/>
          </a:p>
          <a:p>
            <a:pPr>
              <a:buNone/>
            </a:pPr>
            <a:endParaRPr lang="en-US" dirty="0" smtClean="0"/>
          </a:p>
          <a:p>
            <a:pPr>
              <a:buFont typeface="Wingdings"/>
              <a:buChar char="è"/>
            </a:pPr>
            <a:r>
              <a:rPr lang="en-US" dirty="0" smtClean="0"/>
              <a:t>Therefore, Inflammation is part of immunity: This is a broad protective response </a:t>
            </a:r>
          </a:p>
          <a:p>
            <a:pPr lvl="1">
              <a:buFont typeface="Wingdings"/>
              <a:buChar char="è"/>
            </a:pPr>
            <a:r>
              <a:rPr lang="en-US" i="1" dirty="0" smtClean="0">
                <a:solidFill>
                  <a:srgbClr val="FF0000"/>
                </a:solidFill>
              </a:rPr>
              <a:t>(innate immunity)</a:t>
            </a:r>
            <a:r>
              <a:rPr lang="en-US" dirty="0" smtClean="0">
                <a:solidFill>
                  <a:srgbClr val="FF0000"/>
                </a:solidFill>
              </a:rPr>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4</a:t>
            </a:fld>
            <a:endParaRPr lang="en-US"/>
          </a:p>
        </p:txBody>
      </p:sp>
      <p:sp>
        <p:nvSpPr>
          <p:cNvPr id="6" name="TextBox 5"/>
          <p:cNvSpPr txBox="1"/>
          <p:nvPr/>
        </p:nvSpPr>
        <p:spPr>
          <a:xfrm>
            <a:off x="467544" y="3140968"/>
            <a:ext cx="8352928"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marL="0" lvl="1" algn="l"/>
            <a:r>
              <a:rPr lang="en-US" sz="2800" b="1" dirty="0" smtClean="0"/>
              <a:t>The aim: to localize and eliminate the causative agents, limit tissue injury and restore tissue to normal</a:t>
            </a:r>
            <a:endParaRPr lang="ar-SA" b="1" dirty="0"/>
          </a:p>
        </p:txBody>
      </p:sp>
      <p:sp>
        <p:nvSpPr>
          <p:cNvPr id="7" name="Rectangle 6"/>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4067944" y="836712"/>
            <a:ext cx="259228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Injury</a:t>
            </a:r>
            <a:endParaRPr lang="ar-SA" sz="3600" dirty="0"/>
          </a:p>
        </p:txBody>
      </p:sp>
      <p:sp>
        <p:nvSpPr>
          <p:cNvPr id="16" name="Down Arrow Callout 15"/>
          <p:cNvSpPr/>
          <p:nvPr/>
        </p:nvSpPr>
        <p:spPr>
          <a:xfrm>
            <a:off x="3563888" y="1844824"/>
            <a:ext cx="3600400"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damage</a:t>
            </a:r>
            <a:endParaRPr lang="ar-SA" sz="3600" dirty="0"/>
          </a:p>
        </p:txBody>
      </p:sp>
      <p:sp>
        <p:nvSpPr>
          <p:cNvPr id="17" name="Down Arrow Callout 16"/>
          <p:cNvSpPr/>
          <p:nvPr/>
        </p:nvSpPr>
        <p:spPr>
          <a:xfrm>
            <a:off x="3059832" y="2924944"/>
            <a:ext cx="4536504"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response</a:t>
            </a:r>
            <a:endParaRPr lang="ar-SA" sz="3600" dirty="0"/>
          </a:p>
        </p:txBody>
      </p:sp>
      <p:sp>
        <p:nvSpPr>
          <p:cNvPr id="18" name="Down Arrow Callout 17"/>
          <p:cNvSpPr/>
          <p:nvPr/>
        </p:nvSpPr>
        <p:spPr>
          <a:xfrm>
            <a:off x="2051720" y="3861048"/>
            <a:ext cx="6552728" cy="1440160"/>
          </a:xfrm>
          <a:prstGeom prst="downArrowCallout">
            <a:avLst>
              <a:gd name="adj1" fmla="val 2013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Eliminates the effect of injury  (pathogen and necrotic tissue)   </a:t>
            </a:r>
            <a:endParaRPr lang="ar-SA" sz="3200" dirty="0"/>
          </a:p>
        </p:txBody>
      </p:sp>
      <p:sp>
        <p:nvSpPr>
          <p:cNvPr id="20" name="TextBox 19"/>
          <p:cNvSpPr txBox="1"/>
          <p:nvPr/>
        </p:nvSpPr>
        <p:spPr>
          <a:xfrm>
            <a:off x="4467893" y="5385410"/>
            <a:ext cx="168828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en-US" sz="4000" dirty="0" smtClean="0"/>
              <a:t>Repair</a:t>
            </a:r>
            <a:endParaRPr lang="ar-SA" sz="4000" dirty="0" smtClean="0"/>
          </a:p>
        </p:txBody>
      </p:sp>
      <p:sp>
        <p:nvSpPr>
          <p:cNvPr id="7" name="TextBox 6"/>
          <p:cNvSpPr txBox="1"/>
          <p:nvPr/>
        </p:nvSpPr>
        <p:spPr>
          <a:xfrm>
            <a:off x="0" y="548680"/>
            <a:ext cx="3275856" cy="292387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lang="en-US" sz="2400" b="1" dirty="0" smtClean="0">
                <a:solidFill>
                  <a:srgbClr val="002060"/>
                </a:solidFill>
              </a:rPr>
              <a:t>Causes of Inflammation</a:t>
            </a:r>
          </a:p>
          <a:p>
            <a:pPr lvl="0" algn="ctr"/>
            <a:r>
              <a:rPr lang="en-US" sz="2000" b="1" dirty="0" smtClean="0"/>
              <a:t>Infection.</a:t>
            </a:r>
          </a:p>
          <a:p>
            <a:pPr lvl="0" algn="ctr"/>
            <a:r>
              <a:rPr lang="en-US" sz="2000" b="1" dirty="0" smtClean="0"/>
              <a:t>Trauma.</a:t>
            </a:r>
          </a:p>
          <a:p>
            <a:pPr lvl="0" algn="ctr"/>
            <a:r>
              <a:rPr lang="en-US" sz="2000" b="1" dirty="0" smtClean="0"/>
              <a:t>Physical injury (burns).</a:t>
            </a:r>
          </a:p>
          <a:p>
            <a:pPr lvl="0" algn="ctr"/>
            <a:r>
              <a:rPr lang="en-US" sz="2000" b="1" dirty="0" smtClean="0"/>
              <a:t>Chemical injury (CCl4).</a:t>
            </a:r>
          </a:p>
          <a:p>
            <a:pPr lvl="0" algn="ctr"/>
            <a:r>
              <a:rPr lang="en-US" sz="2000" b="1" dirty="0" smtClean="0"/>
              <a:t>Immunological injury (e.g. Auto-immune disorder).</a:t>
            </a:r>
          </a:p>
          <a:p>
            <a:pPr lvl="0" algn="ctr"/>
            <a:r>
              <a:rPr lang="en-US" sz="2000" b="1" dirty="0" smtClean="0"/>
              <a:t>Tissue death (e.g. </a:t>
            </a:r>
          </a:p>
          <a:p>
            <a:pPr lvl="0" algn="ctr"/>
            <a:r>
              <a:rPr lang="en-US" sz="2000" b="1" dirty="0" smtClean="0"/>
              <a:t>Myocardial infarction).</a:t>
            </a:r>
          </a:p>
        </p:txBody>
      </p:sp>
      <p:sp>
        <p:nvSpPr>
          <p:cNvPr id="8" name="Rectangle 7"/>
          <p:cNvSpPr/>
          <p:nvPr/>
        </p:nvSpPr>
        <p:spPr>
          <a:xfrm>
            <a:off x="0" y="44624"/>
            <a:ext cx="480509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 its causes and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816" y="0"/>
            <a:ext cx="4248472" cy="692696"/>
          </a:xfrm>
        </p:spPr>
        <p:txBody>
          <a:bodyPr>
            <a:normAutofit/>
          </a:bodyPr>
          <a:lstStyle/>
          <a:p>
            <a:pPr fontAlgn="base">
              <a:buNone/>
            </a:pPr>
            <a:r>
              <a:rPr lang="en-US" b="1" dirty="0" smtClean="0">
                <a:solidFill>
                  <a:srgbClr val="FF0000"/>
                </a:solidFill>
              </a:rPr>
              <a:t>Steps of inflammation</a:t>
            </a:r>
          </a:p>
        </p:txBody>
      </p:sp>
      <p:sp>
        <p:nvSpPr>
          <p:cNvPr id="4" name="Rectangle 3"/>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sp>
        <p:nvSpPr>
          <p:cNvPr id="5" name="TextBox 4"/>
          <p:cNvSpPr txBox="1"/>
          <p:nvPr/>
        </p:nvSpPr>
        <p:spPr>
          <a:xfrm>
            <a:off x="611560" y="692696"/>
            <a:ext cx="8064897"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dirty="0" smtClean="0"/>
              <a:t>The offending agent is recognized by host cells and molecules</a:t>
            </a:r>
            <a:r>
              <a:rPr lang="en-US" sz="2000" dirty="0" smtClean="0"/>
              <a:t>.</a:t>
            </a:r>
          </a:p>
        </p:txBody>
      </p:sp>
      <p:sp>
        <p:nvSpPr>
          <p:cNvPr id="6" name="Down Arrow 5"/>
          <p:cNvSpPr/>
          <p:nvPr/>
        </p:nvSpPr>
        <p:spPr>
          <a:xfrm>
            <a:off x="4427984" y="162880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5536" y="2060848"/>
            <a:ext cx="828092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t>Leukocytes and plasma proteins are recruited from the circulation to the site where the offending agent</a:t>
            </a:r>
          </a:p>
        </p:txBody>
      </p:sp>
      <p:sp>
        <p:nvSpPr>
          <p:cNvPr id="9" name="Down Arrow 8"/>
          <p:cNvSpPr/>
          <p:nvPr/>
        </p:nvSpPr>
        <p:spPr>
          <a:xfrm>
            <a:off x="4355976" y="2996952"/>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3528" y="3356992"/>
            <a:ext cx="835292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lgn="ctr" fontAlgn="base"/>
            <a:r>
              <a:rPr lang="en-US" sz="2800" b="1" dirty="0" smtClean="0"/>
              <a:t>The leukocytes and proteins are activated to destroy and eliminate the offending substance.</a:t>
            </a:r>
          </a:p>
        </p:txBody>
      </p:sp>
      <p:sp>
        <p:nvSpPr>
          <p:cNvPr id="11" name="Down Arrow 10"/>
          <p:cNvSpPr/>
          <p:nvPr/>
        </p:nvSpPr>
        <p:spPr>
          <a:xfrm>
            <a:off x="4283968" y="436510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5536" y="4725144"/>
            <a:ext cx="806489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514350" indent="-514350" algn="ctr" fontAlgn="base"/>
            <a:r>
              <a:rPr lang="en-US" sz="2800" b="1" dirty="0" smtClean="0"/>
              <a:t>The reaction is controlled and terminated</a:t>
            </a:r>
            <a:r>
              <a:rPr lang="en-US" dirty="0" smtClean="0"/>
              <a:t>.</a:t>
            </a:r>
          </a:p>
        </p:txBody>
      </p:sp>
      <p:sp>
        <p:nvSpPr>
          <p:cNvPr id="13" name="Down Arrow 12"/>
          <p:cNvSpPr/>
          <p:nvPr/>
        </p:nvSpPr>
        <p:spPr>
          <a:xfrm>
            <a:off x="4283968" y="530120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79712" y="5661248"/>
            <a:ext cx="486473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514350" indent="-514350" fontAlgn="base"/>
            <a:r>
              <a:rPr lang="en-US" sz="2800" b="1" dirty="0" smtClean="0"/>
              <a:t>The damaged tissue is repaired</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
        <p:nvSpPr>
          <p:cNvPr id="5" name="Rectangle 4"/>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pic>
        <p:nvPicPr>
          <p:cNvPr id="2051" name="Picture 3"/>
          <p:cNvPicPr>
            <a:picLocks noChangeAspect="1" noChangeArrowheads="1"/>
          </p:cNvPicPr>
          <p:nvPr/>
        </p:nvPicPr>
        <p:blipFill>
          <a:blip r:embed="rId3" cstate="print"/>
          <a:srcRect l="20017" r="2679" b="69044"/>
          <a:stretch>
            <a:fillRect/>
          </a:stretch>
        </p:blipFill>
        <p:spPr bwMode="auto">
          <a:xfrm>
            <a:off x="323528" y="1340768"/>
            <a:ext cx="8485918" cy="35283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idx="1"/>
          </p:nvPr>
        </p:nvSpPr>
        <p:spPr>
          <a:xfrm>
            <a:off x="381000" y="1758617"/>
            <a:ext cx="8691594" cy="4838735"/>
          </a:xfrm>
        </p:spPr>
        <p:txBody>
          <a:bodyPr/>
          <a:lstStyle/>
          <a:p>
            <a:r>
              <a:rPr lang="en-US" dirty="0" smtClean="0"/>
              <a:t>Inflammation is terminated when the offending agent is eliminated and the secreted mediators are broken down or dissipated. </a:t>
            </a:r>
          </a:p>
          <a:p>
            <a:endParaRPr lang="en-US"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8</a:t>
            </a:fld>
            <a:endParaRPr lang="en-US"/>
          </a:p>
        </p:txBody>
      </p:sp>
      <p:sp>
        <p:nvSpPr>
          <p:cNvPr id="5" name="TextBox 4"/>
          <p:cNvSpPr txBox="1"/>
          <p:nvPr/>
        </p:nvSpPr>
        <p:spPr>
          <a:xfrm>
            <a:off x="539552" y="3645024"/>
            <a:ext cx="806489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lgn="l"/>
            <a:r>
              <a:rPr lang="en-US" sz="2800" dirty="0" smtClean="0"/>
              <a:t>There are active anti-inflammatory mechanisms that serve to control the response and prevent it from causing excessive damage to the host. </a:t>
            </a:r>
          </a:p>
          <a:p>
            <a:endParaRPr lang="ar-SA" dirty="0"/>
          </a:p>
        </p:txBody>
      </p:sp>
      <p:sp>
        <p:nvSpPr>
          <p:cNvPr id="6" name="Rectangle 5"/>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dirty="0" smtClean="0">
                <a:solidFill>
                  <a:srgbClr val="FF0000"/>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Types of inflammation: acute and chronic inflammatio</a:t>
            </a:r>
            <a:r>
              <a:rPr lang="en-US" sz="2000" b="1" dirty="0" smtClean="0">
                <a:solidFill>
                  <a:schemeClr val="bg1">
                    <a:lumMod val="65000"/>
                  </a:schemeClr>
                </a:solidFill>
              </a:rPr>
              <a:t>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7930</TotalTime>
  <Words>1668</Words>
  <Application>Microsoft Office PowerPoint</Application>
  <PresentationFormat>On-screen Show (4:3)</PresentationFormat>
  <Paragraphs>312</Paragraphs>
  <Slides>37</Slides>
  <Notes>28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37</vt:i4>
      </vt:variant>
    </vt:vector>
  </HeadingPairs>
  <TitlesOfParts>
    <vt:vector size="54" baseType="lpstr">
      <vt:lpstr>Batang</vt:lpstr>
      <vt:lpstr>Aharoni</vt:lpstr>
      <vt:lpstr>Arial</vt:lpstr>
      <vt:lpstr>Book Antiqua</vt:lpstr>
      <vt:lpstr>Calibri</vt:lpstr>
      <vt:lpstr>Century Gothic</vt:lpstr>
      <vt:lpstr>inherit</vt:lpstr>
      <vt:lpstr>Meta Serif Office Pro</vt:lpstr>
      <vt:lpstr>Monotype Sorts</vt:lpstr>
      <vt:lpstr>Shruti</vt:lpstr>
      <vt:lpstr>Tahoma</vt:lpstr>
      <vt:lpstr>Times New Roman</vt:lpstr>
      <vt:lpstr>Times New Roman (Arabic)</vt:lpstr>
      <vt:lpstr>Traditional Arabic</vt:lpstr>
      <vt:lpstr>Wingdings</vt:lpstr>
      <vt:lpstr>Wingdings 2</vt:lpstr>
      <vt:lpstr>Office Theme</vt:lpstr>
      <vt:lpstr>PowerPoint Presentation</vt:lpstr>
      <vt:lpstr>Learning Objectives:</vt:lpstr>
      <vt:lpstr>Reference book and the relevant page numbers..</vt:lpstr>
      <vt:lpstr>What is Inflammation?</vt:lpstr>
      <vt:lpstr>PowerPoint Presentation</vt:lpstr>
      <vt:lpstr>PowerPoint Presentation</vt:lpstr>
      <vt:lpstr>Can inflammation be harmful ! ?</vt:lpstr>
      <vt:lpstr>Inflammation</vt:lpstr>
      <vt:lpstr>Learning Objectives:</vt:lpstr>
      <vt:lpstr> </vt:lpstr>
      <vt:lpstr>Chemical Mediators</vt:lpstr>
      <vt:lpstr>PowerPoint Presentation</vt:lpstr>
      <vt:lpstr>Learning Objectives:</vt:lpstr>
      <vt:lpstr>TYPES OF Inflammation</vt:lpstr>
      <vt:lpstr>Features of acute and chronic inflammation</vt:lpstr>
      <vt:lpstr>Acute inflammation</vt:lpstr>
      <vt:lpstr>The outcome of acute inflammation</vt:lpstr>
      <vt:lpstr>Learning Objectives:</vt:lpstr>
      <vt:lpstr>Clinical Features</vt:lpstr>
      <vt:lpstr>PowerPoint Presentation</vt:lpstr>
      <vt:lpstr>Learning Objectives:</vt:lpstr>
      <vt:lpstr>Events of acute Inflammation</vt:lpstr>
      <vt:lpstr>PowerPoint Presentation</vt:lpstr>
      <vt:lpstr>1. Hemodynamic  changes</vt:lpstr>
      <vt:lpstr>1. Hemodynamic  changes Phases of changes in Vascular Caliber and Flow</vt:lpstr>
      <vt:lpstr>PowerPoint Presentation</vt:lpstr>
      <vt:lpstr>1. Hemodynamic  changes Phases of changes in Vascular Caliber and Flow</vt:lpstr>
      <vt:lpstr>2. Increased Vascular Permeability </vt:lpstr>
      <vt:lpstr>PowerPoint Presentation</vt:lpstr>
      <vt:lpstr>Learning Objectives:</vt:lpstr>
      <vt:lpstr>PowerPoint Presentation</vt:lpstr>
      <vt:lpstr>PowerPoint Presentation</vt:lpstr>
      <vt:lpstr>Learning Objectives:</vt:lpstr>
      <vt:lpstr>Edema is defined as an excess of fluid in the interstitial space. What is the difference between transudates and exudates? </vt:lpstr>
      <vt:lpstr>TAKE HOME MESSAGES</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Maha Mohammead Arfah</cp:lastModifiedBy>
  <cp:revision>41</cp:revision>
  <dcterms:created xsi:type="dcterms:W3CDTF">2013-09-30T13:08:44Z</dcterms:created>
  <dcterms:modified xsi:type="dcterms:W3CDTF">2019-09-30T08:15:08Z</dcterms:modified>
</cp:coreProperties>
</file>