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57" r:id="rId2"/>
    <p:sldId id="315" r:id="rId3"/>
    <p:sldId id="320" r:id="rId4"/>
    <p:sldId id="319" r:id="rId5"/>
    <p:sldId id="322" r:id="rId6"/>
    <p:sldId id="317" r:id="rId7"/>
    <p:sldId id="321" r:id="rId8"/>
    <p:sldId id="258" r:id="rId9"/>
    <p:sldId id="259" r:id="rId10"/>
    <p:sldId id="260" r:id="rId11"/>
    <p:sldId id="323" r:id="rId12"/>
    <p:sldId id="261" r:id="rId13"/>
    <p:sldId id="265" r:id="rId14"/>
    <p:sldId id="264" r:id="rId15"/>
    <p:sldId id="311" r:id="rId16"/>
    <p:sldId id="293" r:id="rId17"/>
    <p:sldId id="268" r:id="rId18"/>
    <p:sldId id="296" r:id="rId19"/>
    <p:sldId id="269" r:id="rId20"/>
    <p:sldId id="270" r:id="rId21"/>
    <p:sldId id="271" r:id="rId22"/>
    <p:sldId id="272" r:id="rId23"/>
    <p:sldId id="310" r:id="rId24"/>
    <p:sldId id="273" r:id="rId25"/>
    <p:sldId id="324" r:id="rId26"/>
    <p:sldId id="274" r:id="rId27"/>
    <p:sldId id="275" r:id="rId28"/>
    <p:sldId id="277" r:id="rId29"/>
    <p:sldId id="278" r:id="rId30"/>
    <p:sldId id="279" r:id="rId31"/>
    <p:sldId id="304" r:id="rId32"/>
    <p:sldId id="280" r:id="rId33"/>
    <p:sldId id="292" r:id="rId34"/>
    <p:sldId id="282" r:id="rId35"/>
    <p:sldId id="288" r:id="rId36"/>
    <p:sldId id="281" r:id="rId37"/>
    <p:sldId id="283" r:id="rId38"/>
    <p:sldId id="284" r:id="rId39"/>
    <p:sldId id="312" r:id="rId40"/>
    <p:sldId id="285" r:id="rId41"/>
    <p:sldId id="309" r:id="rId42"/>
    <p:sldId id="314" r:id="rId43"/>
    <p:sldId id="313" r:id="rId44"/>
    <p:sldId id="289" r:id="rId45"/>
    <p:sldId id="290" r:id="rId46"/>
    <p:sldId id="291" r:id="rId4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1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1A19C8-7B98-4B3E-92B6-ACCE3F27FDC1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41EC91D-9054-478C-A683-764C821794E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1FFBEF-AB9F-41B0-A8F4-8C1539A65F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rtl="1" eaLnBrk="0" hangingPunct="0"/>
            <a:r>
              <a:rPr lang="en-US" sz="1000" i="1">
                <a:latin typeface="Times New Roman (Arabic)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024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591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3416-D68A-415F-B714-084AAE4577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0066C5-684D-4345-BE5B-0DCDB2343D9D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867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ED-DCF8-4F59-B8CE-8BC43B66E14B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BE9-8463-43A4-95F0-B63C2FEC40E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8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F87-B109-4DA4-81BA-A4B67C08B3A0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132-BAE5-435E-A711-9E1D5564DC8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B2C8-619C-44F8-AECB-319312509DF4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A401-3A45-4EFB-B350-6BA28D1FF21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89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05B-6F27-4D42-B443-EE9E146BC1A5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ED7C-F666-42B5-91A7-AB2E687D0C3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2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41A-7C8C-4962-9DA1-9CBE1085119D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857-89AA-4A50-B0D8-9BED24DD897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2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FD6F-60ED-466D-88B9-5BA4390DE7FB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BFB-9428-45B0-84C1-353A7B9FE1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2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4A4-8EF1-40CC-8A51-C86DB8B91574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7983-318D-445D-B0A1-0E169F53D2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6B3-866C-47EF-8242-05D56457FBBC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F5CA-947D-44BA-953E-41529D03CB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98B7-8929-4BA3-AB2A-7ED1640A6A34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3A22-6609-4BEC-B08C-8192839E1C6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86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1532-D9DB-4EEE-9938-41B74684F9C1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96C9-5E90-41E2-BE7F-B86981960A4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5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FEDD-5495-48FE-98DF-3A555BE85B3F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8E4-8259-49E7-B9E6-ABA0A89569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3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3F6BE-E9AB-45D7-92A7-CF8F8AA561A4}" type="datetimeFigureOut">
              <a:rPr lang="ar-SA"/>
              <a:pPr>
                <a:defRPr/>
              </a:pPr>
              <a:t>01/02/1441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E6D7C2A-1669-418E-89BA-B1E1EF5D97B0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B8A8C-371D-4599-8EB8-FC3DBEFE8AD6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8949" y="1750281"/>
            <a:ext cx="5732463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INFLAMMATION AND REPAIR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Lecture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Cellular Events in Inflammation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381789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mtClean="0"/>
              <a:t>Foundation Block</a:t>
            </a:r>
          </a:p>
          <a:p>
            <a:pPr algn="ctr"/>
            <a:r>
              <a:rPr lang="en-US" smtClean="0"/>
              <a:t> Pathology </a:t>
            </a:r>
          </a:p>
          <a:p>
            <a:pPr algn="ctr"/>
            <a:r>
              <a:rPr lang="en-US" smtClean="0"/>
              <a:t>Oct 2019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179512" y="5157192"/>
            <a:ext cx="446449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ecturer: Dr.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Inflammation</a:t>
            </a:r>
            <a:br>
              <a:rPr lang="en-US" dirty="0"/>
            </a:b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EVENTS:</a:t>
            </a:r>
            <a:endParaRPr lang="en-US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 lIns="90488" tIns="44450" rIns="90488" bIns="44450" rtlCol="1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Leukocytes will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arenR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Ingest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offending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agents</a:t>
            </a:r>
          </a:p>
          <a:p>
            <a:pPr marL="857250" lvl="1" indent="-457200"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arenR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Kill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bacteria and other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microbes</a:t>
            </a:r>
          </a:p>
          <a:p>
            <a:pPr marL="857250" lvl="1" indent="-457200"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arenR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rid of necrotic tissue and foreign substances.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However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0" y="2051050"/>
            <a:ext cx="35306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EXTRAVASATION</a:t>
            </a:r>
            <a:endParaRPr lang="ar-S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Removal of offending agents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6365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98984"/>
            <a:ext cx="7772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52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steps: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 fontAlgn="auto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utrophil events"/>
          <p:cNvPicPr>
            <a:picLocks noChangeAspect="1" noChangeArrowheads="1"/>
          </p:cNvPicPr>
          <p:nvPr/>
        </p:nvPicPr>
        <p:blipFill>
          <a:blip r:embed="rId2" cstate="print"/>
          <a:srcRect b="2532"/>
          <a:stretch>
            <a:fillRect/>
          </a:stretch>
        </p:blipFill>
        <p:spPr bwMode="auto">
          <a:xfrm>
            <a:off x="179512" y="980728"/>
            <a:ext cx="8856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09120"/>
            <a:ext cx="4176464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histamine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547" y="1628800"/>
            <a:ext cx="801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177741"/>
            <a:ext cx="801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2924944"/>
            <a:ext cx="801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flammatio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>
            <a:fillRect/>
          </a:stretch>
        </p:blipFill>
        <p:spPr bwMode="auto">
          <a:xfrm>
            <a:off x="0" y="476672"/>
            <a:ext cx="55006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508104" y="1124744"/>
            <a:ext cx="300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Leukocytes Rolling </a:t>
            </a:r>
          </a:p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Within a </a:t>
            </a:r>
            <a:r>
              <a:rPr lang="en-US" dirty="0" err="1">
                <a:solidFill>
                  <a:schemeClr val="tx2"/>
                </a:solidFill>
              </a:rPr>
              <a:t>Venule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6" name="Picture 4" descr="polys_margin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53375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23528" y="3429000"/>
            <a:ext cx="4067175" cy="30777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775E8"/>
                </a:solidFill>
                <a:latin typeface="Arial" panose="020B0604020202020204" pitchFamily="34" charset="0"/>
              </a:rPr>
              <a:t>Margination</a:t>
            </a:r>
            <a:endParaRPr lang="en-US" sz="2800" b="1" dirty="0">
              <a:solidFill>
                <a:srgbClr val="F775E8"/>
              </a:solidFill>
              <a:latin typeface="Arial" panose="020B0604020202020204" pitchFamily="34" charset="0"/>
            </a:endParaRPr>
          </a:p>
          <a:p>
            <a:pPr algn="l" rtl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 Because </a:t>
            </a:r>
            <a:r>
              <a:rPr lang="en-US" sz="2000" dirty="0">
                <a:latin typeface="Arial" panose="020B0604020202020204" pitchFamily="34" charset="0"/>
              </a:rPr>
              <a:t>blood flow slows early in inflammation (stasis), the endothelium can be lined by </a:t>
            </a:r>
            <a:r>
              <a:rPr lang="en-US" sz="2000" dirty="0" err="1" smtClean="0">
                <a:latin typeface="Arial" panose="020B0604020202020204" pitchFamily="34" charset="0"/>
              </a:rPr>
              <a:t>neutrophils</a:t>
            </a:r>
            <a:r>
              <a:rPr lang="en-US" sz="2000" dirty="0" smtClean="0">
                <a:latin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</a:rPr>
              <a:t>pavementation</a:t>
            </a:r>
            <a:r>
              <a:rPr lang="en-US" sz="2000" dirty="0" smtClean="0">
                <a:latin typeface="Arial" panose="020B0604020202020204" pitchFamily="34" charset="0"/>
              </a:rPr>
              <a:t>) </a:t>
            </a:r>
          </a:p>
          <a:p>
            <a:pPr algn="l" rtl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Margination</a:t>
            </a:r>
            <a:r>
              <a:rPr lang="en-US" sz="2000" dirty="0" smtClean="0"/>
              <a:t> is the first step of leukocytes action during acute inflammation</a:t>
            </a:r>
            <a:r>
              <a:rPr lang="en-US" sz="2000" dirty="0" smtClean="0">
                <a:latin typeface="Arial" panose="020B0604020202020204" pitchFamily="34" charset="0"/>
              </a:rPr>
              <a:t> cells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25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-27384"/>
            <a:ext cx="84604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420986">
            <a:off x="-101128" y="2578534"/>
            <a:ext cx="1973194" cy="4126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margination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 rot="1220314">
            <a:off x="1475868" y="537702"/>
            <a:ext cx="1296144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Rolling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2585" y="1772816"/>
            <a:ext cx="118654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Adhesion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132856"/>
            <a:ext cx="165618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Arial" pitchFamily="34" charset="0"/>
              </a:rPr>
              <a:t>Migration across the endothelium</a:t>
            </a:r>
            <a:r>
              <a:rPr lang="en-US" dirty="0" smtClean="0">
                <a:latin typeface="Arial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76864" y="4797152"/>
            <a:ext cx="1402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latin typeface="Arial" pitchFamily="34" charset="0"/>
              </a:rPr>
              <a:t>Diapedesis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 rot="20277125">
            <a:off x="5389399" y="5959232"/>
            <a:ext cx="16775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Chemotaxis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16" y="106311"/>
            <a:ext cx="8229600" cy="1143000"/>
          </a:xfrm>
        </p:spPr>
        <p:txBody>
          <a:bodyPr/>
          <a:lstStyle/>
          <a:p>
            <a:r>
              <a:rPr lang="en-US" sz="3200" dirty="0"/>
              <a:t>Adhesion Molecules and </a:t>
            </a:r>
            <a:r>
              <a:rPr lang="en-US" sz="3200" dirty="0" smtClean="0"/>
              <a:t>Receptors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035741"/>
            <a:ext cx="7056784" cy="639762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</a:rPr>
              <a:t>1. </a:t>
            </a:r>
            <a:r>
              <a:rPr lang="en-US" i="1" dirty="0" smtClean="0">
                <a:solidFill>
                  <a:srgbClr val="FF3399"/>
                </a:solidFill>
                <a:latin typeface="Arial" panose="020B0604020202020204" pitchFamily="34" charset="0"/>
              </a:rPr>
              <a:t>Selectins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0" dirty="0"/>
              <a:t>(</a:t>
            </a:r>
            <a:r>
              <a:rPr lang="en-US" b="0" dirty="0"/>
              <a:t>carbohydrate-binding adhesion molecules</a:t>
            </a:r>
            <a:r>
              <a:rPr lang="en-US" b="0" dirty="0"/>
              <a:t>) consist </a:t>
            </a:r>
            <a:r>
              <a:rPr lang="en-US" b="0" dirty="0"/>
              <a:t>of</a:t>
            </a:r>
            <a:r>
              <a:rPr lang="en-US" b="0" dirty="0"/>
              <a:t>: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248472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confined to </a:t>
            </a:r>
            <a:r>
              <a:rPr lang="en-US" sz="2000" dirty="0" smtClean="0">
                <a:latin typeface="Arial" panose="020B0604020202020204" pitchFamily="34" charset="0"/>
              </a:rPr>
              <a:t>endothelium induced by TNF&amp;IL-1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present in endothelium and platelets from </a:t>
            </a:r>
            <a:r>
              <a:rPr lang="en-US" sz="2000" dirty="0" err="1">
                <a:latin typeface="Arial" panose="020B0604020202020204" pitchFamily="34" charset="0"/>
              </a:rPr>
              <a:t>Weibel</a:t>
            </a:r>
            <a:r>
              <a:rPr lang="en-US" sz="2000" dirty="0">
                <a:latin typeface="Arial" panose="020B0604020202020204" pitchFamily="34" charset="0"/>
              </a:rPr>
              <a:t>-Palade bodies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</a:rPr>
              <a:t>  expressed on most leukocyte and endothelium </a:t>
            </a:r>
          </a:p>
          <a:p>
            <a:pPr marL="0" indent="0" eaLnBrk="0" hangingPunc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041775" cy="303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79" y="5094524"/>
            <a:ext cx="291683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E-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&amp; P-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selectin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bind to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Sialyl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-Lewis X glycoprotein and slow the leukocytes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4176464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 histamine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which stimulate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selectin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6264" y="6407462"/>
            <a:ext cx="420846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Tahoma" panose="020B0604030504040204" pitchFamily="34" charset="0"/>
                <a:ea typeface="Calibri" panose="020F0502020204030204" pitchFamily="34" charset="0"/>
              </a:rPr>
              <a:t>Selectin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plays a major 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role for adhesion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3258108" y="1037300"/>
            <a:ext cx="5328592" cy="45866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182552" y="1091111"/>
            <a:ext cx="863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14858" y="3483563"/>
            <a:ext cx="3143250" cy="189282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made </a:t>
            </a:r>
            <a:r>
              <a:rPr lang="en-US" dirty="0" smtClean="0">
                <a:latin typeface="Arial" panose="020B0604020202020204" pitchFamily="34" charset="0"/>
              </a:rPr>
              <a:t>up of α and </a:t>
            </a:r>
            <a:r>
              <a:rPr lang="en-US" dirty="0">
                <a:latin typeface="Arial" panose="020B0604020202020204" pitchFamily="34" charset="0"/>
              </a:rPr>
              <a:t>β glycoproteins </a:t>
            </a:r>
            <a:r>
              <a:rPr lang="en-US" dirty="0" smtClean="0">
                <a:latin typeface="Arial" panose="020B0604020202020204" pitchFamily="34" charset="0"/>
              </a:rPr>
              <a:t>chains, expressed </a:t>
            </a:r>
            <a:r>
              <a:rPr lang="en-US" dirty="0">
                <a:latin typeface="Arial" panose="020B0604020202020204" pitchFamily="34" charset="0"/>
              </a:rPr>
              <a:t>on </a:t>
            </a:r>
            <a:r>
              <a:rPr lang="en-US" dirty="0" smtClean="0">
                <a:latin typeface="Arial" panose="020B0604020202020204" pitchFamily="34" charset="0"/>
              </a:rPr>
              <a:t> leukocytes and </a:t>
            </a:r>
            <a:r>
              <a:rPr lang="en-US" dirty="0">
                <a:latin typeface="Arial" panose="020B0604020202020204" pitchFamily="34" charset="0"/>
              </a:rPr>
              <a:t>bind to ligands on endothelial </a:t>
            </a:r>
            <a:r>
              <a:rPr lang="en-US" dirty="0" smtClean="0">
                <a:latin typeface="Arial" panose="020B0604020202020204" pitchFamily="34" charset="0"/>
              </a:rPr>
              <a:t>cells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4401" y="1283379"/>
            <a:ext cx="312945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2800" i="1" dirty="0">
                <a:solidFill>
                  <a:srgbClr val="FF3399"/>
                </a:solidFill>
                <a:latin typeface="Arial" panose="020B0604020202020204" pitchFamily="34" charset="0"/>
              </a:rPr>
              <a:t>2. </a:t>
            </a:r>
            <a:r>
              <a:rPr lang="en-US" sz="2800" i="1" dirty="0" err="1" smtClean="0">
                <a:solidFill>
                  <a:srgbClr val="FF3399"/>
                </a:solidFill>
                <a:latin typeface="Arial" panose="020B0604020202020204" pitchFamily="34" charset="0"/>
              </a:rPr>
              <a:t>Integrins</a:t>
            </a:r>
            <a:r>
              <a:rPr lang="en-US" sz="2800" i="1" dirty="0" smtClean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dirty="0" smtClean="0">
                <a:latin typeface="Arial" panose="020B0604020202020204" pitchFamily="34" charset="0"/>
              </a:rPr>
              <a:t>An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adhesion molecule which is seen mainly </a:t>
            </a:r>
            <a:r>
              <a:rPr lang="en-US" dirty="0" smtClean="0">
                <a:latin typeface="Arial" panose="020B0604020202020204" pitchFamily="34" charset="0"/>
              </a:rPr>
              <a:t>located on </a:t>
            </a:r>
            <a:r>
              <a:rPr lang="en-US" dirty="0">
                <a:latin typeface="Arial" panose="020B0604020202020204" pitchFamily="34" charset="0"/>
              </a:rPr>
              <a:t>leukocytes </a:t>
            </a:r>
            <a:r>
              <a:rPr lang="en-US" dirty="0" smtClean="0">
                <a:latin typeface="Arial" panose="020B0604020202020204" pitchFamily="34" charset="0"/>
              </a:rPr>
              <a:t>and activated during </a:t>
            </a:r>
            <a:r>
              <a:rPr lang="en-US" dirty="0">
                <a:latin typeface="Arial" panose="020B0604020202020204" pitchFamily="34" charset="0"/>
              </a:rPr>
              <a:t>acute inflammation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5497980" y="4916398"/>
            <a:ext cx="3096344" cy="1941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406" y="449766"/>
            <a:ext cx="6259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661248"/>
            <a:ext cx="4572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Integrins</a:t>
            </a:r>
            <a:r>
              <a:rPr lang="en-US" sz="2000" dirty="0" smtClean="0">
                <a:latin typeface="Arial" panose="020B0604020202020204" pitchFamily="34" charset="0"/>
              </a:rPr>
              <a:t> are up regulated on leukocytes by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C5a &amp; LTB4 </a:t>
            </a:r>
            <a:r>
              <a:rPr lang="en-US" sz="2000" dirty="0" smtClean="0">
                <a:latin typeface="Arial" panose="020B0604020202020204" pitchFamily="34" charset="0"/>
              </a:rPr>
              <a:t>resulting in firm adhesion with vessel wall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Leukocyte Adhesion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Deficiency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256584" cy="5069160"/>
          </a:xfrm>
        </p:spPr>
        <p:txBody>
          <a:bodyPr/>
          <a:lstStyle/>
          <a:p>
            <a:r>
              <a:rPr lang="en-US" sz="2800" dirty="0" smtClean="0"/>
              <a:t>Two types:</a:t>
            </a:r>
          </a:p>
          <a:p>
            <a:pPr lvl="1"/>
            <a:r>
              <a:rPr lang="en-US" sz="2400" dirty="0" smtClean="0"/>
              <a:t>LAD type 1 is a deficiency of </a:t>
            </a:r>
            <a:r>
              <a:rPr lang="en-US" sz="2400" dirty="0" smtClean="0">
                <a:solidFill>
                  <a:srgbClr val="FF0000"/>
                </a:solidFill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-integrin</a:t>
            </a:r>
          </a:p>
          <a:p>
            <a:pPr lvl="1"/>
            <a:r>
              <a:rPr lang="en-US" sz="2400" dirty="0" smtClean="0"/>
              <a:t>LAD type 2 is mutations in </a:t>
            </a:r>
            <a:r>
              <a:rPr lang="en-US" sz="2400" dirty="0" err="1" smtClean="0"/>
              <a:t>fucosyl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transferase</a:t>
            </a:r>
            <a:r>
              <a:rPr lang="en-US" sz="2400" dirty="0" smtClean="0"/>
              <a:t> required for synthesis of </a:t>
            </a:r>
            <a:r>
              <a:rPr lang="en-US" sz="2400" dirty="0" err="1" smtClean="0">
                <a:solidFill>
                  <a:srgbClr val="FF0000"/>
                </a:solidFill>
              </a:rPr>
              <a:t>sialylated</a:t>
            </a:r>
            <a:r>
              <a:rPr lang="en-US" sz="2400" dirty="0" smtClean="0">
                <a:solidFill>
                  <a:srgbClr val="FF0000"/>
                </a:solidFill>
              </a:rPr>
              <a:t> oligosaccharide</a:t>
            </a:r>
          </a:p>
          <a:p>
            <a:pPr lvl="1"/>
            <a:r>
              <a:rPr lang="en-US" sz="2400" dirty="0" smtClean="0"/>
              <a:t>These normally binds </a:t>
            </a:r>
            <a:r>
              <a:rPr lang="en-US" sz="2400" dirty="0" err="1" smtClean="0"/>
              <a:t>selectins</a:t>
            </a:r>
            <a:r>
              <a:rPr lang="en-US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4077072"/>
            <a:ext cx="7128792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Clinical findings:</a:t>
            </a:r>
          </a:p>
          <a:p>
            <a:pPr lvl="1" algn="l"/>
            <a:r>
              <a:rPr lang="en-US" sz="2400" dirty="0" smtClean="0"/>
              <a:t>Delayed separation of umbilical cord</a:t>
            </a:r>
          </a:p>
          <a:p>
            <a:pPr lvl="1" algn="l"/>
            <a:r>
              <a:rPr lang="en-US" sz="2400" dirty="0" smtClean="0"/>
              <a:t>Increased circulating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(</a:t>
            </a:r>
            <a:r>
              <a:rPr lang="en-US" sz="2400" dirty="0" err="1" smtClean="0"/>
              <a:t>leukocytosis</a:t>
            </a:r>
            <a:r>
              <a:rPr lang="en-US" sz="2400" dirty="0" smtClean="0"/>
              <a:t> due to loss of the </a:t>
            </a:r>
            <a:r>
              <a:rPr lang="en-US" sz="2400" dirty="0" err="1" smtClean="0"/>
              <a:t>marginating</a:t>
            </a:r>
            <a:r>
              <a:rPr lang="en-US" sz="2400" dirty="0" smtClean="0"/>
              <a:t> pool)</a:t>
            </a:r>
          </a:p>
          <a:p>
            <a:pPr lvl="1" algn="l"/>
            <a:r>
              <a:rPr lang="en-US" sz="2400" dirty="0" smtClean="0"/>
              <a:t>Recurrent bacterial infection that lack pus formation</a:t>
            </a:r>
          </a:p>
          <a:p>
            <a:pPr lvl="1" algn="l"/>
            <a:r>
              <a:rPr lang="en-US" sz="2400" dirty="0" smtClean="0"/>
              <a:t>Poor wound healing</a:t>
            </a:r>
            <a:endParaRPr lang="en-US" sz="2400" dirty="0"/>
          </a:p>
        </p:txBody>
      </p:sp>
      <p:pic>
        <p:nvPicPr>
          <p:cNvPr id="6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5436096" y="1196752"/>
            <a:ext cx="3309192" cy="28484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8" b="20618"/>
          <a:stretch>
            <a:fillRect/>
          </a:stretch>
        </p:blipFill>
        <p:spPr bwMode="auto">
          <a:xfrm>
            <a:off x="3059832" y="2276872"/>
            <a:ext cx="5722937" cy="424338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683568" y="4869160"/>
            <a:ext cx="3200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584" y="782936"/>
            <a:ext cx="67938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molecules</a:t>
            </a:r>
            <a:r>
              <a:rPr lang="en-US" sz="2400" dirty="0">
                <a:latin typeface="Arial" panose="020B0604020202020204" pitchFamily="34" charset="0"/>
              </a:rPr>
              <a:t> :</a:t>
            </a:r>
          </a:p>
          <a:p>
            <a:pPr lvl="1" algn="ctr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ICAM-1 (intercellular adhesion molecule 1) </a:t>
            </a:r>
          </a:p>
          <a:p>
            <a:pPr lvl="1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</a:rPr>
              <a:t> VCAM-1 (vascular cell adhesion molecule 1</a:t>
            </a:r>
            <a:r>
              <a:rPr lang="en-US" sz="2400" dirty="0" smtClean="0">
                <a:latin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30963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IL-1 and TNF activate intercellular adhesion molecule (ICAM) and vascular cell adhesion molecule (VCAM) on </a:t>
            </a:r>
            <a:r>
              <a:rPr lang="en-US" sz="2000" b="1" dirty="0" err="1" smtClean="0"/>
              <a:t>venular</a:t>
            </a:r>
            <a:r>
              <a:rPr lang="en-US" sz="2000" b="1" dirty="0" smtClean="0"/>
              <a:t> endothelial cells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025" y="192640"/>
            <a:ext cx="4371215" cy="654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3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5"/>
          <a:stretch>
            <a:fillRect/>
          </a:stretch>
        </p:blipFill>
        <p:spPr bwMode="auto">
          <a:xfrm>
            <a:off x="2123728" y="2348880"/>
            <a:ext cx="6572249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42416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PECAM-1   </a:t>
            </a:r>
            <a:endParaRPr lang="en-US" sz="24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dirty="0">
                <a:latin typeface="Arial" pitchFamily="34" charset="0"/>
                <a:cs typeface="Arial" pitchFamily="34" charset="0"/>
              </a:rPr>
              <a:t>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467544" y="5085184"/>
            <a:ext cx="54726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67645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err="1" smtClean="0"/>
              <a:t>Neutrophils</a:t>
            </a:r>
            <a:r>
              <a:rPr lang="en-US" sz="2000" dirty="0" smtClean="0"/>
              <a:t> moving along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endothelium dissolve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basement membrane (release type IV </a:t>
            </a:r>
            <a:r>
              <a:rPr lang="en-US" sz="2000" dirty="0" err="1" smtClean="0"/>
              <a:t>collagenase</a:t>
            </a:r>
            <a:r>
              <a:rPr lang="en-US" sz="2000" dirty="0" smtClean="0"/>
              <a:t>) exposed by previous histamine-mediated endothelial cell contraction and enter the interstitial tissue.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164106"/>
            <a:ext cx="36086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545454"/>
                </a:solidFill>
                <a:latin typeface="Noto Naskh Arabic UI"/>
              </a:rPr>
              <a:t>Platelet endothelial cell adhesion molecule 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72400" cy="381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5711825" cy="4248150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 of the leukocytes through the endothelium is called: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Transmigration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    			</a:t>
            </a:r>
            <a:r>
              <a:rPr lang="en-US" b="1" i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occurs predominantly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7867" b="6761"/>
          <a:stretch>
            <a:fillRect/>
          </a:stretch>
        </p:blipFill>
        <p:spPr bwMode="auto">
          <a:xfrm>
            <a:off x="5940425" y="1844675"/>
            <a:ext cx="2771775" cy="39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663" y="2205038"/>
            <a:ext cx="12065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388" y="5157788"/>
            <a:ext cx="15859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Extravascular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36725"/>
            <a:ext cx="8143875" cy="3780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+mj-cs"/>
              </a:rPr>
              <a:t>The type of emigrating leukocyte varies with the age of the inflammatory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response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  </a:t>
            </a:r>
            <a:endParaRPr lang="en-US" sz="2400" dirty="0">
              <a:latin typeface="Tahoma" pitchFamily="34" charset="0"/>
              <a:ea typeface="Tahoma" pitchFamily="34" charset="0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+mj-cs"/>
              </a:rPr>
              <a:t>In most forms of acute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inflammation: neutrophils predominate </a:t>
            </a:r>
            <a:r>
              <a:rPr lang="en-US" sz="2400" dirty="0">
                <a:latin typeface="Tahoma" pitchFamily="34" charset="0"/>
                <a:ea typeface="Tahoma" pitchFamily="34" charset="0"/>
                <a:cs typeface="+mj-cs"/>
              </a:rPr>
              <a:t>in the inflammatory infiltrate during the first 6 to 24 hours, then are replaced by monocytes in 24 to 48 hours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3568" y="620688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95268" y="594928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775E8"/>
                </a:solidFill>
                <a:latin typeface="Arial" pitchFamily="34" charset="0"/>
              </a:rPr>
              <a:t>WHY?</a:t>
            </a:r>
            <a:endParaRPr lang="en-US" sz="2000" b="1" dirty="0">
              <a:solidFill>
                <a:srgbClr val="F775E8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964488" cy="3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533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143875" cy="45005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more numerous in the blood, they respond more rapidly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are short-lived; they undergo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apoptosis and disappear after 24 to 48 hours,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whereas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survive longer.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576" y="126876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10" y="404664"/>
            <a:ext cx="8229600" cy="1143000"/>
          </a:xfrm>
        </p:spPr>
        <p:txBody>
          <a:bodyPr/>
          <a:lstStyle/>
          <a:p>
            <a:r>
              <a:rPr lang="en-US" sz="3200" dirty="0"/>
              <a:t>Properties of Neutrophils and Macrophages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44" y="1700808"/>
            <a:ext cx="7045132" cy="416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5901256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Source Sans Pro"/>
              </a:rPr>
              <a:t>HSC,</a:t>
            </a:r>
            <a:r>
              <a:rPr lang="en-US" sz="1400" dirty="0">
                <a:latin typeface="Source Sans Pro"/>
              </a:rPr>
              <a:t> Hematopoietic stem cells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1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844675"/>
            <a:ext cx="8015288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varies with the type of stimulus: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lymphocytes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 be the first cells to arrive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 be the main cell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inflammation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lymphocytes, plasma cells and macrophages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present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1052736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609600"/>
          </a:xfrm>
        </p:spPr>
        <p:txBody>
          <a:bodyPr/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7544" y="1052736"/>
            <a:ext cx="8305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After extravasation, leukocytes emigrate in tissues toward the site of injury by a process called </a:t>
            </a:r>
            <a:r>
              <a:rPr lang="en-US" sz="2800" i="1" dirty="0">
                <a:latin typeface="Arial" panose="020B0604020202020204" pitchFamily="34" charset="0"/>
              </a:rPr>
              <a:t>chemotaxis</a:t>
            </a:r>
            <a:r>
              <a:rPr lang="en-US" sz="2800" dirty="0">
                <a:latin typeface="Arial" panose="020B0604020202020204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chemical gradient !!!!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				</a:t>
            </a:r>
            <a:r>
              <a:rPr lang="en-US" sz="3200" dirty="0" err="1" smtClean="0">
                <a:solidFill>
                  <a:srgbClr val="F222D9"/>
                </a:solidFill>
                <a:latin typeface="Arial" panose="020B0604020202020204" pitchFamily="34" charset="0"/>
              </a:rPr>
              <a:t>Chemoattractants</a:t>
            </a:r>
            <a:endParaRPr lang="en-US" sz="2800" dirty="0">
              <a:solidFill>
                <a:srgbClr val="F222D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6" y="3933056"/>
            <a:ext cx="7570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7375"/>
            <a:ext cx="83392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Neutrophils are attracted by bacterial products, IL-8, C5a &amp; LTB4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8929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42935"/>
            <a:ext cx="849694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</a:rPr>
              <a:t>All these </a:t>
            </a:r>
            <a:r>
              <a:rPr lang="en-US" sz="2000" b="1" dirty="0" err="1">
                <a:latin typeface="Arial" pitchFamily="34" charset="0"/>
              </a:rPr>
              <a:t>chemotactic</a:t>
            </a:r>
            <a:r>
              <a:rPr lang="en-US" sz="2000" b="1" dirty="0">
                <a:latin typeface="Arial" pitchFamily="34" charset="0"/>
              </a:rPr>
              <a:t> agents bind to specific seven-</a:t>
            </a:r>
            <a:r>
              <a:rPr lang="en-US" sz="2000" b="1" dirty="0" err="1">
                <a:latin typeface="Arial" pitchFamily="34" charset="0"/>
              </a:rPr>
              <a:t>transmembrane</a:t>
            </a:r>
            <a:r>
              <a:rPr lang="en-US" sz="2000" b="1" dirty="0">
                <a:latin typeface="Arial" pitchFamily="34" charset="0"/>
              </a:rPr>
              <a:t> G-protein-coupled receptors </a:t>
            </a:r>
            <a:r>
              <a:rPr lang="en-US" sz="2000" b="1" dirty="0" smtClean="0">
                <a:latin typeface="Arial" pitchFamily="34" charset="0"/>
              </a:rPr>
              <a:t>on the </a:t>
            </a:r>
            <a:r>
              <a:rPr lang="en-US" sz="2000" b="1" dirty="0">
                <a:latin typeface="Arial" pitchFamily="34" charset="0"/>
              </a:rPr>
              <a:t>surface of </a:t>
            </a:r>
            <a:r>
              <a:rPr lang="en-US" sz="2000" b="1" dirty="0" smtClean="0">
                <a:latin typeface="Arial" pitchFamily="34" charset="0"/>
              </a:rPr>
              <a:t>leukocytes</a:t>
            </a:r>
            <a:endParaRPr lang="en-US" sz="2400" b="1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48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5"/>
            <a:ext cx="2232248" cy="76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143000"/>
            <a:ext cx="8345487" cy="461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Leukocyte Activation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/>
              <a:t>Phagocytosis</a:t>
            </a:r>
            <a:endParaRPr lang="en-US" sz="40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Intracellular destruction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Liberation of substances that destroy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extracellular microbes and dead tissues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Production of mediators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Events of acute Inflammation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686800" cy="5181600"/>
          </a:xfrm>
        </p:spPr>
        <p:txBody>
          <a:bodyPr lIns="90488" tIns="44450" rIns="90488" bIns="44450">
            <a:normAutofit/>
          </a:bodyPr>
          <a:lstStyle/>
          <a:p>
            <a:pPr>
              <a:buClr>
                <a:srgbClr val="FF3300"/>
              </a:buClr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Acute inflammation has three main events: 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(1) Hemodynamic  changes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alterations in vascular caliber that lead to an increase in blood flow)</a:t>
            </a:r>
          </a:p>
          <a:p>
            <a:pPr lvl="1">
              <a:buClr>
                <a:srgbClr val="FF3300"/>
              </a:buClr>
              <a:buFontTx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(2) Increased vascular permeability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structural changes in the microvasculature that permit plasma proteins and leukocytes to leave the circulation) </a:t>
            </a:r>
          </a:p>
          <a:p>
            <a:pPr lvl="1">
              <a:buClr>
                <a:srgbClr val="FF3300"/>
              </a:buClr>
              <a:buFontTx/>
              <a:buNone/>
            </a:pPr>
            <a:endParaRPr lang="en-US" sz="2000" i="1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(3) Emigration of the leukocytes from the microcirculation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(their accumulation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in the focus of injury, 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and their activation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to eliminate the offending agent)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251520" y="1988840"/>
            <a:ext cx="857256" cy="2292286"/>
          </a:xfrm>
          <a:prstGeom prst="homePlate">
            <a:avLst>
              <a:gd name="adj" fmla="val 50000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48790" y="2806739"/>
            <a:ext cx="203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vascular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14282" y="4520520"/>
            <a:ext cx="762000" cy="1428760"/>
          </a:xfrm>
          <a:prstGeom prst="homePlate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81852" y="50035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cellular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7384"/>
            <a:ext cx="6732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5. Describe the sequence of vascular changes in acute inflammation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298000" y="1713632"/>
            <a:ext cx="4763004" cy="4525963"/>
          </a:xfrm>
        </p:spPr>
        <p:txBody>
          <a:bodyPr rtlCol="1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particle to be ingested by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leukocyte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Engulfment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vacuole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ingested material.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532" y="2555286"/>
            <a:ext cx="4057468" cy="2842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683568" y="1196752"/>
            <a:ext cx="3674842" cy="54629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43300" cy="3648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88024" y="5445224"/>
            <a:ext cx="388843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Immune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is much more efficient than nonspecific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764704"/>
            <a:ext cx="382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Phagocytosis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by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neutrophils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772400" cy="9144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60848"/>
            <a:ext cx="8686800" cy="47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substances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do this are </a:t>
            </a:r>
            <a:r>
              <a:rPr lang="en-US" sz="28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sz="28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substances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antibodies (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 proteins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 smtClean="0"/>
              <a:t>collectins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fibrinogen, and C-reactive protein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C3b receptors).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tom/courses/bil255/bil255goods/u3fg9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69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46365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During engulfment, extensions of the cytoplasm (pseudopods) flow around the particle to be engulfed, eventually resulting in complete enclosure of the particle within a </a:t>
            </a:r>
            <a:r>
              <a:rPr lang="en-US" b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phagosome</a:t>
            </a: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9"/>
          <a:stretch>
            <a:fillRect/>
          </a:stretch>
        </p:blipFill>
        <p:spPr bwMode="auto">
          <a:xfrm>
            <a:off x="3929063" y="1143000"/>
            <a:ext cx="509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" y="4508500"/>
            <a:ext cx="87487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</a:rPr>
              <a:t>The phagocytic vacuole then fuses with a </a:t>
            </a:r>
            <a:r>
              <a:rPr lang="en-US" sz="2800" dirty="0" err="1">
                <a:latin typeface="Arial" panose="020B0604020202020204" pitchFamily="34" charset="0"/>
              </a:rPr>
              <a:t>lysosomal</a:t>
            </a:r>
            <a:r>
              <a:rPr lang="en-US" sz="2800" dirty="0">
                <a:latin typeface="Arial" panose="020B0604020202020204" pitchFamily="34" charset="0"/>
              </a:rPr>
              <a:t> granule, resulting in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 lnSpcReduction="10000"/>
          </a:bodyPr>
          <a:lstStyle/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-Higashi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syndrome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Protein involved in organelle membrane fusion      (no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en-US" sz="2400" dirty="0" smtClean="0"/>
              <a:t>Protein trafficking defect ( microtubule defect)</a:t>
            </a:r>
          </a:p>
          <a:p>
            <a:pPr lvl="3"/>
            <a:r>
              <a:rPr lang="en-US" sz="2400" dirty="0" err="1" smtClean="0"/>
              <a:t>Autosomal</a:t>
            </a:r>
            <a:r>
              <a:rPr lang="en-US" sz="2400" dirty="0" smtClean="0"/>
              <a:t> recessive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Clinical feature:</a:t>
            </a:r>
          </a:p>
          <a:p>
            <a:pPr marL="742950" lvl="2" indent="-342900"/>
            <a:r>
              <a:rPr lang="en-US" dirty="0" smtClean="0"/>
              <a:t>Increased risk of </a:t>
            </a:r>
            <a:r>
              <a:rPr lang="en-US" dirty="0" err="1" smtClean="0"/>
              <a:t>pyogenic</a:t>
            </a:r>
            <a:r>
              <a:rPr lang="en-US" dirty="0" smtClean="0"/>
              <a:t> infection</a:t>
            </a:r>
          </a:p>
          <a:p>
            <a:pPr marL="742950" lvl="2" indent="-342900"/>
            <a:r>
              <a:rPr lang="en-US" dirty="0" err="1" smtClean="0"/>
              <a:t>Neutropenia</a:t>
            </a:r>
            <a:r>
              <a:rPr lang="en-US" dirty="0" smtClean="0"/>
              <a:t> (defect in generation from BM)</a:t>
            </a:r>
          </a:p>
          <a:p>
            <a:pPr marL="742950" lvl="2" indent="-342900"/>
            <a:r>
              <a:rPr lang="en-US" dirty="0" smtClean="0"/>
              <a:t>Giant granule formation (granules formed cannot move in cytoplasm)</a:t>
            </a:r>
          </a:p>
          <a:p>
            <a:pPr marL="742950" lvl="2" indent="-342900"/>
            <a:r>
              <a:rPr lang="en-US" dirty="0" smtClean="0"/>
              <a:t>Defective primary hemostasis ( platelet granule are not secreted)</a:t>
            </a:r>
          </a:p>
          <a:p>
            <a:pPr marL="742950" lvl="2" indent="-342900"/>
            <a:r>
              <a:rPr lang="en-US" dirty="0" smtClean="0"/>
              <a:t>Albinism</a:t>
            </a:r>
          </a:p>
          <a:p>
            <a:pPr marL="742950" lvl="2" indent="-342900"/>
            <a:r>
              <a:rPr lang="en-US" dirty="0" smtClean="0"/>
              <a:t>Peripheral neuropathy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962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Killing and Degradation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29625" cy="2232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xygen-dependent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2. Oxygen-independent mechanisms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the mechanisms of microbial killing.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Oxygen-Dependent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7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>
            <a:fillRect/>
          </a:stretch>
        </p:blipFill>
        <p:spPr>
          <a:xfrm>
            <a:off x="827584" y="2655047"/>
            <a:ext cx="4896544" cy="4202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91527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 pitchFamily="34" charset="0"/>
              </a:rPr>
              <a:t>The H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O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-MPO-halide system is the most efficient bactericidal system in </a:t>
            </a:r>
            <a:r>
              <a:rPr lang="en-US" sz="2800" i="1" dirty="0" smtClean="0">
                <a:latin typeface="Arial" pitchFamily="34" charset="0"/>
              </a:rPr>
              <a:t>neutrophils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201248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74742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oxidase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97878" y="205105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7480" y="186859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_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817160" y="2171420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6991" y="20938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dirty="0" smtClean="0"/>
              <a:t>2</a:t>
            </a:r>
            <a:r>
              <a:rPr lang="en-US" sz="28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882873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795" y="209388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HOCL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the mechanisms of microbial killing.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6136" y="3284984"/>
            <a:ext cx="30243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indent="-457200" algn="ctr" rtl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Chronic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</a:rPr>
              <a:t>granulomatous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disease</a:t>
            </a:r>
          </a:p>
          <a:p>
            <a:pPr lvl="2" algn="just" rtl="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Decreased oxidative burst.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granulomatous disease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burst.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	2 types: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Myeloperoxidase deficiency: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pt. have increased risk of candida infection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4869160"/>
            <a:ext cx="8229600" cy="1584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 and granuloma formation with catalase positive organisms e.g.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aureus, Norcardia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Aspergillus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lIns="90488" tIns="44450" rIns="90488" bIns="4445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Phases of changes in Vascular Caliber and Flow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5301208"/>
          </a:xfrm>
        </p:spPr>
        <p:txBody>
          <a:bodyPr lIns="90488" tIns="44450" rIns="90488" bIns="44450">
            <a:normAutofit/>
          </a:bodyPr>
          <a:lstStyle/>
          <a:p>
            <a:pPr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Transient vasoconstriction of arterioles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Font typeface="Monotype Sorts"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        It disappears within 3-5 seconds in mild injuries</a:t>
            </a:r>
          </a:p>
          <a:p>
            <a:pPr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Vasodilatation: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It involves the </a:t>
            </a:r>
            <a:r>
              <a:rPr lang="en-US" sz="20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arterioles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results in opening of new microvasculature beds in the area leading to increasing blood flow – Histamine effect</a:t>
            </a:r>
          </a:p>
          <a:p>
            <a:pPr>
              <a:buClr>
                <a:srgbClr val="FF3300"/>
              </a:buCl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Font typeface="Monotype Sorts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321297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Slowing of the circulation</a:t>
            </a:r>
          </a:p>
          <a:p>
            <a:pPr algn="l">
              <a:buClr>
                <a:srgbClr val="FF3300"/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due to increased permeability of the microvasculature, this leads to outpouring of protein-rich fluid in the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extravascular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tissues.</a:t>
            </a:r>
          </a:p>
          <a:p>
            <a:pPr algn="l"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4. 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Stasis: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slow circulation due to dilated small vessels packed with red cells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5. Describe the sequence of vascular changes in acute inflammation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08963" cy="5832475"/>
          </a:xfrm>
        </p:spPr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2. Oxygen-independent mechanisms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actericidal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permeability increasing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BPI)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ajor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basic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granules contain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the mechanisms of microbial killing.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3140968"/>
            <a:ext cx="48965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smtClean="0"/>
              <a:t>Can potentiate further inflammation by damaging tissues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These harmful proteases are controlled by a system of </a:t>
            </a:r>
            <a:r>
              <a:rPr lang="en-US" sz="2000" b="1" i="1" dirty="0" smtClean="0"/>
              <a:t>anti-proteases</a:t>
            </a:r>
            <a:r>
              <a:rPr lang="en-US" sz="2000" b="1" dirty="0" smtClean="0"/>
              <a:t> in the serum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0695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err="1" smtClean="0"/>
              <a:t>Neutrophil</a:t>
            </a:r>
            <a:r>
              <a:rPr lang="en-CA" sz="2000" b="1" dirty="0" smtClean="0"/>
              <a:t> extracellular traps (NETs) </a:t>
            </a:r>
            <a:endParaRPr lang="ar-SA" sz="2000" b="1" dirty="0" smtClean="0"/>
          </a:p>
          <a:p>
            <a:pPr algn="l"/>
            <a:r>
              <a:rPr lang="en-CA" dirty="0" smtClean="0"/>
              <a:t>A, Healthy </a:t>
            </a:r>
            <a:r>
              <a:rPr lang="en-CA" dirty="0" err="1" smtClean="0"/>
              <a:t>neutrophils</a:t>
            </a:r>
            <a:r>
              <a:rPr lang="en-CA" dirty="0" smtClean="0"/>
              <a:t> with nuclei stained red and cytoplasm green. </a:t>
            </a:r>
            <a:endParaRPr lang="ar-SA" dirty="0" smtClean="0"/>
          </a:p>
          <a:p>
            <a:pPr algn="l"/>
            <a:r>
              <a:rPr lang="en-CA" dirty="0" smtClean="0"/>
              <a:t>B, Release of nuclear material from </a:t>
            </a:r>
            <a:r>
              <a:rPr lang="en-CA" dirty="0" err="1" smtClean="0"/>
              <a:t>neutrophils</a:t>
            </a:r>
            <a:r>
              <a:rPr lang="en-CA" dirty="0" smtClean="0"/>
              <a:t> (note that two have lost their nuclei), forming extracellular traps. </a:t>
            </a:r>
            <a:endParaRPr lang="ar-SA" dirty="0" smtClean="0"/>
          </a:p>
          <a:p>
            <a:pPr algn="l"/>
            <a:r>
              <a:rPr lang="en-CA" dirty="0" smtClean="0"/>
              <a:t>C, An electron micrograph of bacteria (staphylococci) trapped in NETs.</a:t>
            </a:r>
            <a:endParaRPr lang="ar-S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6984776" cy="41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9912" y="5445224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smtClean="0"/>
              <a:t>NETs provide an additional mechanism of killing microbes that does not involve </a:t>
            </a:r>
            <a:r>
              <a:rPr lang="en-US" dirty="0" err="1" smtClean="0"/>
              <a:t>phagocytosis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endParaRPr 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Genetic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Leukocyte adhesion deficiency 1and 2</a:t>
            </a:r>
          </a:p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-Higashi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syndrome</a:t>
            </a: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Myeloperoxidase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deficiency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3690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endParaRPr lang="en-US" sz="3600" dirty="0" smtClean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injury, diabetes, malignancy, sepsis,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immunodeficiencies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Hemodialysis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diabetes mellitus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Leukemia, anemia, sepsis, diabetes, neonates, malnutrition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3556" name="Picture 2" descr="f003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093296"/>
            <a:ext cx="28707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Leukocyte emigration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404813"/>
            <a:ext cx="5048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955675"/>
            <a:ext cx="8585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Edema </a:t>
            </a:r>
            <a:r>
              <a:rPr lang="en-US" sz="2800" dirty="0" smtClean="0"/>
              <a:t>is defined as an excess of fluid in the interstitial space.</a:t>
            </a:r>
            <a:br>
              <a:rPr lang="en-US" sz="2800" dirty="0" smtClean="0"/>
            </a:br>
            <a:r>
              <a:rPr lang="en-US" sz="2700" dirty="0" smtClean="0">
                <a:solidFill>
                  <a:schemeClr val="tx2">
                    <a:lumMod val="90000"/>
                  </a:schemeClr>
                </a:solidFill>
              </a:rPr>
              <a:t>What is the difference between </a:t>
            </a:r>
            <a:r>
              <a:rPr lang="en-US" sz="2700" dirty="0" err="1" smtClean="0">
                <a:solidFill>
                  <a:schemeClr val="tx2">
                    <a:lumMod val="90000"/>
                  </a:schemeClr>
                </a:solidFill>
              </a:rPr>
              <a:t>transudates</a:t>
            </a:r>
            <a:r>
              <a:rPr lang="en-US" sz="2700" dirty="0" smtClean="0">
                <a:solidFill>
                  <a:schemeClr val="tx2">
                    <a:lumMod val="90000"/>
                  </a:schemeClr>
                </a:solidFill>
              </a:rPr>
              <a:t> and exudates?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484784"/>
            <a:ext cx="4357718" cy="48936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endParaRPr lang="ar-S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ar-SA" sz="24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 2" pitchFamily="18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 inflammatory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extravascular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fluid that has a high protein concentration, cellular debris.</a:t>
            </a:r>
          </a:p>
          <a:p>
            <a:pPr algn="l">
              <a:buFont typeface="Wingdings 2" pitchFamily="18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Specific gravity above 1.020</a:t>
            </a:r>
          </a:p>
          <a:p>
            <a:pPr algn="l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It implies significant alteration in the normal permeability of small blood vessels in the area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injury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4320480" cy="4918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an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extravascular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fluid with low protein content and a specific gravity of less than 1.012</a:t>
            </a:r>
          </a:p>
          <a:p>
            <a:pPr algn="l"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is essentially an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ultrafiltrate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blood plasma that results from osmotic or hydrostatic imbalance across the vessel wall </a:t>
            </a:r>
          </a:p>
          <a:p>
            <a:pPr algn="l"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increase in vascular permeability</a:t>
            </a:r>
            <a:endParaRPr lang="en-US" sz="2400" b="1" dirty="0" smtClean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628800"/>
            <a:ext cx="210448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Transudate</a:t>
            </a:r>
            <a:endParaRPr lang="ar-S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24216" y="1628800"/>
            <a:ext cx="1584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Exudate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88640"/>
            <a:ext cx="5724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7. Define the terms edema, </a:t>
            </a:r>
            <a:r>
              <a:rPr lang="en-US" dirty="0" err="1" smtClean="0"/>
              <a:t>transudate</a:t>
            </a:r>
            <a:r>
              <a:rPr lang="en-US" dirty="0" smtClean="0"/>
              <a:t>, and </a:t>
            </a:r>
            <a:r>
              <a:rPr lang="en-US" dirty="0" err="1" smtClean="0"/>
              <a:t>exudate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200900" cy="86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20150" cy="5040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List the mechanisms of microbial killing.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Robbins Basic Pathology 10</a:t>
            </a:r>
            <a:r>
              <a:rPr lang="en-US" baseline="30000" dirty="0" smtClean="0">
                <a:cs typeface="Arial" panose="020B0604020202020204" pitchFamily="34" charset="0"/>
              </a:rPr>
              <a:t>th</a:t>
            </a:r>
            <a:r>
              <a:rPr lang="en-US" dirty="0" smtClean="0">
                <a:cs typeface="Arial" panose="020B0604020202020204" pitchFamily="34" charset="0"/>
              </a:rPr>
              <a:t> edition,            pages 62 - 70</a:t>
            </a:r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2229</Words>
  <Application>Microsoft Office PowerPoint</Application>
  <PresentationFormat>On-screen Show (4:3)</PresentationFormat>
  <Paragraphs>314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Arial Unicode MS</vt:lpstr>
      <vt:lpstr>Arial</vt:lpstr>
      <vt:lpstr>Arial Rounded MT Bold</vt:lpstr>
      <vt:lpstr>Calibri</vt:lpstr>
      <vt:lpstr>Century Gothic</vt:lpstr>
      <vt:lpstr>Courier New</vt:lpstr>
      <vt:lpstr>Monotype Sorts</vt:lpstr>
      <vt:lpstr>Noto Naskh Arabic UI</vt:lpstr>
      <vt:lpstr>Source Sans Pro</vt:lpstr>
      <vt:lpstr>Tahoma</vt:lpstr>
      <vt:lpstr>Times New Roman</vt:lpstr>
      <vt:lpstr>Times New Roman (Arabic)</vt:lpstr>
      <vt:lpstr>Wingdings</vt:lpstr>
      <vt:lpstr>Wingdings 2</vt:lpstr>
      <vt:lpstr>Office Theme</vt:lpstr>
      <vt:lpstr>PowerPoint Presentation</vt:lpstr>
      <vt:lpstr>PowerPoint Presentation</vt:lpstr>
      <vt:lpstr>Events of acute Inflammation</vt:lpstr>
      <vt:lpstr>Phases of changes in Vascular Caliber and Flow</vt:lpstr>
      <vt:lpstr>PowerPoint Presentation</vt:lpstr>
      <vt:lpstr>PowerPoint Presentation</vt:lpstr>
      <vt:lpstr>Edema is defined as an excess of fluid in the interstitial space. What is the difference between transudates and exudates? </vt:lpstr>
      <vt:lpstr>Objectives</vt:lpstr>
      <vt:lpstr>Reference book and the relevant page numbers..</vt:lpstr>
      <vt:lpstr>Acute Inflammation CELLULAR EVENTS:</vt:lpstr>
      <vt:lpstr>PowerPoint Presentation</vt:lpstr>
      <vt:lpstr>Recruitment of leukocytes</vt:lpstr>
      <vt:lpstr>PowerPoint Presentation</vt:lpstr>
      <vt:lpstr>PowerPoint Presentation</vt:lpstr>
      <vt:lpstr>PowerPoint Presentation</vt:lpstr>
      <vt:lpstr>Adhesion Molecules and Receptors</vt:lpstr>
      <vt:lpstr>PowerPoint Presentation</vt:lpstr>
      <vt:lpstr>Leukocyte Adhesion Deficiency </vt:lpstr>
      <vt:lpstr>PowerPoint Presentation</vt:lpstr>
      <vt:lpstr>PowerPoint Presentation</vt:lpstr>
      <vt:lpstr>Leukocyte Adhesion and Transmigration</vt:lpstr>
      <vt:lpstr>PowerPoint Presentation</vt:lpstr>
      <vt:lpstr>PowerPoint Presentation</vt:lpstr>
      <vt:lpstr>PowerPoint Presentation</vt:lpstr>
      <vt:lpstr>Properties of Neutrophils and Macrophages</vt:lpstr>
      <vt:lpstr>PowerPoint Presentation</vt:lpstr>
      <vt:lpstr>Chemotaxis</vt:lpstr>
      <vt:lpstr>PowerPoint Presentation</vt:lpstr>
      <vt:lpstr>PowerPoint Presentation</vt:lpstr>
      <vt:lpstr>Phagocytosis</vt:lpstr>
      <vt:lpstr>PowerPoint Presentation</vt:lpstr>
      <vt:lpstr>Leukocyte activation  (1) Recognition and Attachment   (Opsonization)</vt:lpstr>
      <vt:lpstr>PowerPoint Presentation</vt:lpstr>
      <vt:lpstr>Phagocytosis  2. Engulfment</vt:lpstr>
      <vt:lpstr>Defects in Leukocyte Function </vt:lpstr>
      <vt:lpstr>PowerPoint Presentation</vt:lpstr>
      <vt:lpstr>Phagocytosis Killing and Degradation </vt:lpstr>
      <vt:lpstr>1. Oxygen-Dependent Mechanisms</vt:lpstr>
      <vt:lpstr>Oxygen-Dependent Mechanisms</vt:lpstr>
      <vt:lpstr>PowerPoint Presentation</vt:lpstr>
      <vt:lpstr>PowerPoint Presentation</vt:lpstr>
      <vt:lpstr>Defects in Leukocyte Function </vt:lpstr>
      <vt:lpstr>Defects in Leukocyte Function</vt:lpstr>
      <vt:lpstr>Defects in Leukocyte Function</vt:lpstr>
      <vt:lpstr>TAKE HOME MESSAGES: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Maha Mohammead Arfah</cp:lastModifiedBy>
  <cp:revision>97</cp:revision>
  <dcterms:created xsi:type="dcterms:W3CDTF">2013-10-01T20:54:24Z</dcterms:created>
  <dcterms:modified xsi:type="dcterms:W3CDTF">2019-09-30T08:45:41Z</dcterms:modified>
</cp:coreProperties>
</file>