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sldIdLst>
    <p:sldId id="257" r:id="rId2"/>
    <p:sldId id="337" r:id="rId3"/>
    <p:sldId id="349" r:id="rId4"/>
    <p:sldId id="350" r:id="rId5"/>
    <p:sldId id="351" r:id="rId6"/>
    <p:sldId id="352" r:id="rId7"/>
    <p:sldId id="353" r:id="rId8"/>
    <p:sldId id="355" r:id="rId9"/>
    <p:sldId id="356" r:id="rId10"/>
    <p:sldId id="357" r:id="rId11"/>
    <p:sldId id="358" r:id="rId12"/>
    <p:sldId id="384" r:id="rId13"/>
    <p:sldId id="359" r:id="rId14"/>
    <p:sldId id="360" r:id="rId15"/>
    <p:sldId id="361" r:id="rId16"/>
    <p:sldId id="362" r:id="rId17"/>
    <p:sldId id="363" r:id="rId18"/>
    <p:sldId id="385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54" r:id="rId27"/>
    <p:sldId id="371" r:id="rId28"/>
    <p:sldId id="373" r:id="rId29"/>
    <p:sldId id="374" r:id="rId30"/>
    <p:sldId id="375" r:id="rId31"/>
    <p:sldId id="376" r:id="rId32"/>
    <p:sldId id="381" r:id="rId33"/>
    <p:sldId id="386" r:id="rId34"/>
    <p:sldId id="264" r:id="rId35"/>
    <p:sldId id="265" r:id="rId36"/>
    <p:sldId id="266" r:id="rId37"/>
    <p:sldId id="267" r:id="rId38"/>
    <p:sldId id="304" r:id="rId39"/>
    <p:sldId id="268" r:id="rId40"/>
    <p:sldId id="305" r:id="rId41"/>
    <p:sldId id="269" r:id="rId42"/>
    <p:sldId id="270" r:id="rId43"/>
    <p:sldId id="271" r:id="rId44"/>
    <p:sldId id="335" r:id="rId45"/>
    <p:sldId id="306" r:id="rId46"/>
    <p:sldId id="382" r:id="rId47"/>
    <p:sldId id="378" r:id="rId48"/>
    <p:sldId id="379" r:id="rId49"/>
    <p:sldId id="380" r:id="rId50"/>
    <p:sldId id="383" r:id="rId5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8584" autoAdjust="0"/>
  </p:normalViewPr>
  <p:slideViewPr>
    <p:cSldViewPr>
      <p:cViewPr>
        <p:scale>
          <a:sx n="60" d="100"/>
          <a:sy n="60" d="100"/>
        </p:scale>
        <p:origin x="-5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10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1.bin"/><Relationship Id="rId2" Type="http://schemas.microsoft.com/office/2006/relationships/legacyDiagramText" Target="legacyDiagramText110.bin"/><Relationship Id="rId1" Type="http://schemas.microsoft.com/office/2006/relationships/legacyDiagramText" Target="legacyDiagramText109.bin"/><Relationship Id="rId5" Type="http://schemas.microsoft.com/office/2006/relationships/legacyDiagramText" Target="legacyDiagramText113.bin"/><Relationship Id="rId4" Type="http://schemas.microsoft.com/office/2006/relationships/legacyDiagramText" Target="legacyDiagramText112.bin"/></Relationships>
</file>

<file path=ppt/drawings/_rels/vmlDrawing1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6.bin"/><Relationship Id="rId2" Type="http://schemas.microsoft.com/office/2006/relationships/legacyDiagramText" Target="legacyDiagramText115.bin"/><Relationship Id="rId1" Type="http://schemas.microsoft.com/office/2006/relationships/legacyDiagramText" Target="legacyDiagramText114.bin"/><Relationship Id="rId5" Type="http://schemas.microsoft.com/office/2006/relationships/legacyDiagramText" Target="legacyDiagramText118.bin"/><Relationship Id="rId4" Type="http://schemas.microsoft.com/office/2006/relationships/legacyDiagramText" Target="legacyDiagramText117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0.bin"/><Relationship Id="rId3" Type="http://schemas.microsoft.com/office/2006/relationships/legacyDiagramText" Target="legacyDiagramText15.bin"/><Relationship Id="rId7" Type="http://schemas.microsoft.com/office/2006/relationships/legacyDiagramText" Target="legacyDiagramText19.bin"/><Relationship Id="rId12" Type="http://schemas.microsoft.com/office/2006/relationships/legacyDiagramText" Target="legacyDiagramText24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6" Type="http://schemas.microsoft.com/office/2006/relationships/legacyDiagramText" Target="legacyDiagramText18.bin"/><Relationship Id="rId11" Type="http://schemas.microsoft.com/office/2006/relationships/legacyDiagramText" Target="legacyDiagramText23.bin"/><Relationship Id="rId5" Type="http://schemas.microsoft.com/office/2006/relationships/legacyDiagramText" Target="legacyDiagramText17.bin"/><Relationship Id="rId10" Type="http://schemas.microsoft.com/office/2006/relationships/legacyDiagramText" Target="legacyDiagramText22.bin"/><Relationship Id="rId4" Type="http://schemas.microsoft.com/office/2006/relationships/legacyDiagramText" Target="legacyDiagramText16.bin"/><Relationship Id="rId9" Type="http://schemas.microsoft.com/office/2006/relationships/legacyDiagramText" Target="legacyDiagramText21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2.bin"/><Relationship Id="rId3" Type="http://schemas.microsoft.com/office/2006/relationships/legacyDiagramText" Target="legacyDiagramText27.bin"/><Relationship Id="rId7" Type="http://schemas.microsoft.com/office/2006/relationships/legacyDiagramText" Target="legacyDiagramText31.bin"/><Relationship Id="rId12" Type="http://schemas.microsoft.com/office/2006/relationships/legacyDiagramText" Target="legacyDiagramText36.bin"/><Relationship Id="rId2" Type="http://schemas.microsoft.com/office/2006/relationships/legacyDiagramText" Target="legacyDiagramText26.bin"/><Relationship Id="rId1" Type="http://schemas.microsoft.com/office/2006/relationships/legacyDiagramText" Target="legacyDiagramText25.bin"/><Relationship Id="rId6" Type="http://schemas.microsoft.com/office/2006/relationships/legacyDiagramText" Target="legacyDiagramText30.bin"/><Relationship Id="rId11" Type="http://schemas.microsoft.com/office/2006/relationships/legacyDiagramText" Target="legacyDiagramText35.bin"/><Relationship Id="rId5" Type="http://schemas.microsoft.com/office/2006/relationships/legacyDiagramText" Target="legacyDiagramText29.bin"/><Relationship Id="rId10" Type="http://schemas.microsoft.com/office/2006/relationships/legacyDiagramText" Target="legacyDiagramText34.bin"/><Relationship Id="rId4" Type="http://schemas.microsoft.com/office/2006/relationships/legacyDiagramText" Target="legacyDiagramText28.bin"/><Relationship Id="rId9" Type="http://schemas.microsoft.com/office/2006/relationships/legacyDiagramText" Target="legacyDiagramText33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4.bin"/><Relationship Id="rId3" Type="http://schemas.microsoft.com/office/2006/relationships/legacyDiagramText" Target="legacyDiagramText39.bin"/><Relationship Id="rId7" Type="http://schemas.microsoft.com/office/2006/relationships/legacyDiagramText" Target="legacyDiagramText43.bin"/><Relationship Id="rId12" Type="http://schemas.microsoft.com/office/2006/relationships/legacyDiagramText" Target="legacyDiagramText48.bin"/><Relationship Id="rId2" Type="http://schemas.microsoft.com/office/2006/relationships/legacyDiagramText" Target="legacyDiagramText38.bin"/><Relationship Id="rId1" Type="http://schemas.microsoft.com/office/2006/relationships/legacyDiagramText" Target="legacyDiagramText37.bin"/><Relationship Id="rId6" Type="http://schemas.microsoft.com/office/2006/relationships/legacyDiagramText" Target="legacyDiagramText42.bin"/><Relationship Id="rId11" Type="http://schemas.microsoft.com/office/2006/relationships/legacyDiagramText" Target="legacyDiagramText47.bin"/><Relationship Id="rId5" Type="http://schemas.microsoft.com/office/2006/relationships/legacyDiagramText" Target="legacyDiagramText41.bin"/><Relationship Id="rId10" Type="http://schemas.microsoft.com/office/2006/relationships/legacyDiagramText" Target="legacyDiagramText46.bin"/><Relationship Id="rId4" Type="http://schemas.microsoft.com/office/2006/relationships/legacyDiagramText" Target="legacyDiagramText40.bin"/><Relationship Id="rId9" Type="http://schemas.microsoft.com/office/2006/relationships/legacyDiagramText" Target="legacyDiagramText45.bin"/></Relationships>
</file>

<file path=ppt/drawings/_rels/vmlDrawing5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56.bin"/><Relationship Id="rId3" Type="http://schemas.microsoft.com/office/2006/relationships/legacyDiagramText" Target="legacyDiagramText51.bin"/><Relationship Id="rId7" Type="http://schemas.microsoft.com/office/2006/relationships/legacyDiagramText" Target="legacyDiagramText55.bin"/><Relationship Id="rId12" Type="http://schemas.microsoft.com/office/2006/relationships/legacyDiagramText" Target="legacyDiagramText60.bin"/><Relationship Id="rId2" Type="http://schemas.microsoft.com/office/2006/relationships/legacyDiagramText" Target="legacyDiagramText50.bin"/><Relationship Id="rId1" Type="http://schemas.microsoft.com/office/2006/relationships/legacyDiagramText" Target="legacyDiagramText49.bin"/><Relationship Id="rId6" Type="http://schemas.microsoft.com/office/2006/relationships/legacyDiagramText" Target="legacyDiagramText54.bin"/><Relationship Id="rId11" Type="http://schemas.microsoft.com/office/2006/relationships/legacyDiagramText" Target="legacyDiagramText59.bin"/><Relationship Id="rId5" Type="http://schemas.microsoft.com/office/2006/relationships/legacyDiagramText" Target="legacyDiagramText53.bin"/><Relationship Id="rId10" Type="http://schemas.microsoft.com/office/2006/relationships/legacyDiagramText" Target="legacyDiagramText58.bin"/><Relationship Id="rId4" Type="http://schemas.microsoft.com/office/2006/relationships/legacyDiagramText" Target="legacyDiagramText52.bin"/><Relationship Id="rId9" Type="http://schemas.microsoft.com/office/2006/relationships/legacyDiagramText" Target="legacyDiagramText57.bin"/></Relationships>
</file>

<file path=ppt/drawings/_rels/vmlDrawing6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68.bin"/><Relationship Id="rId3" Type="http://schemas.microsoft.com/office/2006/relationships/legacyDiagramText" Target="legacyDiagramText63.bin"/><Relationship Id="rId7" Type="http://schemas.microsoft.com/office/2006/relationships/legacyDiagramText" Target="legacyDiagramText67.bin"/><Relationship Id="rId12" Type="http://schemas.microsoft.com/office/2006/relationships/legacyDiagramText" Target="legacyDiagramText72.bin"/><Relationship Id="rId2" Type="http://schemas.microsoft.com/office/2006/relationships/legacyDiagramText" Target="legacyDiagramText62.bin"/><Relationship Id="rId1" Type="http://schemas.microsoft.com/office/2006/relationships/legacyDiagramText" Target="legacyDiagramText61.bin"/><Relationship Id="rId6" Type="http://schemas.microsoft.com/office/2006/relationships/legacyDiagramText" Target="legacyDiagramText66.bin"/><Relationship Id="rId11" Type="http://schemas.microsoft.com/office/2006/relationships/legacyDiagramText" Target="legacyDiagramText71.bin"/><Relationship Id="rId5" Type="http://schemas.microsoft.com/office/2006/relationships/legacyDiagramText" Target="legacyDiagramText65.bin"/><Relationship Id="rId10" Type="http://schemas.microsoft.com/office/2006/relationships/legacyDiagramText" Target="legacyDiagramText70.bin"/><Relationship Id="rId4" Type="http://schemas.microsoft.com/office/2006/relationships/legacyDiagramText" Target="legacyDiagramText64.bin"/><Relationship Id="rId9" Type="http://schemas.microsoft.com/office/2006/relationships/legacyDiagramText" Target="legacyDiagramText69.bin"/></Relationships>
</file>

<file path=ppt/drawings/_rels/vmlDrawing7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0.bin"/><Relationship Id="rId3" Type="http://schemas.microsoft.com/office/2006/relationships/legacyDiagramText" Target="legacyDiagramText75.bin"/><Relationship Id="rId7" Type="http://schemas.microsoft.com/office/2006/relationships/legacyDiagramText" Target="legacyDiagramText79.bin"/><Relationship Id="rId12" Type="http://schemas.microsoft.com/office/2006/relationships/legacyDiagramText" Target="legacyDiagramText84.bin"/><Relationship Id="rId2" Type="http://schemas.microsoft.com/office/2006/relationships/legacyDiagramText" Target="legacyDiagramText74.bin"/><Relationship Id="rId1" Type="http://schemas.microsoft.com/office/2006/relationships/legacyDiagramText" Target="legacyDiagramText73.bin"/><Relationship Id="rId6" Type="http://schemas.microsoft.com/office/2006/relationships/legacyDiagramText" Target="legacyDiagramText78.bin"/><Relationship Id="rId11" Type="http://schemas.microsoft.com/office/2006/relationships/legacyDiagramText" Target="legacyDiagramText83.bin"/><Relationship Id="rId5" Type="http://schemas.microsoft.com/office/2006/relationships/legacyDiagramText" Target="legacyDiagramText77.bin"/><Relationship Id="rId10" Type="http://schemas.microsoft.com/office/2006/relationships/legacyDiagramText" Target="legacyDiagramText82.bin"/><Relationship Id="rId4" Type="http://schemas.microsoft.com/office/2006/relationships/legacyDiagramText" Target="legacyDiagramText76.bin"/><Relationship Id="rId9" Type="http://schemas.microsoft.com/office/2006/relationships/legacyDiagramText" Target="legacyDiagramText81.bin"/></Relationships>
</file>

<file path=ppt/drawings/_rels/vmlDrawing8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92.bin"/><Relationship Id="rId3" Type="http://schemas.microsoft.com/office/2006/relationships/legacyDiagramText" Target="legacyDiagramText87.bin"/><Relationship Id="rId7" Type="http://schemas.microsoft.com/office/2006/relationships/legacyDiagramText" Target="legacyDiagramText91.bin"/><Relationship Id="rId12" Type="http://schemas.microsoft.com/office/2006/relationships/legacyDiagramText" Target="legacyDiagramText96.bin"/><Relationship Id="rId2" Type="http://schemas.microsoft.com/office/2006/relationships/legacyDiagramText" Target="legacyDiagramText86.bin"/><Relationship Id="rId1" Type="http://schemas.microsoft.com/office/2006/relationships/legacyDiagramText" Target="legacyDiagramText85.bin"/><Relationship Id="rId6" Type="http://schemas.microsoft.com/office/2006/relationships/legacyDiagramText" Target="legacyDiagramText90.bin"/><Relationship Id="rId11" Type="http://schemas.microsoft.com/office/2006/relationships/legacyDiagramText" Target="legacyDiagramText95.bin"/><Relationship Id="rId5" Type="http://schemas.microsoft.com/office/2006/relationships/legacyDiagramText" Target="legacyDiagramText89.bin"/><Relationship Id="rId10" Type="http://schemas.microsoft.com/office/2006/relationships/legacyDiagramText" Target="legacyDiagramText94.bin"/><Relationship Id="rId4" Type="http://schemas.microsoft.com/office/2006/relationships/legacyDiagramText" Target="legacyDiagramText88.bin"/><Relationship Id="rId9" Type="http://schemas.microsoft.com/office/2006/relationships/legacyDiagramText" Target="legacyDiagramText93.bin"/></Relationships>
</file>

<file path=ppt/drawings/_rels/vmlDrawing9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04.bin"/><Relationship Id="rId3" Type="http://schemas.microsoft.com/office/2006/relationships/legacyDiagramText" Target="legacyDiagramText99.bin"/><Relationship Id="rId7" Type="http://schemas.microsoft.com/office/2006/relationships/legacyDiagramText" Target="legacyDiagramText103.bin"/><Relationship Id="rId12" Type="http://schemas.microsoft.com/office/2006/relationships/legacyDiagramText" Target="legacyDiagramText108.bin"/><Relationship Id="rId2" Type="http://schemas.microsoft.com/office/2006/relationships/legacyDiagramText" Target="legacyDiagramText98.bin"/><Relationship Id="rId1" Type="http://schemas.microsoft.com/office/2006/relationships/legacyDiagramText" Target="legacyDiagramText97.bin"/><Relationship Id="rId6" Type="http://schemas.microsoft.com/office/2006/relationships/legacyDiagramText" Target="legacyDiagramText102.bin"/><Relationship Id="rId11" Type="http://schemas.microsoft.com/office/2006/relationships/legacyDiagramText" Target="legacyDiagramText107.bin"/><Relationship Id="rId5" Type="http://schemas.microsoft.com/office/2006/relationships/legacyDiagramText" Target="legacyDiagramText101.bin"/><Relationship Id="rId10" Type="http://schemas.microsoft.com/office/2006/relationships/legacyDiagramText" Target="legacyDiagramText106.bin"/><Relationship Id="rId4" Type="http://schemas.microsoft.com/office/2006/relationships/legacyDiagramText" Target="legacyDiagramText100.bin"/><Relationship Id="rId9" Type="http://schemas.microsoft.com/office/2006/relationships/legacyDiagramText" Target="legacyDiagramText105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1E717-452B-463E-9C80-42C91A2E2B68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839512-1150-40D4-B2B9-FA1204BC6DA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C374-998A-44E1-A2C4-8C9BDD17C59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90928-8B50-4762-A3FE-F24E965FDE4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94B26-7846-4F5F-A0E0-ABB8D6D0FF0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62021-39E4-4F33-8A21-EE62016CB02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A3C1A-CD79-4284-A329-F1AD9C2976E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Endothelial cells at the site of inflammation</a:t>
            </a:r>
          </a:p>
          <a:p>
            <a:pPr>
              <a:buFontTx/>
              <a:buChar char="•"/>
            </a:pPr>
            <a:r>
              <a:rPr lang="en-US" smtClean="0"/>
              <a:t>Leukocytes recruited to the site form the blood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AF894-B215-47E8-B930-EC7AA2696D2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5000"/>
              <a:buFont typeface="Wingdings" pitchFamily="2" charset="2"/>
              <a:buNone/>
            </a:pPr>
            <a:r>
              <a:rPr lang="en-US" smtClean="0"/>
              <a:t>Histamine is the principal mediator of the immediate phase of increased vascular permeability, inducing venular endothelial contraction and interendothelial gaps.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C374-998A-44E1-A2C4-8C9BDD17C59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9993F-229E-43E9-8089-732CB4CCE0C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6427-FD45-48DC-B9E9-F5BF7963EB5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B0D9F-40B6-43FE-A20A-A875D0D8F35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1FD8-211A-44A6-B596-F4BAB8C1861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CB634-B21F-4221-BE8B-C1FC6DA2C3C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2DB0-AD16-4DB6-A9CC-E05315509D76}" type="datetimeFigureOut">
              <a:rPr lang="ar-SA" smtClean="0"/>
              <a:pPr/>
              <a:t>05/02/1441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340768"/>
            <a:ext cx="7848872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INFLAMMATION AND REPAIR</a:t>
            </a:r>
            <a:endParaRPr lang="en-US" sz="2800" dirty="0" smtClean="0"/>
          </a:p>
          <a:p>
            <a:pPr algn="ctr"/>
            <a:r>
              <a:rPr lang="en-US" sz="2000" dirty="0" smtClean="0"/>
              <a:t>Lecture 3</a:t>
            </a:r>
          </a:p>
          <a:p>
            <a:pPr algn="ctr"/>
            <a:r>
              <a:rPr lang="en-US" sz="2800" b="1" dirty="0" smtClean="0"/>
              <a:t>Chemical </a:t>
            </a:r>
            <a:r>
              <a:rPr lang="en-US" sz="2800" b="1" dirty="0" smtClean="0"/>
              <a:t>mediator of </a:t>
            </a:r>
            <a:r>
              <a:rPr lang="en-US" sz="2800" b="1" dirty="0" smtClean="0"/>
              <a:t>inflammation</a:t>
            </a:r>
          </a:p>
          <a:p>
            <a:pPr algn="ctr"/>
            <a:r>
              <a:rPr lang="en-US" sz="2800" b="1" dirty="0" smtClean="0"/>
              <a:t>Different </a:t>
            </a:r>
            <a:r>
              <a:rPr lang="en-US" sz="2800" b="1" dirty="0" smtClean="0"/>
              <a:t>patterns of </a:t>
            </a:r>
            <a:r>
              <a:rPr lang="en-US" sz="2800" b="1" dirty="0" smtClean="0"/>
              <a:t>inflammation</a:t>
            </a:r>
          </a:p>
          <a:p>
            <a:pPr algn="ctr"/>
            <a:r>
              <a:rPr lang="en-US" sz="2800" b="1" dirty="0" smtClean="0"/>
              <a:t>Outcomes of acute </a:t>
            </a:r>
            <a:r>
              <a:rPr lang="en-US" sz="2800" b="1" dirty="0" smtClean="0"/>
              <a:t>inflammation</a:t>
            </a:r>
            <a:endParaRPr lang="en-US" sz="2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381789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Foundation Block</a:t>
            </a:r>
          </a:p>
          <a:p>
            <a:pPr algn="ctr"/>
            <a:r>
              <a:rPr lang="en-US" dirty="0" smtClean="0"/>
              <a:t> Pathology </a:t>
            </a:r>
          </a:p>
          <a:p>
            <a:pPr algn="ctr"/>
            <a:r>
              <a:rPr lang="en-US" dirty="0" smtClean="0"/>
              <a:t>Oct 2019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179512" y="5157192"/>
            <a:ext cx="446449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ecturer: Dr.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45024"/>
            <a:ext cx="2613665" cy="29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16216" y="3789040"/>
            <a:ext cx="12758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Page 70- 80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85794"/>
          </a:xfrm>
        </p:spPr>
        <p:txBody>
          <a:bodyPr/>
          <a:lstStyle/>
          <a:p>
            <a:pPr algn="ctr"/>
            <a:r>
              <a:rPr lang="en-US" dirty="0" smtClean="0"/>
              <a:t>Histamine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6163"/>
            <a:ext cx="8072494" cy="4175125"/>
          </a:xfrm>
        </p:spPr>
        <p:txBody>
          <a:bodyPr>
            <a:normAutofit/>
          </a:bodyPr>
          <a:lstStyle/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many cell types, esp.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 cells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circulating </a:t>
            </a:r>
            <a:r>
              <a:rPr lang="en-US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basophils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platelets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endParaRPr lang="en-US" sz="2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l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068960"/>
            <a:ext cx="3681329" cy="2277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95300" indent="-495300" algn="l">
              <a:buNone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Stimuli of Release: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- Physical injury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- Immune reactions (cross-linking 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of cell-surface </a:t>
            </a:r>
            <a:r>
              <a:rPr lang="en-US" sz="2000" dirty="0" err="1" smtClean="0">
                <a:cs typeface="Arial" charset="0"/>
              </a:rPr>
              <a:t>IgE</a:t>
            </a:r>
            <a:r>
              <a:rPr lang="en-US" sz="2000" dirty="0" smtClean="0">
                <a:cs typeface="Arial" charset="0"/>
              </a:rPr>
              <a:t> by antigen)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- C3a and C5a fragments 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- Cytokines (e.g. IL-1 and IL-8)</a:t>
            </a:r>
          </a:p>
          <a:p>
            <a:pPr algn="l"/>
            <a:r>
              <a:rPr lang="en-US" dirty="0" smtClean="0"/>
              <a:t>- </a:t>
            </a:r>
            <a:r>
              <a:rPr lang="en-US" dirty="0" err="1" smtClean="0"/>
              <a:t>Neuropeptides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3072267"/>
            <a:ext cx="4680520" cy="2372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endParaRPr lang="en-US" i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ctr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Actions: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ARTERIOLAR DILATION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INCREASED VASCULAR PERMEABILITY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venular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gaps)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ENDOTHELIAL ACTIVATION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5629714"/>
            <a:ext cx="2432793" cy="8956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95300" indent="-495300" algn="l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Inactivated by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495300" indent="-495300" algn="ctr">
              <a:lnSpc>
                <a:spcPct val="90000"/>
              </a:lnSpc>
              <a:buSzPct val="75000"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Histaminase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504" y="44624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cell derived- preformed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941819"/>
            <a:ext cx="76328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plays a major role in the early phase of acute inflammation and increases vascular permeability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Serotonin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(5-HT)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Source: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Action:</a:t>
            </a:r>
          </a:p>
          <a:p>
            <a:pPr>
              <a:buNone/>
            </a:pPr>
            <a:r>
              <a:rPr lang="en-US" dirty="0" smtClean="0"/>
              <a:t>Neurotransmitter </a:t>
            </a:r>
            <a:r>
              <a:rPr lang="en-US" dirty="0" smtClean="0"/>
              <a:t>in the gastrointestinal </a:t>
            </a:r>
            <a:r>
              <a:rPr lang="en-US" dirty="0" smtClean="0"/>
              <a:t>tract</a:t>
            </a:r>
          </a:p>
          <a:p>
            <a:pPr>
              <a:buNone/>
            </a:pPr>
            <a:r>
              <a:rPr lang="en-US" dirty="0" smtClean="0"/>
              <a:t>A vasoconstrictor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the importance of this action in inflammation is </a:t>
            </a:r>
            <a:r>
              <a:rPr lang="en-US" dirty="0" smtClean="0"/>
              <a:t>unclear)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Stimulus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 aggregation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116632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cell derived- preformed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2"/>
          <p:cNvGraphicFramePr>
            <a:graphicFrameLocks/>
          </p:cNvGraphicFramePr>
          <p:nvPr>
            <p:ph type="dgm" idx="1"/>
          </p:nvPr>
        </p:nvGraphicFramePr>
        <p:xfrm>
          <a:off x="323528" y="476672"/>
          <a:ext cx="8572528" cy="5929306"/>
        </p:xfrm>
        <a:graphic>
          <a:graphicData uri="http://schemas.openxmlformats.org/drawingml/2006/compatibility">
            <com:legacyDrawing xmlns:com="http://schemas.openxmlformats.org/drawingml/2006/compatibility" spid="_x0000_s57346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051720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06489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43007" y="0"/>
            <a:ext cx="1993489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22D9"/>
                </a:solidFill>
                <a:cs typeface="Arial" charset="0"/>
              </a:rPr>
              <a:t>Source:</a:t>
            </a:r>
            <a:endParaRPr lang="en-US" sz="1600" u="sng" dirty="0" smtClean="0">
              <a:solidFill>
                <a:srgbClr val="F222D9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Leukocytes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Mast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Endothelial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Platelets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2656"/>
            <a:ext cx="694826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Arachidonic</a:t>
            </a:r>
            <a:r>
              <a:rPr lang="en-US" sz="2800" b="1" dirty="0" smtClean="0"/>
              <a:t> Acid Metabolites (</a:t>
            </a:r>
            <a:r>
              <a:rPr lang="en-US" sz="2800" i="1" dirty="0" err="1" smtClean="0"/>
              <a:t>eicosanoids</a:t>
            </a:r>
            <a:r>
              <a:rPr lang="en-US" sz="2800" b="1" dirty="0" smtClean="0"/>
              <a:t>)</a:t>
            </a:r>
            <a:r>
              <a:rPr lang="en-US" sz="2800" i="1" dirty="0" smtClean="0"/>
              <a:t> </a:t>
            </a:r>
            <a:endParaRPr lang="en-US" sz="28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74" y="1700807"/>
            <a:ext cx="7970673" cy="3397929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Arachidonic</a:t>
            </a:r>
            <a:r>
              <a:rPr lang="en-US" sz="2800" b="1" dirty="0" smtClean="0"/>
              <a:t> Acid Metabolites (</a:t>
            </a:r>
            <a:r>
              <a:rPr lang="en-US" sz="2800" i="1" dirty="0" err="1" smtClean="0"/>
              <a:t>eicosanoids</a:t>
            </a:r>
            <a:r>
              <a:rPr lang="en-US" sz="2800" b="1" dirty="0" smtClean="0"/>
              <a:t>)</a:t>
            </a:r>
            <a:r>
              <a:rPr lang="en-US" sz="2800" i="1" dirty="0" smtClean="0"/>
              <a:t> 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1340768"/>
          <a:ext cx="8928992" cy="596456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752600" y="3520876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7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8568952" cy="63813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476672"/>
          <a:ext cx="9001156" cy="6095006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524000" y="3356992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052736"/>
            <a:ext cx="8501122" cy="55446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Polypeptides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Involved in early immune and inflammatory reactions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Some stimulate bone marrow precursors to produce more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Have roles in acute and chronic inflammation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764704"/>
            <a:ext cx="199348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22D9"/>
                </a:solidFill>
                <a:cs typeface="Arial" charset="0"/>
              </a:rPr>
              <a:t>Source:</a:t>
            </a:r>
            <a:endParaRPr lang="en-US" sz="1600" u="sng" dirty="0" smtClean="0">
              <a:solidFill>
                <a:srgbClr val="F222D9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Lymphocytes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Macrophages</a:t>
            </a:r>
          </a:p>
          <a:p>
            <a:pPr algn="ctr">
              <a:buFontTx/>
              <a:buNone/>
            </a:pPr>
            <a:r>
              <a:rPr lang="en-US" sz="1600" dirty="0" err="1" smtClean="0">
                <a:cs typeface="Arial" charset="0"/>
              </a:rPr>
              <a:t>Dendritic</a:t>
            </a:r>
            <a:r>
              <a:rPr lang="en-US" sz="1600" dirty="0" smtClean="0">
                <a:cs typeface="Arial" charset="0"/>
              </a:rPr>
              <a:t> cells</a:t>
            </a:r>
            <a:endParaRPr lang="en-US" sz="1600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Endothelial </a:t>
            </a:r>
            <a:r>
              <a:rPr lang="en-US" sz="1600" dirty="0" smtClean="0">
                <a:cs typeface="Arial" charset="0"/>
              </a:rPr>
              <a:t>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Epithelial cells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Inetpub\ombroot\content\0721601871\graphics\fullsize\S01871-002-f018.jpg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3137"/>
          <a:stretch>
            <a:fillRect/>
          </a:stretch>
        </p:blipFill>
        <p:spPr bwMode="auto">
          <a:xfrm>
            <a:off x="2928926" y="476672"/>
            <a:ext cx="6067445" cy="6238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0" y="6096000"/>
            <a:ext cx="937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53060" y="500042"/>
            <a:ext cx="2872582" cy="1341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Cytokine of 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Acute inflammation: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cs typeface="Arial" charset="0"/>
              </a:rPr>
              <a:t>Interleukin (IL-1) &amp; TNF</a:t>
            </a:r>
          </a:p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008" y="2276872"/>
            <a:ext cx="284380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:Action</a:t>
            </a:r>
          </a:p>
          <a:p>
            <a:pPr algn="l"/>
            <a:r>
              <a:rPr lang="en-US" dirty="0" smtClean="0"/>
              <a:t>Stimulates </a:t>
            </a:r>
            <a:r>
              <a:rPr lang="en-US" dirty="0" smtClean="0"/>
              <a:t>expression of endothelial adhesion molecules and secretion of other cytokines; systemic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876584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03648" y="116632"/>
            <a:ext cx="6143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Major roles of cytokines in acute inflammation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206733" y="5877272"/>
            <a:ext cx="6828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TNF </a:t>
            </a:r>
            <a:r>
              <a:rPr lang="en-US" b="1" dirty="0" smtClean="0"/>
              <a:t>antagonists  is </a:t>
            </a:r>
            <a:r>
              <a:rPr lang="en-US" b="1" dirty="0" smtClean="0"/>
              <a:t>effective in the treatment </a:t>
            </a:r>
            <a:r>
              <a:rPr lang="en-US" b="1" dirty="0" smtClean="0"/>
              <a:t>of rheumatoid arthritis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:\Inetpub\ombroot\content\0721601871\graphics\fullsize\S01871-002-f031.jpg"/>
          <p:cNvPicPr>
            <a:picLocks noChangeAspect="1" noChangeArrowheads="1"/>
          </p:cNvPicPr>
          <p:nvPr/>
        </p:nvPicPr>
        <p:blipFill>
          <a:blip r:embed="rId2" cstate="print"/>
          <a:srcRect b="6456"/>
          <a:stretch>
            <a:fillRect/>
          </a:stretch>
        </p:blipFill>
        <p:spPr bwMode="auto">
          <a:xfrm>
            <a:off x="827584" y="1628800"/>
            <a:ext cx="7086600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500034" y="5546725"/>
            <a:ext cx="8643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latin typeface="Arial" pitchFamily="34" charset="0"/>
              </a:rPr>
              <a:t>Activated lymphocytes and macrophages influence each other and also release inflammatory mediators that affect other cells.</a:t>
            </a:r>
          </a:p>
          <a:p>
            <a:endParaRPr lang="en-US" b="1" i="1" dirty="0">
              <a:latin typeface="Arial" pitchFamily="34" charset="0"/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371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0" y="548680"/>
            <a:ext cx="9144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Chronic Inflammation:</a:t>
            </a:r>
            <a:r>
              <a:rPr lang="ar-SA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Cytokines of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cs typeface="Arial" charset="0"/>
              </a:rPr>
              <a:t>Interferon-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 (INF- 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) &amp; Interleukin ( IL-12)</a:t>
            </a:r>
            <a:endParaRPr lang="el-GR" sz="3200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2008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Chemical </a:t>
            </a:r>
            <a:r>
              <a:rPr lang="en-US" sz="2000" dirty="0" smtClean="0">
                <a:latin typeface="Arial Rounded MT Bold" pitchFamily="34" charset="0"/>
              </a:rPr>
              <a:t>mediators of inflammation: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Definition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Recognize  the different patterns of inflammation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65151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and describe the outcome of acute inflammation.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rganization Chart 2"/>
          <p:cNvGraphicFramePr>
            <a:graphicFrameLocks/>
          </p:cNvGraphicFramePr>
          <p:nvPr>
            <p:ph type="dgm" idx="1"/>
          </p:nvPr>
        </p:nvGraphicFramePr>
        <p:xfrm>
          <a:off x="323528" y="571456"/>
          <a:ext cx="8429684" cy="6286544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676400" y="409694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1124744"/>
            <a:ext cx="7996736" cy="5733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Chemokines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They are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chemoattractants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for leukocytes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Main 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Leukocyte recruitment &amp; activation in inflammation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Normal anatomic organization of cells in lymphoid and other tissues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476672"/>
          <a:ext cx="9144000" cy="6381328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4495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4414" y="1124744"/>
            <a:ext cx="7491412" cy="5500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Reactive Oxygen Species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Synthesized via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NADPH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oxidase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pathway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Source: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and Macrophages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Stimuli of release: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Immune complexes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Cytokines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rganization Chart 2"/>
          <p:cNvGraphicFramePr>
            <a:graphicFrameLocks/>
          </p:cNvGraphicFramePr>
          <p:nvPr>
            <p:ph type="dgm" idx="1"/>
          </p:nvPr>
        </p:nvGraphicFramePr>
        <p:xfrm>
          <a:off x="251520" y="332656"/>
          <a:ext cx="8643998" cy="6213942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85852" y="4929198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1640" y="980728"/>
            <a:ext cx="7128792" cy="54726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Nitric Oxide ( NO)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Short-lived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Soluble free-radical gas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Vasodilation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Antagonism of platelet activation (adhesion, aggregation,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degranulation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Reduction of leukocyte recruitment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(with or without ROS) in activated macrophages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lang="en-US" sz="2800" dirty="0" smtClean="0">
              <a:solidFill>
                <a:schemeClr val="tx1"/>
              </a:solidFill>
              <a:cs typeface="Arial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 b="1991"/>
          <a:stretch>
            <a:fillRect/>
          </a:stretch>
        </p:blipFill>
        <p:spPr bwMode="auto">
          <a:xfrm>
            <a:off x="2627784" y="476671"/>
            <a:ext cx="5184576" cy="62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1988840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Actions of Nitric Oxide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076056" y="476672"/>
            <a:ext cx="504056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95936" y="1844824"/>
            <a:ext cx="504056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203848" y="2636912"/>
            <a:ext cx="504056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364088" y="5949280"/>
            <a:ext cx="504056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476672"/>
          <a:ext cx="9144000" cy="6381328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371600" y="579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124744"/>
            <a:ext cx="8229600" cy="5157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Lysosomal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of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Monocytes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Enzymes: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Acid proteases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Neutral proteases (e.g.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elastase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collagenase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cathepsin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Their action is checked by: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antiproteases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(e.g.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-antitrypsin)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rganization Chart 2"/>
          <p:cNvGraphicFramePr>
            <a:graphicFrameLocks/>
          </p:cNvGraphicFramePr>
          <p:nvPr>
            <p:ph type="dgm" idx="1"/>
          </p:nvPr>
        </p:nvGraphicFramePr>
        <p:xfrm>
          <a:off x="357158" y="476672"/>
          <a:ext cx="8786842" cy="6167014"/>
        </p:xfrm>
        <a:graphic>
          <a:graphicData uri="http://schemas.openxmlformats.org/drawingml/2006/compatibility">
            <com:legacyDrawing xmlns:com="http://schemas.openxmlformats.org/drawingml/2006/compatibility" spid="_x0000_s9218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052736"/>
            <a:ext cx="7867675" cy="5240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Neuropeptides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Secreted by nerve fibers mainly in lung &amp; GIT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Initiate inflammatory response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e.g. Substance P 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Transmits pain signals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Regulates vessel tone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Modulates vascular permeability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512" y="0"/>
            <a:ext cx="720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Chemical mediators of inflammation: </a:t>
            </a:r>
            <a:r>
              <a:rPr lang="en-US" sz="1400" dirty="0" smtClean="0">
                <a:latin typeface="Arial Rounded MT Bold" pitchFamily="34" charset="0"/>
              </a:rPr>
              <a:t>cell derived- newly synthesized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371600" y="1219200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259632" y="764704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  <p:pic>
        <p:nvPicPr>
          <p:cNvPr id="3" name="Picture 3" descr="7335"/>
          <p:cNvPicPr>
            <a:picLocks noChangeAspect="1" noChangeArrowheads="1"/>
          </p:cNvPicPr>
          <p:nvPr/>
        </p:nvPicPr>
        <p:blipFill>
          <a:blip r:embed="rId4" cstate="print"/>
          <a:srcRect t="53156" r="16896"/>
          <a:stretch>
            <a:fillRect/>
          </a:stretch>
        </p:blipFill>
        <p:spPr bwMode="auto">
          <a:xfrm>
            <a:off x="899592" y="2996952"/>
            <a:ext cx="8042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Chemical mediators of inflammation: Plasma protein derived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0192" y="2564904"/>
            <a:ext cx="244827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Clotting systems</a:t>
            </a:r>
            <a:endParaRPr lang="en-US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Kinin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Complement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 l="836"/>
          <a:stretch>
            <a:fillRect/>
          </a:stretch>
        </p:blipFill>
        <p:spPr bwMode="auto">
          <a:xfrm>
            <a:off x="179512" y="90488"/>
            <a:ext cx="8859713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404664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Complement System </a:t>
            </a:r>
            <a:endParaRPr lang="en-US" sz="3200" b="1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27384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        Chemical mediators of inflammation: Plasma protein derived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0418" y="5507940"/>
            <a:ext cx="324403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MAC: membrane attack complex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87824" y="4221088"/>
            <a:ext cx="14663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Opsonization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34424" y="908720"/>
            <a:ext cx="25744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 C3a+C5a: </a:t>
            </a:r>
            <a:r>
              <a:rPr lang="en-US" dirty="0" err="1" smtClean="0"/>
              <a:t>anaphylatoxins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73477" y="1844824"/>
            <a:ext cx="17426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C5a: </a:t>
            </a:r>
            <a:r>
              <a:rPr lang="en-US" dirty="0" err="1" smtClean="0"/>
              <a:t>Chemotaxis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928670"/>
            <a:ext cx="7358114" cy="3763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300" b="1" kern="0" dirty="0">
                <a:solidFill>
                  <a:schemeClr val="hlin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+mj-ea"/>
                <a:cs typeface="Times New Roman" pitchFamily="18" charset="0"/>
              </a:rPr>
              <a:t>What are mediators?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kumimoji="0" lang="en-US" sz="3200" b="1" i="1" kern="0" dirty="0">
              <a:latin typeface="+mn-lt"/>
              <a:cs typeface="Arial" pitchFamily="34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3200" kern="0" dirty="0" smtClean="0">
                <a:cs typeface="Arial" pitchFamily="34" charset="0"/>
              </a:rPr>
              <a:t>Chemical mediators of inflammation are substances produced during inflammation inducing a specific events in acute inflammation.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cs typeface="Arial" pitchFamily="34" charset="0"/>
              </a:rPr>
              <a:t> </a:t>
            </a:r>
            <a:endParaRPr lang="en-US" sz="3200" kern="0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88640"/>
            <a:ext cx="53285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 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010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rPr>
              <a:t>Complement 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rPr>
              <a:t>protein: action</a:t>
            </a:r>
            <a:endParaRPr lang="en-US" sz="3200" b="1" dirty="0" smtClean="0">
              <a:solidFill>
                <a:srgbClr val="92D05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1259632" y="1500174"/>
            <a:ext cx="76292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 algn="l"/>
            <a:r>
              <a:rPr lang="en-US" sz="2400" dirty="0"/>
              <a:t>C3a &amp; C5a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</a:t>
            </a:r>
            <a:r>
              <a:rPr lang="en-US" sz="2400" dirty="0"/>
              <a:t>Increase vascular </a:t>
            </a:r>
            <a:r>
              <a:rPr lang="en-US" sz="2400" dirty="0" smtClean="0"/>
              <a:t>permeability</a:t>
            </a:r>
          </a:p>
          <a:p>
            <a:pPr algn="l"/>
            <a:r>
              <a:rPr lang="en-US" sz="2400" dirty="0" smtClean="0"/>
              <a:t>( </a:t>
            </a:r>
            <a:r>
              <a:rPr lang="en-US" sz="2400" dirty="0" err="1" smtClean="0"/>
              <a:t>anaphylatoxins</a:t>
            </a:r>
            <a:r>
              <a:rPr lang="en-US" sz="2400" dirty="0" smtClean="0"/>
              <a:t>) 		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C5a </a:t>
            </a:r>
            <a:r>
              <a:rPr lang="en-US" sz="2400" dirty="0" smtClean="0">
                <a:sym typeface="Wingdings" pitchFamily="2" charset="2"/>
              </a:rPr>
              <a:t>    </a:t>
            </a:r>
            <a:r>
              <a:rPr lang="en-US" sz="2400" dirty="0" smtClean="0"/>
              <a:t> </a:t>
            </a:r>
            <a:r>
              <a:rPr lang="en-US" sz="2400" dirty="0" err="1"/>
              <a:t>Chemotaxis</a:t>
            </a:r>
            <a:r>
              <a:rPr lang="en-US" sz="2400" dirty="0"/>
              <a:t> 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C3b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   </a:t>
            </a:r>
            <a:r>
              <a:rPr lang="en-US" sz="2400" dirty="0" err="1" smtClean="0"/>
              <a:t>Opsonization</a:t>
            </a:r>
            <a:r>
              <a:rPr lang="en-US" sz="2400" dirty="0" smtClean="0"/>
              <a:t>  </a:t>
            </a:r>
            <a:endParaRPr lang="en-US" sz="2400" dirty="0"/>
          </a:p>
          <a:p>
            <a:pPr algn="l"/>
            <a:endParaRPr lang="en-US" sz="2400" dirty="0"/>
          </a:p>
          <a:p>
            <a:pPr algn="l" rtl="0"/>
            <a:r>
              <a:rPr lang="en-US" sz="2400" dirty="0" smtClean="0"/>
              <a:t> C5-9 </a:t>
            </a:r>
            <a:r>
              <a:rPr lang="en-US" sz="2400" dirty="0" smtClean="0">
                <a:sym typeface="Wingdings" pitchFamily="2" charset="2"/>
              </a:rPr>
              <a:t>   </a:t>
            </a:r>
            <a:r>
              <a:rPr lang="en-US" sz="2400" dirty="0" smtClean="0"/>
              <a:t>membrane </a:t>
            </a:r>
            <a:r>
              <a:rPr lang="en-US" sz="2400" dirty="0"/>
              <a:t>attack </a:t>
            </a:r>
            <a:r>
              <a:rPr lang="en-US" sz="2400" dirty="0" smtClean="0"/>
              <a:t>complex, lead to </a:t>
            </a:r>
            <a:r>
              <a:rPr lang="en-US" sz="2400" dirty="0" smtClean="0"/>
              <a:t>bacterial </a:t>
            </a:r>
            <a:r>
              <a:rPr lang="en-US" sz="2400" dirty="0" err="1" smtClean="0"/>
              <a:t>lysis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        Chemical mediators of inflammation: Plasma protein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Group 2"/>
          <p:cNvGraphicFramePr>
            <a:graphicFrameLocks noGrp="1"/>
          </p:cNvGraphicFramePr>
          <p:nvPr/>
        </p:nvGraphicFramePr>
        <p:xfrm>
          <a:off x="2987824" y="188640"/>
          <a:ext cx="6156176" cy="6609020"/>
        </p:xfrm>
        <a:graphic>
          <a:graphicData uri="http://schemas.openxmlformats.org/drawingml/2006/table">
            <a:tbl>
              <a:tblPr/>
              <a:tblGrid>
                <a:gridCol w="3001135"/>
                <a:gridCol w="3155041"/>
              </a:tblGrid>
              <a:tr h="89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Vasodilation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Increased vascular permeability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Vasoactive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C4, D4, E4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Substance 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43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Chemotaxis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leukocyte recruitment and activation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C3a, C5a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Chemokines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TNF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4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27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Tissue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Neutrophil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macrophage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enzymes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Oxygen metabolites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0" y="83820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Arial" pitchFamily="34" charset="0"/>
              </a:rPr>
              <a:t>Role of Mediators in Different Reactions of Inflammation 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7740352" y="2852936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7596336" y="476672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2008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Chemical </a:t>
            </a:r>
            <a:r>
              <a:rPr lang="en-US" sz="2000" dirty="0" smtClean="0">
                <a:latin typeface="Arial Rounded MT Bold" pitchFamily="34" charset="0"/>
              </a:rPr>
              <a:t>mediators of inflammation: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Definition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Recognize  the different patterns of inflammation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65151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and describe the outcome of acute inflammation.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ar-S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916832"/>
            <a:ext cx="4167824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47664" y="1196752"/>
            <a:ext cx="62646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The 5 ancient  cardinal signs of inflammation are</a:t>
            </a:r>
            <a:endParaRPr lang="ar-S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01455" y="1952670"/>
            <a:ext cx="207460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l"/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Tumor:-swelling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1455" y="2780928"/>
            <a:ext cx="248177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Rubor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redness</a:t>
            </a:r>
            <a:endParaRPr lang="ar-S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7103" y="3429000"/>
            <a:ext cx="24240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Calor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warmth</a:t>
            </a:r>
            <a:endParaRPr lang="ar-S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797152"/>
            <a:ext cx="28803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indent="45720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Functio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Laesa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–l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oss of function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4149080"/>
            <a:ext cx="23071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Dolor 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pain</a:t>
            </a:r>
            <a:endParaRPr lang="ar-S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6165304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351165" y="3004209"/>
            <a:ext cx="16720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en-US" sz="1200" dirty="0" err="1">
                <a:solidFill>
                  <a:srgbClr val="000000"/>
                </a:solidFill>
                <a:latin typeface="Meta Serif Office Pro"/>
              </a:rPr>
              <a:t>Rubor</a:t>
            </a:r>
            <a:r>
              <a:rPr lang="en-US" sz="1200" dirty="0">
                <a:solidFill>
                  <a:srgbClr val="000000"/>
                </a:solidFill>
                <a:latin typeface="Meta Serif Office Pro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Meta Serif Office Pro"/>
              </a:rPr>
              <a:t>and </a:t>
            </a:r>
            <a:r>
              <a:rPr lang="en-US" sz="1200" dirty="0" err="1">
                <a:solidFill>
                  <a:srgbClr val="000000"/>
                </a:solidFill>
                <a:latin typeface="Meta Serif Office Pro"/>
              </a:rPr>
              <a:t>calor</a:t>
            </a:r>
            <a:r>
              <a:rPr lang="en-US" sz="1200" dirty="0">
                <a:solidFill>
                  <a:srgbClr val="000000"/>
                </a:solidFill>
                <a:latin typeface="Meta Serif Office Pro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Meta Serif Office Pro"/>
              </a:rPr>
              <a:t>a</a:t>
            </a:r>
            <a:r>
              <a:rPr lang="en-US" sz="1200" dirty="0" smtClean="0">
                <a:solidFill>
                  <a:srgbClr val="000000"/>
                </a:solidFill>
                <a:latin typeface="inherit"/>
              </a:rPr>
              <a:t>re due 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to histamine-mediated vasodilation of arterioles</a:t>
            </a:r>
            <a:endParaRPr lang="en-US" sz="12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0066" y="1857018"/>
            <a:ext cx="200314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200" dirty="0"/>
              <a:t>Due to a histamine-mediated increase </a:t>
            </a:r>
            <a:r>
              <a:rPr lang="en-US" sz="1200" dirty="0" smtClean="0"/>
              <a:t>in permeability of </a:t>
            </a:r>
            <a:r>
              <a:rPr lang="en-US" sz="1200" dirty="0" err="1" smtClean="0"/>
              <a:t>venules</a:t>
            </a:r>
            <a:endParaRPr lang="ar-SA" sz="1200" dirty="0"/>
          </a:p>
        </p:txBody>
      </p:sp>
      <p:sp>
        <p:nvSpPr>
          <p:cNvPr id="5" name="Rectangle 4"/>
          <p:cNvSpPr/>
          <p:nvPr/>
        </p:nvSpPr>
        <p:spPr>
          <a:xfrm>
            <a:off x="7463873" y="4012900"/>
            <a:ext cx="107075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inherit"/>
              </a:rPr>
              <a:t>mediated by PGE2 and bradykinin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51720" y="5961474"/>
            <a:ext cx="53285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The suffix “its” is added to the base word to state the condition as in appendix/appendicitis</a:t>
            </a:r>
            <a:endParaRPr lang="ar-SA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251520" y="0"/>
            <a:ext cx="65882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Recognize  the different patterns of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3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8458200" cy="51816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Several types of inflammation vary in their morphology and clinical correlates. Why?</a:t>
            </a:r>
          </a:p>
          <a:p>
            <a:pPr lvl="1"/>
            <a:r>
              <a:rPr lang="en-US" dirty="0" smtClean="0">
                <a:latin typeface="Arial" charset="0"/>
              </a:rPr>
              <a:t>The severity of the reaction</a:t>
            </a:r>
          </a:p>
          <a:p>
            <a:pPr lvl="1"/>
            <a:r>
              <a:rPr lang="en-US" dirty="0" smtClean="0">
                <a:latin typeface="Arial" charset="0"/>
              </a:rPr>
              <a:t>specific cause</a:t>
            </a:r>
          </a:p>
          <a:p>
            <a:pPr lvl="1"/>
            <a:r>
              <a:rPr lang="en-US" dirty="0" smtClean="0">
                <a:latin typeface="Arial" charset="0"/>
              </a:rPr>
              <a:t>the particular tissue </a:t>
            </a:r>
          </a:p>
          <a:p>
            <a:pPr lvl="1"/>
            <a:r>
              <a:rPr lang="en-US" dirty="0" smtClean="0">
                <a:latin typeface="Arial" charset="0"/>
              </a:rPr>
              <a:t>site involved </a:t>
            </a:r>
          </a:p>
          <a:p>
            <a:endParaRPr lang="en-US" sz="4000" dirty="0" smtClean="0">
              <a:latin typeface="Arial" charset="0"/>
              <a:cs typeface="Arial" charset="0"/>
            </a:endParaRPr>
          </a:p>
          <a:p>
            <a:endParaRPr lang="en-US" sz="2000" b="1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458200" cy="51816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</a:rPr>
              <a:t>SEROUS INFLAMMATION</a:t>
            </a:r>
          </a:p>
          <a:p>
            <a:r>
              <a:rPr lang="en-US" sz="3200" b="1" dirty="0" smtClean="0">
                <a:latin typeface="Arial" charset="0"/>
              </a:rPr>
              <a:t>FIBRINOUS </a:t>
            </a:r>
            <a:r>
              <a:rPr lang="en-US" sz="3200" b="1" dirty="0" smtClean="0">
                <a:latin typeface="Arial" charset="0"/>
              </a:rPr>
              <a:t>INFLAMMATION</a:t>
            </a:r>
          </a:p>
          <a:p>
            <a:r>
              <a:rPr lang="en-US" b="1" dirty="0" smtClean="0">
                <a:latin typeface="Arial" charset="0"/>
              </a:rPr>
              <a:t>CATARRHAL INFLAMMATION</a:t>
            </a:r>
            <a:endParaRPr lang="en-US" sz="3200" b="1" dirty="0" smtClean="0">
              <a:latin typeface="Arial" charset="0"/>
            </a:endParaRPr>
          </a:p>
          <a:p>
            <a:r>
              <a:rPr lang="en-US" sz="3200" b="1" dirty="0" smtClean="0">
                <a:latin typeface="Arial" charset="0"/>
              </a:rPr>
              <a:t>SUPPURATIVE OR PURULENT INFLAMMATION </a:t>
            </a:r>
          </a:p>
          <a:p>
            <a:r>
              <a:rPr lang="en-US" sz="3200" b="1" dirty="0" smtClean="0">
                <a:latin typeface="Arial" charset="0"/>
              </a:rPr>
              <a:t>ULCERS</a:t>
            </a:r>
          </a:p>
          <a:p>
            <a:r>
              <a:rPr lang="en-US" b="1" dirty="0" smtClean="0">
                <a:latin typeface="Arial" charset="0"/>
              </a:rPr>
              <a:t>Others</a:t>
            </a:r>
            <a:endParaRPr lang="en-US" sz="3200" b="1" dirty="0" smtClean="0">
              <a:latin typeface="Arial" charset="0"/>
            </a:endParaRPr>
          </a:p>
          <a:p>
            <a:endParaRPr lang="en-US" sz="3200" b="1" dirty="0" smtClean="0">
              <a:latin typeface="Arial" charset="0"/>
            </a:endParaRPr>
          </a:p>
          <a:p>
            <a:endParaRPr lang="en-US" sz="3200" b="1" dirty="0" smtClean="0">
              <a:latin typeface="Arial" charset="0"/>
            </a:endParaRPr>
          </a:p>
          <a:p>
            <a:endParaRPr lang="en-US" sz="3200" b="1" dirty="0" smtClean="0">
              <a:latin typeface="Arial" charset="0"/>
            </a:endParaRPr>
          </a:p>
          <a:p>
            <a:endParaRPr lang="en-US" sz="2000" b="1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564904"/>
            <a:ext cx="3340100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624" y="1052736"/>
            <a:ext cx="644420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charset="0"/>
              </a:rPr>
              <a:t>SEROUS</a:t>
            </a:r>
            <a:r>
              <a:rPr lang="en-US" sz="3200" b="1" i="1" dirty="0" smtClean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INFLAMMATION: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6" name="Picture 2" descr="d:\Inetpub\ombroot\content\0721601871\graphics\fullsize\S01871-002-f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3592237" cy="2600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1988840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marked by the outpouring of a thin fluid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</a:rPr>
              <a:t>FIBRINOUS INFLAMMATION </a:t>
            </a:r>
            <a:r>
              <a:rPr lang="en-US" sz="3200" dirty="0" smtClean="0">
                <a:latin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8839200" cy="4708525"/>
          </a:xfrm>
        </p:spPr>
        <p:txBody>
          <a:bodyPr/>
          <a:lstStyle/>
          <a:p>
            <a:pPr lvl="1"/>
            <a:r>
              <a:rPr lang="en-US" sz="2000" b="1" dirty="0" smtClean="0">
                <a:latin typeface="Arial" charset="0"/>
                <a:cs typeface="Arial" charset="0"/>
              </a:rPr>
              <a:t>A </a:t>
            </a:r>
            <a:r>
              <a:rPr lang="en-US" sz="2000" b="1" dirty="0" err="1" smtClean="0">
                <a:latin typeface="Arial" charset="0"/>
                <a:cs typeface="Arial" charset="0"/>
              </a:rPr>
              <a:t>fibrinous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exudate</a:t>
            </a:r>
            <a:r>
              <a:rPr lang="en-US" sz="2000" b="1" dirty="0" smtClean="0">
                <a:latin typeface="Arial" charset="0"/>
                <a:cs typeface="Arial" charset="0"/>
              </a:rPr>
              <a:t> is characteristic of inflammation in the lining of body cavities, such as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meninges</a:t>
            </a:r>
            <a:r>
              <a:rPr lang="en-US" sz="2000" b="1" dirty="0" smtClean="0">
                <a:latin typeface="Arial" charset="0"/>
                <a:cs typeface="Arial" charset="0"/>
              </a:rPr>
              <a:t>, pericardium and pleura (</a:t>
            </a:r>
            <a:r>
              <a:rPr lang="en-US" sz="2000" b="1" dirty="0" smtClean="0">
                <a:latin typeface="Arial" charset="0"/>
              </a:rPr>
              <a:t>larger molecules such as fibrinogen pass the vascular barrier)</a:t>
            </a:r>
          </a:p>
          <a:p>
            <a:pPr lvl="1"/>
            <a:r>
              <a:rPr lang="en-US" sz="2000" b="1" dirty="0" err="1" smtClean="0">
                <a:latin typeface="Arial" charset="0"/>
              </a:rPr>
              <a:t>Fibrinous</a:t>
            </a:r>
            <a:r>
              <a:rPr lang="en-US" sz="2000" b="1" dirty="0" smtClean="0">
                <a:latin typeface="Arial" charset="0"/>
              </a:rPr>
              <a:t> exudates may be removed by </a:t>
            </a:r>
            <a:r>
              <a:rPr lang="en-US" sz="2000" b="1" dirty="0" err="1" smtClean="0">
                <a:latin typeface="Arial" charset="0"/>
              </a:rPr>
              <a:t>fibrinolysis</a:t>
            </a:r>
            <a:r>
              <a:rPr lang="en-US" sz="2000" b="1" dirty="0" smtClean="0">
                <a:latin typeface="Arial" charset="0"/>
              </a:rPr>
              <a:t>, </a:t>
            </a:r>
          </a:p>
          <a:p>
            <a:pPr lvl="1"/>
            <a:r>
              <a:rPr lang="en-US" sz="2000" b="1" dirty="0" smtClean="0">
                <a:latin typeface="Arial" charset="0"/>
              </a:rPr>
              <a:t>if not: </a:t>
            </a:r>
            <a:r>
              <a:rPr lang="en-US" sz="1800" dirty="0" smtClean="0">
                <a:latin typeface="Arial" charset="0"/>
              </a:rPr>
              <a:t>it may stimulate the </a:t>
            </a:r>
            <a:r>
              <a:rPr lang="en-US" sz="1800" dirty="0" err="1" smtClean="0">
                <a:latin typeface="Arial" charset="0"/>
              </a:rPr>
              <a:t>ingrowth</a:t>
            </a:r>
            <a:r>
              <a:rPr lang="en-US" sz="1800" dirty="0" smtClean="0">
                <a:latin typeface="Arial" charset="0"/>
              </a:rPr>
              <a:t> of granulation tissue </a:t>
            </a:r>
            <a:r>
              <a:rPr lang="en-US" sz="2400" dirty="0" smtClean="0">
                <a:solidFill>
                  <a:srgbClr val="F24895"/>
                </a:solidFill>
                <a:latin typeface="Arial" charset="0"/>
              </a:rPr>
              <a:t>(</a:t>
            </a:r>
            <a:r>
              <a:rPr lang="en-US" sz="2400" i="1" dirty="0" smtClean="0">
                <a:solidFill>
                  <a:srgbClr val="F24895"/>
                </a:solidFill>
                <a:latin typeface="Arial" charset="0"/>
              </a:rPr>
              <a:t>organization</a:t>
            </a:r>
            <a:r>
              <a:rPr lang="en-US" sz="1800" dirty="0" smtClean="0">
                <a:solidFill>
                  <a:srgbClr val="F24895"/>
                </a:solidFill>
                <a:latin typeface="Arial" charset="0"/>
              </a:rPr>
              <a:t>) 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40964" name="Picture 4" descr="d:\Inetpub\ombroot\content\0721601871\graphics\fullsize\S01871-002-f0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43248"/>
            <a:ext cx="4038600" cy="3330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3" descr="d:\Inetpub\ombroot\content\0721601871\graphics\fullsize\S01871-002-f02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343400" cy="3392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Catarrhal inflammation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affects mucosa-lined surfaces with the outpouring of </a:t>
            </a:r>
            <a:r>
              <a:rPr lang="en-US" b="1" dirty="0" smtClean="0"/>
              <a:t>watery mucus</a:t>
            </a:r>
            <a:endParaRPr lang="ar-SA" dirty="0"/>
          </a:p>
        </p:txBody>
      </p:sp>
      <p:pic>
        <p:nvPicPr>
          <p:cNvPr id="90114" name="Picture 2" descr="http://upload.wikimedia.org/wikipedia/commons/b/b1/Pharyng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857785" cy="39698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96" y="1196752"/>
            <a:ext cx="8915400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453208"/>
            <a:ext cx="7939608" cy="2631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Arial" charset="0"/>
              </a:rPr>
              <a:t>characterized by the production of large amounts of pus or purulent </a:t>
            </a:r>
            <a:r>
              <a:rPr lang="en-US" sz="2800" b="1" dirty="0" err="1" smtClean="0">
                <a:latin typeface="Arial" charset="0"/>
              </a:rPr>
              <a:t>exudate</a:t>
            </a:r>
            <a:r>
              <a:rPr lang="en-US" sz="2800" b="1" dirty="0" smtClean="0">
                <a:latin typeface="Arial" charset="0"/>
              </a:rPr>
              <a:t> consisting of </a:t>
            </a:r>
            <a:r>
              <a:rPr lang="en-US" sz="2800" b="1" dirty="0" err="1" smtClean="0">
                <a:latin typeface="Arial" charset="0"/>
              </a:rPr>
              <a:t>neutrophils</a:t>
            </a:r>
            <a:r>
              <a:rPr lang="en-US" sz="2800" b="1" dirty="0" smtClean="0">
                <a:latin typeface="Arial" charset="0"/>
              </a:rPr>
              <a:t>, necrotic cells, and edema fluid</a:t>
            </a:r>
            <a:r>
              <a:rPr lang="en-US" sz="2800" b="1" dirty="0" smtClean="0">
                <a:latin typeface="Arial" charset="0"/>
                <a:cs typeface="Arial" charset="0"/>
              </a:rPr>
              <a:t> caused by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pyogenic</a:t>
            </a:r>
            <a:r>
              <a:rPr lang="en-US" sz="2800" b="1" dirty="0" smtClean="0">
                <a:latin typeface="Arial" charset="0"/>
              </a:rPr>
              <a:t> (pus-producing) bacteria</a:t>
            </a: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General </a:t>
            </a:r>
            <a:r>
              <a:rPr lang="en-US" sz="3600" b="1" dirty="0">
                <a:solidFill>
                  <a:srgbClr val="FF0000"/>
                </a:solidFill>
              </a:rPr>
              <a:t>principles for chemical </a:t>
            </a:r>
            <a:r>
              <a:rPr lang="en-US" sz="3600" b="1" dirty="0" smtClean="0">
                <a:solidFill>
                  <a:srgbClr val="FF0000"/>
                </a:solidFill>
              </a:rPr>
              <a:t>mediators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4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34400" cy="40736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None/>
            </a:pPr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>
                <a:latin typeface="Arial" pitchFamily="34" charset="0"/>
              </a:rPr>
              <a:t>production of active mediators is triggered </a:t>
            </a:r>
            <a:r>
              <a:rPr lang="en-US" dirty="0" smtClean="0">
                <a:latin typeface="Arial" pitchFamily="34" charset="0"/>
              </a:rPr>
              <a:t>by:</a:t>
            </a: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microbial products </a:t>
            </a:r>
            <a:endParaRPr lang="en-US" sz="3200" dirty="0" smtClean="0">
              <a:latin typeface="Arial" pitchFamily="34" charset="0"/>
            </a:endParaRP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</a:rPr>
              <a:t>host </a:t>
            </a:r>
            <a:r>
              <a:rPr lang="en-US" sz="3200" dirty="0">
                <a:latin typeface="Arial" pitchFamily="34" charset="0"/>
              </a:rPr>
              <a:t>proteins, such as the proteins of the complement, </a:t>
            </a:r>
            <a:r>
              <a:rPr lang="en-US" sz="3200" dirty="0" err="1">
                <a:latin typeface="Arial" pitchFamily="34" charset="0"/>
              </a:rPr>
              <a:t>kinin</a:t>
            </a:r>
            <a:r>
              <a:rPr lang="en-US" sz="3200" dirty="0">
                <a:latin typeface="Arial" pitchFamily="34" charset="0"/>
              </a:rPr>
              <a:t> and coagulation </a:t>
            </a:r>
            <a:r>
              <a:rPr lang="en-US" sz="3200" dirty="0" smtClean="0">
                <a:latin typeface="Arial" pitchFamily="34" charset="0"/>
              </a:rPr>
              <a:t>systems</a:t>
            </a:r>
          </a:p>
          <a:p>
            <a:pPr marL="1019556" lvl="2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000" dirty="0" smtClean="0">
                <a:latin typeface="Arial" pitchFamily="34" charset="0"/>
              </a:rPr>
              <a:t> (these </a:t>
            </a:r>
            <a:r>
              <a:rPr lang="en-US" sz="3000" dirty="0">
                <a:latin typeface="Arial" pitchFamily="34" charset="0"/>
              </a:rPr>
              <a:t>are themselves activated by microbes and damaged tissues</a:t>
            </a:r>
            <a:r>
              <a:rPr lang="en-US" sz="3000" dirty="0" smtClean="0">
                <a:latin typeface="Arial" pitchFamily="34" charset="0"/>
              </a:rPr>
              <a:t>)</a:t>
            </a:r>
          </a:p>
          <a:p>
            <a:pPr>
              <a:buClr>
                <a:schemeClr val="bg2"/>
              </a:buClr>
              <a:buNone/>
            </a:pPr>
            <a:endParaRPr lang="en-US" sz="36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07340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Suppurative</a:t>
            </a:r>
            <a:r>
              <a:rPr lang="en-US" b="1" dirty="0" smtClean="0"/>
              <a:t> abscess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87208" cy="1684784"/>
          </a:xfrm>
        </p:spPr>
        <p:txBody>
          <a:bodyPr/>
          <a:lstStyle/>
          <a:p>
            <a:r>
              <a:rPr lang="en-US" dirty="0" smtClean="0"/>
              <a:t>An abscess is a cavity lined by granulation tissue and containing </a:t>
            </a:r>
            <a:r>
              <a:rPr lang="en-US" dirty="0" err="1" smtClean="0"/>
              <a:t>neutrophils</a:t>
            </a:r>
            <a:r>
              <a:rPr lang="en-US" dirty="0" smtClean="0"/>
              <a:t>, necrotic cells, bacteria and </a:t>
            </a:r>
            <a:r>
              <a:rPr lang="en-US" dirty="0" err="1" smtClean="0"/>
              <a:t>fibrinous</a:t>
            </a:r>
            <a:r>
              <a:rPr lang="en-US" dirty="0" smtClean="0"/>
              <a:t> material</a:t>
            </a:r>
            <a:endParaRPr lang="ar-SA" dirty="0"/>
          </a:p>
        </p:txBody>
      </p:sp>
      <p:pic>
        <p:nvPicPr>
          <p:cNvPr id="35842" name="Picture 2" descr="https://encrypted-tbn2.gstatic.com/images?q=tbn:ANd9GcQRe9jhhHikbA25tpQAJ-VTgGw-Z14DLVWV5vbc9m0pj_smZ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032448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 Recognize  the different patterns of inflammation.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47664" y="4005064"/>
            <a:ext cx="4824536" cy="108012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enclosed collection of pus consists of a mixture of </a:t>
            </a:r>
            <a:r>
              <a:rPr lang="en-US" dirty="0" err="1" smtClean="0"/>
              <a:t>neutrophils</a:t>
            </a:r>
            <a:r>
              <a:rPr lang="en-US" dirty="0" smtClean="0"/>
              <a:t> and necrotic debris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Inflammation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 lvl="1"/>
            <a:r>
              <a:rPr lang="en-US" sz="3000" b="1" dirty="0" smtClean="0">
                <a:latin typeface="Arial" charset="0"/>
              </a:rPr>
              <a:t>Abscesses : A localized collections of purulent inflammatory tissue caused by suppuration buried in a tissue, an organ, or a confined space</a:t>
            </a:r>
            <a:r>
              <a:rPr lang="en-US" sz="3000" b="1" dirty="0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92" y="3789040"/>
            <a:ext cx="3023972" cy="2721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3786190"/>
            <a:ext cx="4733932" cy="29014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http://medstat.med.utah.edu/WebPath/jpeg4/LIVER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3471858" cy="24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Inetpub\ombroot\content\0721601871\graphics\fullsize\S01871-002-f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8686800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9912" y="3645024"/>
            <a:ext cx="20732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Epithelial Defect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1840" y="5373216"/>
            <a:ext cx="30797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Verdana" pitchFamily="34" charset="0"/>
              </a:rPr>
              <a:t>Fibrinopurulent</a:t>
            </a:r>
            <a:r>
              <a:rPr lang="en-US" dirty="0">
                <a:latin typeface="Verdana" pitchFamily="34" charset="0"/>
              </a:rPr>
              <a:t> exudates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3928" y="5805264"/>
            <a:ext cx="22923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Granulation tissue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60232" y="5877272"/>
            <a:ext cx="106838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Fibrosis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3968" y="4941168"/>
            <a:ext cx="1751013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Necrotic base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980728"/>
            <a:ext cx="80724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lvl="1" algn="l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An ulcer is a local defect of the surface of an organ or tissue that is produced by the sloughing (shedding) of inflammatory necrotic tissue 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Recognize  the different patterns of inflammation.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632" y="620688"/>
            <a:ext cx="63367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ULCERS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040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A tract between the abscess and  a surface.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Recognize  the different patterns of inflammation.</a:t>
            </a:r>
          </a:p>
        </p:txBody>
      </p:sp>
      <p:pic>
        <p:nvPicPr>
          <p:cNvPr id="67586" name="Picture 2" descr="نتيجة بحث الصور عن ‪cervical sinus trac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tract between two surfaces.</a:t>
            </a:r>
            <a:endParaRPr lang="en-US" dirty="0"/>
          </a:p>
        </p:txBody>
      </p:sp>
      <p:pic>
        <p:nvPicPr>
          <p:cNvPr id="108548" name="Picture 4" descr="http://www.citrussurgery.com/attachments/Image/fi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6885664" cy="40005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Cellulitis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denotes a spreading of acute inflammation through interstitial tissues.</a:t>
            </a:r>
            <a:endParaRPr lang="ar-SA" dirty="0"/>
          </a:p>
        </p:txBody>
      </p:sp>
      <p:pic>
        <p:nvPicPr>
          <p:cNvPr id="76802" name="Picture 2" descr="https://encrypted-tbn1.gstatic.com/images?q=tbn:ANd9GcSG3RFVtyuUHRuvrCGRxiCdS0myWZ_R6dcHqcXvAxFAHHmvnl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762250" cy="1657351"/>
          </a:xfrm>
          <a:prstGeom prst="rect">
            <a:avLst/>
          </a:prstGeom>
          <a:noFill/>
        </p:spPr>
      </p:pic>
      <p:pic>
        <p:nvPicPr>
          <p:cNvPr id="67586" name="Picture 2" descr="https://encrypted-tbn3.gstatic.com/images?q=tbn:ANd9GcTkgOqrbYNi5_P9Xh6exrP5yPAoemL0L1jU1Gnx-8Z2gja1KW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71490"/>
            <a:ext cx="4176464" cy="27094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2008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Chemical </a:t>
            </a:r>
            <a:r>
              <a:rPr lang="en-US" sz="2000" dirty="0" smtClean="0">
                <a:latin typeface="Arial Rounded MT Bold" pitchFamily="34" charset="0"/>
              </a:rPr>
              <a:t>mediators of inflammation: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Definition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Recognize  the different patterns of inflammation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65151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and describe the outcome of acute inflammation.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" name="Picture 277" descr="D:\SCContent\9781437717815\graphics\fullsize\S9781437717815-002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48464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332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Outcomes of Acute Inflammation</a:t>
            </a:r>
            <a:r>
              <a:rPr lang="en-US" dirty="0"/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382000" cy="5105400"/>
          </a:xfrm>
        </p:spPr>
        <p:txBody>
          <a:bodyPr/>
          <a:lstStyle/>
          <a:p>
            <a:pPr marL="609600" indent="-609600"/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Acute inflammation may have one of the four outcomes</a:t>
            </a:r>
            <a:r>
              <a:rPr lang="en-US" dirty="0" smtClean="0">
                <a:solidFill>
                  <a:srgbClr val="FF9999"/>
                </a:solidFill>
                <a:latin typeface="Arial" charset="0"/>
                <a:cs typeface="Arial" charset="0"/>
              </a:rPr>
              <a:t>: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Complete resolution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Healing by connective tissue replacement (fibrosis)</a:t>
            </a:r>
            <a:endParaRPr lang="en-US" sz="2000" dirty="0" smtClean="0">
              <a:latin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Progression of the tissue response to chronic inflammation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Abscess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836712"/>
            <a:ext cx="3733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/>
              <a:t>Events in </a:t>
            </a:r>
            <a:r>
              <a:rPr lang="en-US" sz="2400" dirty="0">
                <a:solidFill>
                  <a:srgbClr val="FF0000"/>
                </a:solidFill>
              </a:rPr>
              <a:t>the resolution </a:t>
            </a:r>
            <a:r>
              <a:rPr lang="en-US" sz="2000" dirty="0"/>
              <a:t>of </a:t>
            </a:r>
            <a:r>
              <a:rPr lang="en-US" sz="2000" dirty="0" smtClean="0"/>
              <a:t>inflammation</a:t>
            </a:r>
          </a:p>
          <a:p>
            <a:pPr marL="457200" indent="-457200" algn="l" rtl="0">
              <a:buFont typeface="Wingdings" pitchFamily="2" charset="2"/>
              <a:buChar char="§"/>
            </a:pPr>
            <a:r>
              <a:rPr lang="en-US" sz="2000" dirty="0" smtClean="0"/>
              <a:t>This involves neutralization, decay, or enzymatic degradation of the various chemical mediators; normalization of vascular permeability; and cessation of leukocyte emigration and apoptosis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000" dirty="0" smtClean="0"/>
              <a:t>The necrotic debris, edema fluid, and inflammatory cells are cleared by phagocytes and lymphatic drainage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000" dirty="0" smtClean="0"/>
              <a:t>Lymph node become enlarged and inflamed</a:t>
            </a:r>
            <a:endParaRPr lang="en-US" sz="2000" dirty="0"/>
          </a:p>
        </p:txBody>
      </p:sp>
      <p:pic>
        <p:nvPicPr>
          <p:cNvPr id="57347" name="Picture 3" descr="d:\Inetpub\ombroot\content\0721601871\graphics\fullsize\S01871-002-f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257800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/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General principles for chemical </a:t>
            </a:r>
            <a:r>
              <a:rPr lang="en-US" sz="3200" dirty="0" smtClean="0">
                <a:solidFill>
                  <a:srgbClr val="FF0000"/>
                </a:solidFill>
              </a:rPr>
              <a:t>mediators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58214" cy="4752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Rounded MT Bold" pitchFamily="34" charset="0"/>
              </a:rPr>
              <a:t>Most </a:t>
            </a:r>
            <a:r>
              <a:rPr lang="en-US" sz="2400" dirty="0">
                <a:latin typeface="Arial Rounded MT Bold" pitchFamily="34" charset="0"/>
              </a:rPr>
              <a:t>mediators have the potential to cause harmful effects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>
              <a:buClr>
                <a:schemeClr val="bg2"/>
              </a:buCl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Therefore, there should be a mechanism to checks and balances their action.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"/>
            </a:pPr>
            <a:r>
              <a:rPr lang="en-US" sz="2400" dirty="0" smtClean="0">
                <a:latin typeface="Arial Rounded MT Bold" pitchFamily="34" charset="0"/>
              </a:rPr>
              <a:t>Mediator function is tightly regulated by: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decay (e.g. AA metabolites)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inactivated by enzymes (e.g. </a:t>
            </a:r>
            <a:r>
              <a:rPr lang="en-US" sz="2400" dirty="0" err="1" smtClean="0">
                <a:latin typeface="Arial Rounded MT Bold" pitchFamily="34" charset="0"/>
              </a:rPr>
              <a:t>kininase</a:t>
            </a:r>
            <a:r>
              <a:rPr lang="en-US" sz="2400" dirty="0" smtClean="0">
                <a:latin typeface="Arial Rounded MT Bold" pitchFamily="34" charset="0"/>
              </a:rPr>
              <a:t> inactivates </a:t>
            </a:r>
            <a:r>
              <a:rPr lang="en-US" sz="2400" dirty="0" err="1" smtClean="0">
                <a:latin typeface="Arial Rounded MT Bold" pitchFamily="34" charset="0"/>
              </a:rPr>
              <a:t>bradykinin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eliminated (e.g. antioxidants scavenge toxic oxygen metabolites)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2008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Chemical </a:t>
            </a:r>
            <a:r>
              <a:rPr lang="en-US" sz="2000" dirty="0" smtClean="0">
                <a:latin typeface="Arial Rounded MT Bold" pitchFamily="34" charset="0"/>
              </a:rPr>
              <a:t>mediators of inflammation: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Definition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 algn="l" rtl="0">
              <a:buFont typeface="+mj-lt"/>
              <a:buAutoNum type="romanUcPeriod"/>
            </a:pPr>
            <a:r>
              <a:rPr lang="en-US" sz="2000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Recognize  the different patterns of inflammation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65151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and describe the outcome of acute inflammation.</a:t>
            </a:r>
          </a:p>
          <a:p>
            <a:pPr marL="651510" lvl="0" indent="-514350" algn="l" rtl="0">
              <a:buFont typeface="+mj-lt"/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 of Chemical mediators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6016" y="1700808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dirty="0" smtClean="0">
                <a:cs typeface="Arial" charset="0"/>
              </a:rPr>
              <a:t>Plasma-derived: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Complement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kinins</a:t>
            </a:r>
            <a:endParaRPr lang="en-US" dirty="0" smtClean="0"/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coagulation factors</a:t>
            </a:r>
          </a:p>
          <a:p>
            <a:pPr lvl="1" algn="l" rtl="0" eaLnBrk="1" hangingPunct="1"/>
            <a:endParaRPr lang="en-US" dirty="0" smtClean="0"/>
          </a:p>
          <a:p>
            <a:pPr lvl="1"/>
            <a:r>
              <a:rPr lang="en-US" dirty="0" smtClean="0"/>
              <a:t>Many in “pro-form” requiring activation (enzymatic cleavage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against circulating microbes</a:t>
            </a:r>
            <a:endParaRPr lang="en-US" dirty="0" smtClean="0"/>
          </a:p>
          <a:p>
            <a:pPr lvl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cs typeface="Arial" charset="0"/>
              </a:rPr>
              <a:t>Cell-derived: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Synthesized as needed (prostaglandin)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Preformed, sequestered and released (mast cell histamine</a:t>
            </a:r>
            <a:r>
              <a:rPr lang="en-US" dirty="0" smtClean="0"/>
              <a:t>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against offending agents in tissues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2"/>
          <p:cNvGraphicFramePr>
            <a:graphicFrameLocks/>
          </p:cNvGraphicFramePr>
          <p:nvPr>
            <p:ph type="dgm" idx="1"/>
          </p:nvPr>
        </p:nvGraphicFramePr>
        <p:xfrm>
          <a:off x="323528" y="452022"/>
          <a:ext cx="8572528" cy="5929306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Cell-Derived Mediators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Producing cells:</a:t>
            </a:r>
          </a:p>
          <a:p>
            <a:pPr algn="l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Tissue macrophages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Mast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Endothelial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Leukocytes</a:t>
            </a:r>
          </a:p>
        </p:txBody>
      </p:sp>
      <p:pic>
        <p:nvPicPr>
          <p:cNvPr id="4" name="Picture 3" descr="7335"/>
          <p:cNvPicPr>
            <a:picLocks noChangeAspect="1" noChangeArrowheads="1"/>
          </p:cNvPicPr>
          <p:nvPr/>
        </p:nvPicPr>
        <p:blipFill>
          <a:blip r:embed="rId3" cstate="print"/>
          <a:srcRect b="46512"/>
          <a:stretch>
            <a:fillRect/>
          </a:stretch>
        </p:blipFill>
        <p:spPr bwMode="auto">
          <a:xfrm>
            <a:off x="257432" y="2143116"/>
            <a:ext cx="86579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Vasoactive</a:t>
            </a:r>
            <a:r>
              <a:rPr lang="en-US" dirty="0" smtClean="0">
                <a:solidFill>
                  <a:srgbClr val="FF0000"/>
                </a:solidFill>
              </a:rPr>
              <a:t> Amines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4000" dirty="0" smtClean="0">
                <a:cs typeface="Arial" charset="0"/>
              </a:rPr>
              <a:t>Histamine &amp; Serotonin</a:t>
            </a:r>
            <a:br>
              <a:rPr lang="en-US" sz="4000" dirty="0" smtClean="0">
                <a:cs typeface="Arial" charset="0"/>
              </a:rPr>
            </a:b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9144000" cy="470916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pPr>
              <a:buNone/>
            </a:pPr>
            <a:r>
              <a:rPr lang="en-US" sz="2800" dirty="0" smtClean="0">
                <a:cs typeface="Arial" charset="0"/>
              </a:rPr>
              <a:t>Among first mediators in acute inflammatory reactions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pic>
        <p:nvPicPr>
          <p:cNvPr id="4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912" y="1988840"/>
            <a:ext cx="607544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3356992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Arial" charset="0"/>
              </a:rPr>
              <a:t>Preformed mediators in </a:t>
            </a:r>
            <a:r>
              <a:rPr lang="en-US" dirty="0" err="1" smtClean="0">
                <a:cs typeface="Arial" charset="0"/>
              </a:rPr>
              <a:t>secretory</a:t>
            </a:r>
            <a:r>
              <a:rPr lang="en-US" dirty="0" smtClean="0">
                <a:cs typeface="Arial" charset="0"/>
              </a:rPr>
              <a:t> granules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2007</Words>
  <Application>Microsoft Office PowerPoint</Application>
  <PresentationFormat>On-screen Show (4:3)</PresentationFormat>
  <Paragraphs>507</Paragraphs>
  <Slides>50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 General principles for chemical mediators</vt:lpstr>
      <vt:lpstr>General principles for chemical mediators</vt:lpstr>
      <vt:lpstr>Source of Chemical mediators</vt:lpstr>
      <vt:lpstr>Slide 7</vt:lpstr>
      <vt:lpstr>Cell-Derived Mediators</vt:lpstr>
      <vt:lpstr>Vasoactive Amines Histamine &amp; Serotonin </vt:lpstr>
      <vt:lpstr>Histamine</vt:lpstr>
      <vt:lpstr>Serotonin (5-HT)</vt:lpstr>
      <vt:lpstr>Slide 12</vt:lpstr>
      <vt:lpstr>Slide 13</vt:lpstr>
      <vt:lpstr>Arachidonic Acid Metabolites (eicosanoids)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Complement protein: action</vt:lpstr>
      <vt:lpstr>Slide 31</vt:lpstr>
      <vt:lpstr>Slide 32</vt:lpstr>
      <vt:lpstr>Clinical Features</vt:lpstr>
      <vt:lpstr>Morphologic Patterns of Acute Inflammation </vt:lpstr>
      <vt:lpstr>Morphologic Patterns of Acute Inflammation </vt:lpstr>
      <vt:lpstr>Slide 36</vt:lpstr>
      <vt:lpstr> FIBRINOUS INFLAMMATION  </vt:lpstr>
      <vt:lpstr>Catarrhal inflammation</vt:lpstr>
      <vt:lpstr> SUPPURATIVE OR PURULENT INFLAMMATION</vt:lpstr>
      <vt:lpstr>Suppurative abscess</vt:lpstr>
      <vt:lpstr>Morphologic Patterns of Acute Inflammation  SUPPURATIVE OR PURULENT INFLAMMATION</vt:lpstr>
      <vt:lpstr>Slide 42</vt:lpstr>
      <vt:lpstr>Sinus</vt:lpstr>
      <vt:lpstr>Fistula</vt:lpstr>
      <vt:lpstr>Cellulitis</vt:lpstr>
      <vt:lpstr>Slide 46</vt:lpstr>
      <vt:lpstr>Slide 47</vt:lpstr>
      <vt:lpstr> Outcomes of Acute Inflammation </vt:lpstr>
      <vt:lpstr>Slide 49</vt:lpstr>
      <vt:lpstr>Slide 50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Arafah</cp:lastModifiedBy>
  <cp:revision>53</cp:revision>
  <dcterms:created xsi:type="dcterms:W3CDTF">2013-10-06T18:46:52Z</dcterms:created>
  <dcterms:modified xsi:type="dcterms:W3CDTF">2019-10-05T12:30:35Z</dcterms:modified>
</cp:coreProperties>
</file>