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89" r:id="rId2"/>
    <p:sldId id="258" r:id="rId3"/>
    <p:sldId id="290" r:id="rId4"/>
    <p:sldId id="291" r:id="rId5"/>
    <p:sldId id="292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296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41" autoAdjust="0"/>
    <p:restoredTop sz="94660"/>
  </p:normalViewPr>
  <p:slideViewPr>
    <p:cSldViewPr>
      <p:cViewPr varScale="1">
        <p:scale>
          <a:sx n="62" d="100"/>
          <a:sy n="62" d="100"/>
        </p:scale>
        <p:origin x="-50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9FE2D-3046-4031-B449-BEF95EE354E5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D1EEC-AB23-4FC0-AE07-5F9F79928EE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77369-5F4E-4995-B18A-220F51051D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Acute inflammation is marked by an increase in inflammatory cells. </a:t>
            </a:r>
            <a:r>
              <a:rPr lang="en-US" dirty="0" smtClean="0"/>
              <a:t>Perhaps the simplest indicator of acute inflammation is an increase in the white blood cell count in the </a:t>
            </a:r>
            <a:r>
              <a:rPr lang="en-US" dirty="0" err="1" smtClean="0"/>
              <a:t>peripheal</a:t>
            </a:r>
            <a:r>
              <a:rPr lang="en-US" dirty="0" smtClean="0"/>
              <a:t> blood, here marked by an increase in segmented </a:t>
            </a:r>
            <a:r>
              <a:rPr lang="en-US" dirty="0" err="1" smtClean="0"/>
              <a:t>neutrophils</a:t>
            </a:r>
            <a:r>
              <a:rPr lang="en-US" dirty="0" smtClean="0"/>
              <a:t> (PMN's).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D1EEC-AB23-4FC0-AE07-5F9F79928EE6}" type="slidenum">
              <a:rPr lang="ar-SA" smtClean="0"/>
              <a:pPr/>
              <a:t>37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7934-9542-4CF9-BB53-2991797FEFC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196752"/>
            <a:ext cx="6696744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INFLAMMATION AND REPAIR</a:t>
            </a:r>
            <a:endParaRPr lang="en-US" sz="2400" dirty="0" smtClean="0"/>
          </a:p>
          <a:p>
            <a:pPr algn="ctr"/>
            <a:r>
              <a:rPr lang="en-US" sz="2400" b="1" dirty="0" smtClean="0"/>
              <a:t>Lecture 4</a:t>
            </a:r>
            <a:endParaRPr lang="en-US" dirty="0" smtClean="0"/>
          </a:p>
          <a:p>
            <a:pPr algn="ctr"/>
            <a:r>
              <a:rPr lang="en-US" sz="2000" b="1" dirty="0" smtClean="0"/>
              <a:t>Chronic inflammation</a:t>
            </a:r>
          </a:p>
          <a:p>
            <a:pPr algn="ctr"/>
            <a:r>
              <a:rPr lang="en-US" sz="2000" b="1" dirty="0" smtClean="0"/>
              <a:t>Systemic effect of inflammation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47878"/>
            <a:ext cx="3421755" cy="384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4624"/>
            <a:ext cx="381789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Foundation Block</a:t>
            </a:r>
          </a:p>
          <a:p>
            <a:pPr algn="ctr"/>
            <a:r>
              <a:rPr lang="en-US" dirty="0" smtClean="0"/>
              <a:t> Pathology </a:t>
            </a:r>
          </a:p>
          <a:p>
            <a:pPr algn="ctr"/>
            <a:r>
              <a:rPr lang="en-US" dirty="0" smtClean="0"/>
              <a:t>Oct 2019</a:t>
            </a:r>
            <a:endParaRPr lang="ar-SA" dirty="0"/>
          </a:p>
        </p:txBody>
      </p:sp>
      <p:sp>
        <p:nvSpPr>
          <p:cNvPr id="13" name="Rectangle 12"/>
          <p:cNvSpPr/>
          <p:nvPr/>
        </p:nvSpPr>
        <p:spPr>
          <a:xfrm>
            <a:off x="179512" y="5157192"/>
            <a:ext cx="374441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ecturer: Dr.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780928"/>
            <a:ext cx="12229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Page 81-87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Macrophages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tissue:</a:t>
            </a:r>
          </a:p>
          <a:p>
            <a:pPr lvl="1"/>
            <a:r>
              <a:rPr lang="en-US" dirty="0" smtClean="0"/>
              <a:t>  the liver (</a:t>
            </a:r>
            <a:r>
              <a:rPr lang="en-US" dirty="0" err="1" smtClean="0"/>
              <a:t>Kupffer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spleen and lymph nodes (sinus </a:t>
            </a:r>
            <a:r>
              <a:rPr lang="en-US" dirty="0" err="1" smtClean="0"/>
              <a:t>histiocytes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central nervous system (</a:t>
            </a:r>
            <a:r>
              <a:rPr lang="en-US" dirty="0" err="1" smtClean="0"/>
              <a:t>microglial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and lungs (alveolar macrophages)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blood: </a:t>
            </a:r>
            <a:r>
              <a:rPr lang="en-US" dirty="0" err="1" smtClean="0"/>
              <a:t>monocytes</a:t>
            </a:r>
            <a:endParaRPr lang="en-US" dirty="0" smtClean="0"/>
          </a:p>
          <a:p>
            <a:pPr lvl="1"/>
            <a:r>
              <a:rPr lang="en-US" dirty="0" smtClean="0"/>
              <a:t>Under the influence of adhesion molecules and </a:t>
            </a:r>
            <a:r>
              <a:rPr lang="en-US" dirty="0" err="1" smtClean="0"/>
              <a:t>chemokines</a:t>
            </a:r>
            <a:r>
              <a:rPr lang="en-US" dirty="0" smtClean="0"/>
              <a:t>, they migrate to a site of injury within 24 to 48 hours after the onset of acute inflammation</a:t>
            </a:r>
          </a:p>
          <a:p>
            <a:pPr lvl="1">
              <a:buNone/>
            </a:pPr>
            <a:r>
              <a:rPr lang="en-US" dirty="0" smtClean="0"/>
              <a:t>    (macrophages)</a:t>
            </a:r>
            <a:endParaRPr lang="ar-SA" dirty="0"/>
          </a:p>
        </p:txBody>
      </p:sp>
      <p:pic>
        <p:nvPicPr>
          <p:cNvPr id="4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5262563"/>
            <a:ext cx="1833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589240"/>
            <a:ext cx="662473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i="1" dirty="0" err="1" smtClean="0"/>
              <a:t>Monocytes</a:t>
            </a:r>
            <a:r>
              <a:rPr lang="en-US" sz="2400" i="1" dirty="0" smtClean="0"/>
              <a:t> are </a:t>
            </a:r>
            <a:r>
              <a:rPr lang="en-US" sz="2400" dirty="0" smtClean="0"/>
              <a:t> likely to be seen in an inflammatory response to salmonella </a:t>
            </a:r>
            <a:r>
              <a:rPr lang="en-US" sz="2400" dirty="0" err="1" smtClean="0"/>
              <a:t>typhi</a:t>
            </a:r>
            <a:r>
              <a:rPr lang="en-US" sz="2400" dirty="0" smtClean="0"/>
              <a:t> infection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619672" y="404664"/>
            <a:ext cx="521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mononuclear phagocyte system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87016" y="5661248"/>
            <a:ext cx="8856984" cy="10895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err="1"/>
              <a:t>monocytes</a:t>
            </a:r>
            <a:r>
              <a:rPr lang="en-US" sz="2400" b="1" dirty="0"/>
              <a:t> begin to emigrate into </a:t>
            </a:r>
            <a:r>
              <a:rPr lang="en-US" sz="2400" b="1" dirty="0" err="1"/>
              <a:t>extravascular</a:t>
            </a:r>
            <a:r>
              <a:rPr lang="en-US" sz="2400" b="1" dirty="0"/>
              <a:t> tissues quite early in acute inflammation and within 48 hours they may </a:t>
            </a:r>
            <a:r>
              <a:rPr lang="en-US" sz="2400" b="1" dirty="0" smtClean="0"/>
              <a:t>constitute </a:t>
            </a:r>
            <a:r>
              <a:rPr lang="en-US" sz="2400" b="1" dirty="0"/>
              <a:t>the predominant cell </a:t>
            </a:r>
            <a:r>
              <a:rPr lang="en-US" sz="2400" b="1" dirty="0" smtClean="0"/>
              <a:t>type 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67589" name="Picture 4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272" y="60212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51520" y="830722"/>
            <a:ext cx="8892480" cy="480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MONONUCLEAR CELL INFILTRATION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Macrophages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305800" cy="480060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Font typeface="Wingdings 2"/>
              <a:buChar char=""/>
              <a:defRPr/>
            </a:pPr>
            <a:r>
              <a:rPr lang="en-US" sz="2400" dirty="0">
                <a:latin typeface="Arial" pitchFamily="34" charset="0"/>
              </a:rPr>
              <a:t>Macrophages may be </a:t>
            </a:r>
            <a:r>
              <a:rPr lang="en-US" sz="2400" i="1" dirty="0">
                <a:latin typeface="Arial" pitchFamily="34" charset="0"/>
              </a:rPr>
              <a:t>activated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 by </a:t>
            </a:r>
            <a:r>
              <a:rPr lang="en-US" sz="2400" dirty="0">
                <a:latin typeface="Arial" pitchFamily="34" charset="0"/>
              </a:rPr>
              <a:t>a variety of stimuli, </a:t>
            </a:r>
            <a:r>
              <a:rPr lang="en-US" sz="2400" dirty="0" smtClean="0">
                <a:latin typeface="Arial" pitchFamily="34" charset="0"/>
              </a:rPr>
              <a:t>including: </a:t>
            </a:r>
            <a:endParaRPr lang="en-US" sz="24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cytokines (e.g., IFN-γ) secreted by sensitized T lymphocytes and by NK cells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bacterial </a:t>
            </a:r>
            <a:r>
              <a:rPr lang="en-US" sz="2200" dirty="0" err="1">
                <a:latin typeface="Arial" pitchFamily="34" charset="0"/>
              </a:rPr>
              <a:t>endotoxins</a:t>
            </a:r>
            <a:endParaRPr lang="en-US" sz="22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68612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2996952"/>
            <a:ext cx="7211144" cy="338115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8" y="836712"/>
            <a:ext cx="2636904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+mn-cs"/>
              </a:rPr>
              <a:t>   </a:t>
            </a:r>
            <a:r>
              <a:rPr lang="en-US" dirty="0" smtClean="0">
                <a:latin typeface="Arial" pitchFamily="34" charset="0"/>
                <a:cs typeface="+mn-cs"/>
              </a:rPr>
              <a:t>to eliminate injurious agents such as microbes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+mn-cs"/>
              </a:rPr>
              <a:t>   to initiate the process of repair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i="1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secrete mediators of inflammation, such as cytokines (TNF, IL-1, </a:t>
            </a:r>
            <a:r>
              <a:rPr lang="en-US" dirty="0" err="1" smtClean="0">
                <a:latin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</a:rPr>
              <a:t>, and </a:t>
            </a:r>
            <a:r>
              <a:rPr lang="en-US" dirty="0" err="1" smtClean="0">
                <a:latin typeface="Arial" pitchFamily="34" charset="0"/>
              </a:rPr>
              <a:t>eicosanoids</a:t>
            </a:r>
            <a:r>
              <a:rPr lang="en-US" dirty="0" smtClean="0">
                <a:latin typeface="Arial" pitchFamily="34" charset="0"/>
              </a:rPr>
              <a:t>).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display antigens to T lymphocytes and respond to signals from T cells, thus setting up a feedback loop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   It is responsible for much of the tissue injury in chronic inflammation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20514" name="Picture 2" descr="d:\Inetpub\ombroot\content\0721601871\graphics\fullsize\S01871-002-f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6516216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203848" y="488866"/>
            <a:ext cx="540675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roles of activated macrophages in chronic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485775"/>
            <a:ext cx="69532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Macrophages/</a:t>
            </a:r>
            <a:r>
              <a:rPr lang="en-US" sz="2800" i="1" dirty="0" err="1" smtClean="0">
                <a:solidFill>
                  <a:srgbClr val="FF0000"/>
                </a:solidFill>
              </a:rPr>
              <a:t>Monocytes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80728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In chronic inflammation, macrophage accumulation persists, this is mediated by different mechanisms: 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684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517" y="1844824"/>
            <a:ext cx="63946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Recruitment of </a:t>
            </a:r>
            <a:r>
              <a:rPr lang="en-US" sz="2000" i="1" dirty="0" err="1" smtClean="0">
                <a:latin typeface="Arial" charset="0"/>
              </a:rPr>
              <a:t>monocytes</a:t>
            </a:r>
            <a:r>
              <a:rPr lang="en-US" sz="2000" i="1" dirty="0" smtClean="0">
                <a:latin typeface="Arial" charset="0"/>
              </a:rPr>
              <a:t> from the circulation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Local proliferation of macrophages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Immobilization of macrophages</a:t>
            </a:r>
            <a:endParaRPr lang="en-US" dirty="0"/>
          </a:p>
        </p:txBody>
      </p:sp>
      <p:pic>
        <p:nvPicPr>
          <p:cNvPr id="7" name="Picture 2" descr="d:\Inetpub\ombroot\content\0721601871\graphics\fullsize\S01871-002-f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35159"/>
            <a:ext cx="3635896" cy="38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5733256"/>
            <a:ext cx="3758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Collection of activated macrophages : </a:t>
            </a:r>
          </a:p>
          <a:p>
            <a:pPr algn="ctr"/>
            <a:r>
              <a:rPr lang="en-US" dirty="0" smtClean="0"/>
              <a:t>GRANULOMA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819944"/>
          </a:xfrm>
        </p:spPr>
        <p:txBody>
          <a:bodyPr/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CELLS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08720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Lymphocytes</a:t>
            </a:r>
          </a:p>
          <a:p>
            <a:pPr lvl="1"/>
            <a:r>
              <a:rPr lang="en-US" sz="2400" dirty="0"/>
              <a:t>Both T &amp; B Lymphocytes migrates into inflammation </a:t>
            </a:r>
            <a:r>
              <a:rPr lang="en-US" sz="2400" dirty="0" smtClean="0"/>
              <a:t>site, most </a:t>
            </a:r>
            <a:r>
              <a:rPr lang="en-US" sz="2400" dirty="0" smtClean="0"/>
              <a:t>commonly seen in tissue affected by chronic inflammation </a:t>
            </a:r>
          </a:p>
          <a:p>
            <a:pPr lvl="1"/>
            <a:r>
              <a:rPr lang="en-US" sz="2400" dirty="0" smtClean="0"/>
              <a:t>Role: mediators of adaptive immunity, which provides defense against infectious pathogens</a:t>
            </a:r>
            <a:endParaRPr lang="en-US" sz="2400" b="1" i="1" dirty="0">
              <a:latin typeface="Arial" pitchFamily="34" charset="0"/>
            </a:endParaRPr>
          </a:p>
          <a:p>
            <a:pPr lvl="1"/>
            <a:endParaRPr lang="en-US" sz="2400" b="1" i="1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sz="2400" b="1" i="1" dirty="0">
                <a:latin typeface="Arial" pitchFamily="34" charset="0"/>
              </a:rPr>
              <a:t>    </a:t>
            </a:r>
          </a:p>
        </p:txBody>
      </p:sp>
      <p:pic>
        <p:nvPicPr>
          <p:cNvPr id="312324" name="Picture 4" descr="d:\Inetpub\ombroot\content\0721601871\graphics\fullsize\S01871-002-f029.jpg"/>
          <p:cNvPicPr>
            <a:picLocks noChangeAspect="1" noChangeArrowheads="1"/>
          </p:cNvPicPr>
          <p:nvPr/>
        </p:nvPicPr>
        <p:blipFill>
          <a:blip r:embed="rId2" cstate="print"/>
          <a:srcRect l="2531" r="48532"/>
          <a:stretch>
            <a:fillRect/>
          </a:stretch>
        </p:blipFill>
        <p:spPr bwMode="auto">
          <a:xfrm>
            <a:off x="2339752" y="3157514"/>
            <a:ext cx="4968552" cy="3440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Lymphocytes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lymphocytes are activated to secrete cytokines:</a:t>
            </a:r>
          </a:p>
          <a:p>
            <a:pPr lvl="1"/>
            <a:r>
              <a:rPr lang="en-US" i="1" dirty="0" smtClean="0"/>
              <a:t>CD4</a:t>
            </a:r>
            <a:r>
              <a:rPr lang="en-US" dirty="0" smtClean="0"/>
              <a:t>+ </a:t>
            </a:r>
            <a:r>
              <a:rPr lang="en-US" i="1" dirty="0" smtClean="0"/>
              <a:t>T lymphocytes promote inflammation and influence the nature of the inflammatory reaction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976"/>
            <a:ext cx="8496944" cy="65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99792" y="332656"/>
            <a:ext cx="327179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b="1" dirty="0" smtClean="0"/>
              <a:t>Cell-mediated immunity</a:t>
            </a:r>
            <a:endParaRPr lang="ar-SA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6248"/>
          <a:stretch>
            <a:fillRect/>
          </a:stretch>
        </p:blipFill>
        <p:spPr bwMode="auto">
          <a:xfrm>
            <a:off x="323528" y="1628800"/>
            <a:ext cx="856895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In response to stimuli (mainly cytokines) present at the time of antigen recognition, naive CD4+ T cells may differentiate into populations of </a:t>
            </a:r>
            <a:r>
              <a:rPr lang="en-US" dirty="0" err="1" smtClean="0"/>
              <a:t>effector</a:t>
            </a:r>
            <a:r>
              <a:rPr lang="en-US" dirty="0" smtClean="0"/>
              <a:t> cells that produce distinct sets of cytokines and perform different functions. </a:t>
            </a:r>
          </a:p>
          <a:p>
            <a:pPr algn="l"/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987824" y="364594"/>
            <a:ext cx="32113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Subsets of helper T (TH) cell</a:t>
            </a:r>
            <a:r>
              <a:rPr lang="en-US" dirty="0" smtClean="0"/>
              <a:t>s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1204668" y="6444044"/>
            <a:ext cx="33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IBD, inflammatory bowel disease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6660232" y="6444044"/>
            <a:ext cx="221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MS, multiple sclerosis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504" y="2564904"/>
            <a:ext cx="45350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There are three subsets of CD4+ helper T cells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82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chronic inflammation with emphasis on causes, nature of the inflammatory response, cells involved and tissue changes.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systemic manifestations of inflammation and their general physiology, including 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3815" y="548680"/>
            <a:ext cx="236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 lymphocytes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B lymphocytes may develop into </a:t>
            </a:r>
            <a:r>
              <a:rPr lang="en-US" sz="2400" i="1" dirty="0" smtClean="0"/>
              <a:t>plasma cells,</a:t>
            </a:r>
            <a:r>
              <a:rPr lang="en-US" sz="2400" dirty="0" smtClean="0"/>
              <a:t> which  secrete antibodies (</a:t>
            </a:r>
            <a:r>
              <a:rPr lang="en-CA" sz="2400" dirty="0" err="1" smtClean="0"/>
              <a:t>Humoral</a:t>
            </a:r>
            <a:r>
              <a:rPr lang="en-CA" sz="2400" dirty="0" smtClean="0"/>
              <a:t> immunity</a:t>
            </a:r>
            <a:r>
              <a:rPr lang="en-US" sz="2400" dirty="0" smtClean="0"/>
              <a:t>)</a:t>
            </a:r>
          </a:p>
          <a:p>
            <a:pPr algn="l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Naive B lymphocytes recognize antigens, and under the influence of TH cells and other stimuli, the B cells are activated to proliferate and to differentiate into antibody-secreting plasma cells.</a:t>
            </a:r>
          </a:p>
          <a:p>
            <a:pPr algn="l" rtl="0">
              <a:buClr>
                <a:schemeClr val="accent3">
                  <a:lumMod val="75000"/>
                </a:schemeClr>
              </a:buClr>
            </a:pP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ar-SA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6" y="1052736"/>
            <a:ext cx="895360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9912" y="476672"/>
            <a:ext cx="19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Humoral</a:t>
            </a:r>
            <a:r>
              <a:rPr lang="en-CA" dirty="0" smtClean="0"/>
              <a:t> immunity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OTHER 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Plasma cells</a:t>
            </a:r>
          </a:p>
          <a:p>
            <a:r>
              <a:rPr lang="en-US" sz="2400" b="1" dirty="0" smtClean="0">
                <a:latin typeface="Arial" pitchFamily="34" charset="0"/>
              </a:rPr>
              <a:t>Lymphoid cell (Mature B cells)</a:t>
            </a:r>
          </a:p>
          <a:p>
            <a:r>
              <a:rPr lang="en-US" sz="2400" b="1" dirty="0" smtClean="0">
                <a:latin typeface="Arial" pitchFamily="34" charset="0"/>
              </a:rPr>
              <a:t>Common cell in chronic inflammation</a:t>
            </a:r>
          </a:p>
          <a:p>
            <a:r>
              <a:rPr lang="en-US" sz="2400" b="1" dirty="0" smtClean="0">
                <a:latin typeface="Arial" pitchFamily="34" charset="0"/>
              </a:rPr>
              <a:t>Primary source of antibodies</a:t>
            </a:r>
          </a:p>
          <a:p>
            <a:r>
              <a:rPr lang="en-US" sz="2400" b="1" dirty="0" smtClean="0">
                <a:latin typeface="Arial" pitchFamily="34" charset="0"/>
              </a:rPr>
              <a:t>Antibodies  are important in inflammation e.g.  neutralize antigen and clearance of foreign antigen</a:t>
            </a:r>
          </a:p>
          <a:p>
            <a:endParaRPr lang="en-US" sz="2400" b="1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4173662" cy="25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Plasma cells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3888432" cy="261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4452" y="4364580"/>
            <a:ext cx="23752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05064"/>
            <a:ext cx="2295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7544" y="112474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Morphology of plasma cells:</a:t>
            </a:r>
          </a:p>
          <a:p>
            <a:pPr algn="l" rtl="0"/>
            <a:r>
              <a:rPr lang="en-US" sz="2400" dirty="0" smtClean="0"/>
              <a:t>Cells has an eccentric nucleus shows a cartwheel or clock face  pattern of nuclear chromatin with a </a:t>
            </a:r>
            <a:r>
              <a:rPr lang="en-US" sz="2400" dirty="0" err="1" smtClean="0"/>
              <a:t>perinuclear</a:t>
            </a:r>
            <a:r>
              <a:rPr lang="en-US" sz="2400" dirty="0" smtClean="0"/>
              <a:t> halo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05064"/>
            <a:ext cx="2809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f003031"/>
          <p:cNvPicPr>
            <a:picLocks noChangeAspect="1" noChangeArrowheads="1"/>
          </p:cNvPicPr>
          <p:nvPr/>
        </p:nvPicPr>
        <p:blipFill>
          <a:blip r:embed="rId2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1907704" y="2564904"/>
            <a:ext cx="5562600" cy="4171950"/>
          </a:xfrm>
          <a:prstGeom prst="rect">
            <a:avLst/>
          </a:prstGeom>
          <a:noFill/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52400" y="422779"/>
            <a:ext cx="7964488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Eosinophils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</a:rPr>
              <a:t>are abundant in immune reactions mediated by </a:t>
            </a:r>
            <a:r>
              <a:rPr lang="en-US" sz="2000" dirty="0" err="1" smtClean="0">
                <a:latin typeface="Arial" pitchFamily="34" charset="0"/>
              </a:rPr>
              <a:t>IgE</a:t>
            </a:r>
            <a:r>
              <a:rPr lang="en-US" sz="2000" dirty="0" smtClean="0">
                <a:latin typeface="Arial" pitchFamily="34" charset="0"/>
              </a:rPr>
              <a:t> in allergic reaction </a:t>
            </a:r>
            <a:r>
              <a:rPr lang="en-US" sz="2000" dirty="0">
                <a:latin typeface="Arial" pitchFamily="34" charset="0"/>
              </a:rPr>
              <a:t>and in parasitic infections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respond to </a:t>
            </a:r>
            <a:r>
              <a:rPr lang="en-US" sz="2000" dirty="0" err="1">
                <a:latin typeface="Arial" pitchFamily="34" charset="0"/>
              </a:rPr>
              <a:t>chemotactic</a:t>
            </a:r>
            <a:r>
              <a:rPr lang="en-US" sz="2000" dirty="0">
                <a:latin typeface="Arial" pitchFamily="34" charset="0"/>
              </a:rPr>
              <a:t> agents derived largely from mast cells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Granules contain major basic protein: toxic to parasites and lead to </a:t>
            </a:r>
            <a:r>
              <a:rPr lang="en-US" sz="2000" dirty="0" err="1">
                <a:latin typeface="Arial" pitchFamily="34" charset="0"/>
              </a:rPr>
              <a:t>lysis</a:t>
            </a:r>
            <a:r>
              <a:rPr lang="en-US" sz="2000" dirty="0">
                <a:latin typeface="Arial" pitchFamily="34" charset="0"/>
              </a:rPr>
              <a:t> of mammalian epithelial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8763000" cy="4114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Mast cells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are widely distributed in connective tissues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express on their surface the receptor that binds the </a:t>
            </a:r>
            <a:r>
              <a:rPr lang="en-US" sz="2400" b="1" dirty="0" err="1" smtClean="0">
                <a:latin typeface="Arial" charset="0"/>
              </a:rPr>
              <a:t>Fc</a:t>
            </a:r>
            <a:r>
              <a:rPr lang="en-US" sz="2400" b="1" dirty="0" smtClean="0">
                <a:latin typeface="Arial" charset="0"/>
              </a:rPr>
              <a:t> portion of </a:t>
            </a:r>
            <a:r>
              <a:rPr lang="en-US" sz="2400" b="1" dirty="0" err="1" smtClean="0">
                <a:latin typeface="Arial" charset="0"/>
              </a:rPr>
              <a:t>IgE</a:t>
            </a:r>
            <a:r>
              <a:rPr lang="en-US" sz="2400" b="1" dirty="0" smtClean="0">
                <a:latin typeface="Arial" charset="0"/>
              </a:rPr>
              <a:t> antibody  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the cells </a:t>
            </a:r>
            <a:r>
              <a:rPr lang="en-US" sz="2000" b="1" dirty="0" err="1" smtClean="0">
                <a:latin typeface="Arial" charset="0"/>
              </a:rPr>
              <a:t>degranulate</a:t>
            </a:r>
            <a:r>
              <a:rPr lang="en-US" sz="2000" b="1" dirty="0" smtClean="0">
                <a:latin typeface="Arial" charset="0"/>
              </a:rPr>
              <a:t> and release mediators, such as histamine and products of AA oxidation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endParaRPr lang="en-US" dirty="0" smtClean="0"/>
          </a:p>
        </p:txBody>
      </p:sp>
      <p:pic>
        <p:nvPicPr>
          <p:cNvPr id="76803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19"/>
            <a:ext cx="5400600" cy="402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inflammation 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Chronic non specific inflammation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Features of chronic inflammation  e.g.:</a:t>
            </a:r>
          </a:p>
          <a:p>
            <a:pPr lvl="1" fontAlgn="base"/>
            <a:r>
              <a:rPr lang="en-US" dirty="0" smtClean="0"/>
              <a:t>Foreign material, e.g. silicates, including asbestos.</a:t>
            </a:r>
            <a:endParaRPr lang="en-US" b="1" dirty="0" smtClean="0"/>
          </a:p>
          <a:p>
            <a:pPr lvl="1" fontAlgn="base"/>
            <a:r>
              <a:rPr lang="en-US" dirty="0" smtClean="0"/>
              <a:t>Auto-immune diseases, e.g. auto-immune </a:t>
            </a:r>
            <a:r>
              <a:rPr lang="en-US" dirty="0" err="1" smtClean="0"/>
              <a:t>thyroiditis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Chronic </a:t>
            </a:r>
            <a:r>
              <a:rPr lang="en-US" dirty="0" err="1" smtClean="0"/>
              <a:t>granulomatous</a:t>
            </a:r>
            <a:r>
              <a:rPr lang="en-US" dirty="0" smtClean="0"/>
              <a:t> inflammation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Chronic inflammation in which modified macrophages (</a:t>
            </a:r>
            <a:r>
              <a:rPr lang="en-US" sz="2000" dirty="0" err="1" smtClean="0"/>
              <a:t>epithelioid</a:t>
            </a:r>
            <a:r>
              <a:rPr lang="en-US" sz="2000" dirty="0" smtClean="0"/>
              <a:t> cells) accumulate in small clusters surrounded by lymphocytes. The small clusters are  called: </a:t>
            </a:r>
            <a:r>
              <a:rPr lang="en-US" sz="2000" dirty="0" smtClean="0">
                <a:solidFill>
                  <a:srgbClr val="FF0000"/>
                </a:solidFill>
              </a:rPr>
              <a:t>(GRANULOMAS)</a:t>
            </a:r>
          </a:p>
          <a:p>
            <a:r>
              <a:rPr lang="en-US" sz="2000" dirty="0" smtClean="0"/>
              <a:t> Example</a:t>
            </a:r>
            <a:r>
              <a:rPr lang="en-US" sz="2000" cap="all" dirty="0" smtClean="0"/>
              <a:t>: </a:t>
            </a:r>
            <a:r>
              <a:rPr lang="en-US" sz="1800" cap="all" dirty="0" smtClean="0"/>
              <a:t>TUBERCULOSIS </a:t>
            </a: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0"/>
            <a:ext cx="38893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Patterns of chronic inflammation </a:t>
            </a:r>
            <a:endParaRPr lang="en-US" dirty="0"/>
          </a:p>
        </p:txBody>
      </p:sp>
      <p:pic>
        <p:nvPicPr>
          <p:cNvPr id="8" name="Picture 11284" descr="Description: C:\Users\Roxie\Documents\My Scans\2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384376" cy="25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نتيجة بحث الصور عن ‪autoimmune thyroiditis histology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72788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82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chronic inflammation with emphasis on causes, nature of the inflammatory response, cells involved and tissue changes.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  <a:latin typeface="Arial Rounded MT Bold" pitchFamily="34" charset="0"/>
              </a:rPr>
              <a:t>Describe the systemic manifestations of inflammation and their general physiology, including fever, leukocyte left shift, and acute phase reactants.</a:t>
            </a:r>
            <a:endParaRPr lang="en-US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Systemic effects of Inflammation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Acute phase reaction/response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	IL-1 and TNF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Fever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Malaise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Anorexia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Bone marrow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 IL-1 + TNF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Leukocytosis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Lymphoid organs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Liver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- IL-6, IL-1, TNF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Acute phase proteins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C-reactive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Lipopolysaccharide</a:t>
            </a:r>
            <a:r>
              <a:rPr lang="en-US" dirty="0" smtClean="0"/>
              <a:t> binding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Serum </a:t>
            </a:r>
            <a:r>
              <a:rPr lang="en-US" dirty="0" err="1" smtClean="0"/>
              <a:t>amyloid</a:t>
            </a:r>
            <a:r>
              <a:rPr lang="en-US" dirty="0" smtClean="0"/>
              <a:t> 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a-2 macroglobulin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Haptoglobin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Ceruloplasmin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fibrinogen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4399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Fever</a:t>
            </a:r>
            <a:b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</a:br>
            <a:r>
              <a:rPr lang="en-US" sz="3100" dirty="0" smtClean="0">
                <a:solidFill>
                  <a:srgbClr val="FFCCCC"/>
                </a:solidFill>
                <a:latin typeface="Arial" pitchFamily="34" charset="0"/>
              </a:rPr>
              <a:t> Produced in response to </a:t>
            </a:r>
            <a:r>
              <a:rPr lang="en-US" sz="3100" dirty="0" err="1" smtClean="0">
                <a:solidFill>
                  <a:srgbClr val="FFCCCC"/>
                </a:solidFill>
                <a:latin typeface="Arial" pitchFamily="34" charset="0"/>
              </a:rPr>
              <a:t>Pyrogens</a:t>
            </a:r>
            <a:endParaRPr lang="en-US" sz="3600" dirty="0">
              <a:solidFill>
                <a:srgbClr val="FFCCCC"/>
              </a:solidFill>
              <a:latin typeface="Arial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532440" cy="5105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Types of </a:t>
            </a:r>
            <a:r>
              <a:rPr lang="en-US" sz="2400" dirty="0" err="1" smtClean="0">
                <a:latin typeface="Arial" charset="0"/>
              </a:rPr>
              <a:t>Pyrogens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Exogenous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Bacterial products </a:t>
            </a: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Endogenous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: </a:t>
            </a:r>
          </a:p>
          <a:p>
            <a:pPr lvl="1">
              <a:buNone/>
            </a:pPr>
            <a:r>
              <a:rPr lang="en-US" dirty="0" smtClean="0">
                <a:latin typeface="Arial" charset="0"/>
              </a:rPr>
              <a:t>   </a:t>
            </a:r>
            <a:r>
              <a:rPr lang="en-US" dirty="0" smtClean="0"/>
              <a:t>Interleukin 1 (IL1)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necrosis factor (TNF)</a:t>
            </a:r>
          </a:p>
          <a:p>
            <a:pPr lvl="1">
              <a:buNone/>
            </a:pP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Bacterial products stimulate leukocytes to release cytokines such as IL-1 and TNF  that increase the enzymes (</a:t>
            </a:r>
            <a:r>
              <a:rPr lang="en-US" sz="2000" dirty="0" err="1" smtClean="0">
                <a:latin typeface="Arial" charset="0"/>
              </a:rPr>
              <a:t>cyclooxygenases</a:t>
            </a:r>
            <a:r>
              <a:rPr lang="en-US" sz="2000" dirty="0" smtClean="0">
                <a:latin typeface="Arial" charset="0"/>
              </a:rPr>
              <a:t>) that convert AA into prostaglandins.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157192"/>
            <a:ext cx="691276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/>
              <a:t>Chemical mediators which are the inducing cause of fever are:</a:t>
            </a: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 IL-1 </a:t>
            </a: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TNF </a:t>
            </a: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2000" dirty="0" smtClean="0"/>
              <a:t>Prostaglandins</a:t>
            </a:r>
            <a:r>
              <a:rPr lang="en-US" sz="2000" b="1" dirty="0" smtClean="0"/>
              <a:t>	</a:t>
            </a:r>
            <a:r>
              <a:rPr lang="en-US" b="1" dirty="0" smtClean="0"/>
              <a:t>	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CHRONIC INFLAMMATION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>
                <a:latin typeface="Arial Rounded MT Bold" pitchFamily="34" charset="0"/>
                <a:cs typeface="Arial" charset="0"/>
              </a:rPr>
              <a:t>It is slow evolving (weeks to months) resulting into fibrosis</a:t>
            </a:r>
          </a:p>
          <a:p>
            <a:pPr fontAlgn="base"/>
            <a:r>
              <a:rPr lang="en-US" dirty="0" smtClean="0"/>
              <a:t>The essential changes are: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Absence of polymorphs (natural life span of 1–3 days); replaced by macrophages,  lymphocytes and often plasma cells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Continuous tissue injury and necrosis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Angiogenesis: Proliferation of vascular endothelium by ‘budding’ (formation of new capillaries) 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Proliferation of fibroblasts with collagen production leading to Fibrosis.</a:t>
            </a:r>
          </a:p>
          <a:p>
            <a:pPr algn="l" rtl="0">
              <a:lnSpc>
                <a:spcPct val="90000"/>
              </a:lnSpc>
            </a:pPr>
            <a:endParaRPr lang="en-US" dirty="0" smtClean="0"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0"/>
            <a:ext cx="70154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003034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4876800" y="609600"/>
            <a:ext cx="3810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4486276" cy="5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In the hypothalamus, the prostaglandins, especially PGE</a:t>
            </a:r>
            <a:r>
              <a:rPr lang="en-US" sz="2400" baseline="-30000" dirty="0"/>
              <a:t>2</a:t>
            </a:r>
            <a:r>
              <a:rPr lang="en-US" sz="2400" dirty="0"/>
              <a:t>, stimulate the production of neurotransmitters such as cyclic AMP, which function to reset the temperature set-point at a higher level. </a:t>
            </a:r>
          </a:p>
          <a:p>
            <a:pPr algn="l" rtl="0">
              <a:spcBef>
                <a:spcPct val="20000"/>
              </a:spcBef>
            </a:pPr>
            <a:endParaRPr lang="en-US" sz="2400" dirty="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NSAIDs, including aspirin , reduce fever by inhibiting </a:t>
            </a:r>
            <a:r>
              <a:rPr lang="en-US" sz="2400" dirty="0" err="1"/>
              <a:t>cyclooxygenase</a:t>
            </a:r>
            <a:r>
              <a:rPr lang="en-US" sz="2400" dirty="0"/>
              <a:t> and thus blocking prostaglandin synthesis.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012160" y="1"/>
            <a:ext cx="1277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4895"/>
                </a:solidFill>
              </a:rPr>
              <a:t>Fever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EME006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683568" y="908720"/>
            <a:ext cx="74580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C:\Users\Maha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6992"/>
            <a:ext cx="2286000" cy="2000250"/>
          </a:xfrm>
          <a:prstGeom prst="rect">
            <a:avLst/>
          </a:prstGeom>
          <a:noFill/>
        </p:spPr>
      </p:pic>
      <p:pic>
        <p:nvPicPr>
          <p:cNvPr id="109571" name="Picture 3" descr="C:\Users\Maha\Downloads\hemato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068960"/>
            <a:ext cx="1785950" cy="2362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4869160"/>
            <a:ext cx="20633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Shift to left</a:t>
            </a:r>
            <a:endParaRPr lang="en-US" sz="2800" b="1" dirty="0"/>
          </a:p>
        </p:txBody>
      </p:sp>
      <p:pic>
        <p:nvPicPr>
          <p:cNvPr id="6" name="Picture 2" descr="http://www1.imperial.ac.uk/resources/5CBC5619-8227-4253-AB13-2AE58DAD7A6F/"/>
          <p:cNvPicPr>
            <a:picLocks noChangeAspect="1" noChangeArrowheads="1"/>
          </p:cNvPicPr>
          <p:nvPr/>
        </p:nvPicPr>
        <p:blipFill>
          <a:blip r:embed="rId6" cstate="print"/>
          <a:srcRect t="25839" b="9902"/>
          <a:stretch>
            <a:fillRect/>
          </a:stretch>
        </p:blipFill>
        <p:spPr bwMode="auto">
          <a:xfrm>
            <a:off x="395536" y="5633864"/>
            <a:ext cx="6667500" cy="12241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79912" y="404664"/>
            <a:ext cx="180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Leukocytosis</a:t>
            </a:r>
            <a:endParaRPr lang="ar-S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04800" y="609600"/>
            <a:ext cx="883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>
              <a:solidFill>
                <a:schemeClr val="accent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73050" y="2133600"/>
            <a:ext cx="841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GB" sz="3200">
              <a:latin typeface="Times New Roman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Inflammation</a:t>
            </a:r>
            <a:b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Systemic Manifestations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1447800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WBC count climbs to 15,000 or 20,000 cells/</a:t>
            </a:r>
            <a:r>
              <a:rPr lang="en-US" sz="2400" b="1" dirty="0" err="1"/>
              <a:t>μl</a:t>
            </a:r>
            <a:r>
              <a:rPr lang="en-US" sz="2400" b="1" dirty="0"/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most bacterial </a:t>
            </a:r>
            <a:r>
              <a:rPr lang="en-US" sz="2800" b="1" dirty="0" smtClean="0">
                <a:latin typeface="Verdana" pitchFamily="34" charset="0"/>
              </a:rPr>
              <a:t>infection </a:t>
            </a:r>
            <a:r>
              <a:rPr lang="en-US" sz="2400" b="1" dirty="0" smtClean="0">
                <a:latin typeface="Verdana" pitchFamily="34" charset="0"/>
              </a:rPr>
              <a:t>(</a:t>
            </a:r>
            <a:r>
              <a:rPr lang="en-US" sz="2400" b="1" dirty="0" err="1" smtClean="0">
                <a:latin typeface="Verdana" pitchFamily="34" charset="0"/>
              </a:rPr>
              <a:t>Neutrophil</a:t>
            </a:r>
            <a:r>
              <a:rPr lang="en-US" sz="2400" b="1" dirty="0" smtClean="0">
                <a:latin typeface="Verdana" pitchFamily="34" charset="0"/>
              </a:rPr>
              <a:t>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smtClean="0">
                <a:solidFill>
                  <a:schemeClr val="accent1"/>
                </a:solidFill>
                <a:latin typeface="Verdana" pitchFamily="34" charset="0"/>
              </a:rPr>
              <a:t>Lymphocytosis: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marL="457200" indent="-457200" algn="l" rtl="0" eaLnBrk="0" hangingPunct="0"/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 smtClean="0">
                <a:latin typeface="Verdana" pitchFamily="34" charset="0"/>
              </a:rPr>
              <a:t>Viral infections: Infectious mononucleosis, mumps, </a:t>
            </a:r>
          </a:p>
          <a:p>
            <a:pPr marL="457200" indent="-457200" algn="l" rtl="0" eaLnBrk="0" hangingPunct="0"/>
            <a:r>
              <a:rPr lang="en-US" sz="2800" b="1" dirty="0" smtClean="0"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German </a:t>
            </a:r>
            <a:r>
              <a:rPr lang="en-US" sz="2800" b="1" dirty="0" smtClean="0">
                <a:latin typeface="Verdana" pitchFamily="34" charset="0"/>
              </a:rPr>
              <a:t>measles </a:t>
            </a:r>
            <a:r>
              <a:rPr lang="en-US" sz="2800" b="1" smtClean="0">
                <a:latin typeface="Verdana" pitchFamily="34" charset="0"/>
              </a:rPr>
              <a:t>( Lymphocytes)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Eosinophilia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bronchial asthma,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    hay fever, parasitic </a:t>
            </a:r>
            <a:r>
              <a:rPr lang="en-US" sz="2800" b="1" dirty="0" smtClean="0">
                <a:latin typeface="Verdana" pitchFamily="34" charset="0"/>
              </a:rPr>
              <a:t>infestations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Leukopenia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 b="1" dirty="0">
                <a:latin typeface="Verdana" pitchFamily="34" charset="0"/>
              </a:rPr>
              <a:t>typhoid fever,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infection with </a:t>
            </a:r>
            <a:r>
              <a:rPr lang="en-US" sz="2800" b="1" dirty="0" err="1">
                <a:latin typeface="Verdana" pitchFamily="34" charset="0"/>
              </a:rPr>
              <a:t>rickettsiae</a:t>
            </a:r>
            <a:r>
              <a:rPr lang="en-US" sz="2800" b="1" dirty="0">
                <a:latin typeface="Verdana" pitchFamily="34" charset="0"/>
              </a:rPr>
              <a:t>/protozoa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400600" cy="3960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620688"/>
            <a:ext cx="3096344" cy="305436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C-reactive protein (CRP)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err="1" smtClean="0"/>
              <a:t>Lipopolysaccharide</a:t>
            </a:r>
            <a:r>
              <a:rPr lang="en-US" sz="2400" b="1" dirty="0" smtClean="0"/>
              <a:t>       binding protein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Serum </a:t>
            </a:r>
            <a:r>
              <a:rPr lang="en-US" sz="2400" b="1" dirty="0" err="1" smtClean="0"/>
              <a:t>amyloid</a:t>
            </a:r>
            <a:r>
              <a:rPr lang="en-US" sz="2400" b="1" dirty="0" smtClean="0"/>
              <a:t> A (SAA)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a-2 macroglobulin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err="1" smtClean="0"/>
              <a:t>Haptoglobin</a:t>
            </a:r>
            <a:endParaRPr lang="en-US" sz="2400" b="1" dirty="0" smtClean="0"/>
          </a:p>
          <a:p>
            <a:pPr lvl="1" algn="l" rtl="0">
              <a:lnSpc>
                <a:spcPct val="80000"/>
              </a:lnSpc>
            </a:pPr>
            <a:r>
              <a:rPr lang="en-US" sz="2400" b="1" dirty="0" err="1" smtClean="0"/>
              <a:t>Ceruloplasmin</a:t>
            </a:r>
            <a:endParaRPr lang="en-US" sz="2400" b="1" dirty="0" smtClean="0"/>
          </a:p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fibrinogen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724128" y="4077072"/>
            <a:ext cx="3096344" cy="20162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CRP and SAA, bind to microbial cell walls, and they may act as </a:t>
            </a:r>
            <a:r>
              <a:rPr lang="en-US" sz="2400" b="1" dirty="0" err="1" smtClean="0"/>
              <a:t>opsonins</a:t>
            </a:r>
            <a:r>
              <a:rPr lang="en-US" sz="2400" b="1" dirty="0" smtClean="0"/>
              <a:t> and fix complement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phase proteins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smtClean="0"/>
              <a:t>Elevated serum levels of CRP serve as a marker for acute inflammation and increased risk of myocardial infarction in patients with coronary artery disease.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3789040"/>
            <a:ext cx="756084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Prolonged production of these proteins (especially SAA) in states of chronic inflammation can cause:</a:t>
            </a:r>
          </a:p>
          <a:p>
            <a:pPr algn="l" rtl="0"/>
            <a:r>
              <a:rPr lang="en-US" sz="2400" b="1" dirty="0" smtClean="0"/>
              <a:t> </a:t>
            </a:r>
            <a:r>
              <a:rPr lang="en-US" sz="2400" b="1" i="1" dirty="0" smtClean="0"/>
              <a:t>secondary </a:t>
            </a:r>
            <a:r>
              <a:rPr lang="en-US" sz="2400" b="1" i="1" dirty="0" err="1" smtClean="0"/>
              <a:t>amyloidosis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28" name="Object 2"/>
          <p:cNvGraphicFramePr>
            <a:graphicFrameLocks noChangeAspect="1"/>
          </p:cNvGraphicFramePr>
          <p:nvPr>
            <p:ph type="dgm" idx="1"/>
          </p:nvPr>
        </p:nvGraphicFramePr>
        <p:xfrm>
          <a:off x="1979712" y="2060848"/>
          <a:ext cx="4427537" cy="4191000"/>
        </p:xfrm>
        <a:graphic>
          <a:graphicData uri="http://schemas.openxmlformats.org/presentationml/2006/ole">
            <p:oleObj spid="_x0000_s123906" name="Organization Chart" r:id="rId3" imgW="2609640" imgH="2469960" progId="">
              <p:embed followColorScheme="full"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The rise in fibrinogen causes erythrocytes to form stacks (</a:t>
            </a:r>
            <a:r>
              <a:rPr lang="en-US" sz="2400" dirty="0" err="1"/>
              <a:t>rouleaux</a:t>
            </a:r>
            <a:r>
              <a:rPr lang="en-US" sz="2400" dirty="0"/>
              <a:t>) that sediment more rapidly at unit gravity than do individual erythrocytes. 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403496" y="332656"/>
            <a:ext cx="6207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24895"/>
                </a:solidFill>
              </a:rPr>
              <a:t>Increased erythrocyte sedimentation </a:t>
            </a:r>
            <a:r>
              <a:rPr lang="en-US" sz="2400" b="1" dirty="0" smtClean="0">
                <a:solidFill>
                  <a:srgbClr val="F24895"/>
                </a:solidFill>
              </a:rPr>
              <a:t>rate (ESR)</a:t>
            </a:r>
            <a:endParaRPr lang="en-US" sz="2400" b="1" dirty="0">
              <a:solidFill>
                <a:srgbClr val="F2489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94" y="548680"/>
            <a:ext cx="7296222" cy="5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Erythrocyte sedimentation rate (ESR)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4567056" cy="23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 descr="http://www.lt-burnik.si/img/ESR/vacupeta_05.jpg"/>
          <p:cNvPicPr>
            <a:picLocks noChangeAspect="1" noChangeArrowheads="1"/>
          </p:cNvPicPr>
          <p:nvPr/>
        </p:nvPicPr>
        <p:blipFill>
          <a:blip r:embed="rId4" cstate="print"/>
          <a:srcRect l="28637" t="7463" r="25467" b="2985"/>
          <a:stretch>
            <a:fillRect/>
          </a:stretch>
        </p:blipFill>
        <p:spPr bwMode="auto">
          <a:xfrm>
            <a:off x="5262077" y="1340768"/>
            <a:ext cx="3198355" cy="3816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7784" y="5229200"/>
            <a:ext cx="4572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 smtClean="0"/>
              <a:t>Fibrinogen binds to red cells and causes them to form stacks (</a:t>
            </a:r>
            <a:r>
              <a:rPr lang="en-US" sz="2000" b="1" dirty="0" err="1" smtClean="0"/>
              <a:t>rouleaux</a:t>
            </a:r>
            <a:r>
              <a:rPr lang="en-US" sz="2000" b="1" dirty="0" smtClean="0"/>
              <a:t>) that sediment more rapidly at unit gravity than do individual red cell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1628800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 smtClean="0"/>
              <a:t>This is a simple test for an inflammatory response caused by any stimulus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052736"/>
            <a:ext cx="8858280" cy="5544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Define chronic inflammation with emphasis on causes, nature of the inflammatory response, cells involved and tissue changes.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Describe the systemic manifestations of inflammation and their general physiology, including fever, leukocyte left shift, and acute phase reactants.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the following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35280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en-US" i="1" dirty="0" smtClean="0"/>
              <a:t>Persistent infections</a:t>
            </a:r>
            <a:r>
              <a:rPr lang="en-US" dirty="0" smtClean="0"/>
              <a:t> by microbes that are difficult to eradicate.</a:t>
            </a:r>
          </a:p>
          <a:p>
            <a:pPr marL="651510" indent="-514350">
              <a:buNone/>
            </a:pPr>
            <a:r>
              <a:rPr lang="en-US" sz="2400" dirty="0" smtClean="0"/>
              <a:t>e.g.</a:t>
            </a:r>
          </a:p>
          <a:p>
            <a:pPr marL="1236726" lvl="2" indent="-514350"/>
            <a:r>
              <a:rPr lang="en-US" sz="2400" i="1" dirty="0" smtClean="0"/>
              <a:t>Mycobacterium tuberculosis</a:t>
            </a:r>
            <a:endParaRPr lang="en-US" sz="2400" dirty="0" smtClean="0"/>
          </a:p>
          <a:p>
            <a:pPr marL="1236726" lvl="2" indent="-514350"/>
            <a:r>
              <a:rPr lang="en-US" sz="2400" dirty="0" smtClean="0"/>
              <a:t> </a:t>
            </a:r>
            <a:r>
              <a:rPr lang="en-US" sz="2400" i="1" dirty="0" err="1" smtClean="0"/>
              <a:t>Treponema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pallidum</a:t>
            </a:r>
            <a:r>
              <a:rPr lang="en-US" sz="2400" dirty="0" smtClean="0"/>
              <a:t> (the causative organism of syphilis)</a:t>
            </a:r>
          </a:p>
          <a:p>
            <a:pPr marL="1236726" lvl="2" indent="-514350"/>
            <a:r>
              <a:rPr lang="en-US" sz="2400" dirty="0" smtClean="0"/>
              <a:t>certain viruses and fungi</a:t>
            </a:r>
            <a:endParaRPr lang="en-US" dirty="0" smtClean="0"/>
          </a:p>
          <a:p>
            <a:pPr marL="971550" lvl="1" indent="-514350"/>
            <a:r>
              <a:rPr lang="en-US" dirty="0" smtClean="0"/>
              <a:t>Persistent infections elicit a T lymphocyte-mediated immune response called </a:t>
            </a:r>
            <a:r>
              <a:rPr lang="en-US" i="1" dirty="0" smtClean="0"/>
              <a:t>delayed-type hypersensitivity</a:t>
            </a:r>
            <a:r>
              <a:rPr lang="en-US" dirty="0" smtClean="0"/>
              <a:t>.</a:t>
            </a:r>
          </a:p>
          <a:p>
            <a:pPr marL="971550" lvl="1" indent="-51435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7821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Causes of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2. Immune-mediated inflammatory diseases (hypersensitivity diseases- Autoimmune diseases)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Rheumatoid arthritis</a:t>
            </a:r>
          </a:p>
          <a:p>
            <a:pPr lvl="1"/>
            <a:r>
              <a:rPr lang="en-US" dirty="0" smtClean="0"/>
              <a:t> Inflammatory bowel disease</a:t>
            </a:r>
          </a:p>
          <a:p>
            <a:pPr lvl="1"/>
            <a:r>
              <a:rPr lang="en-US" dirty="0" smtClean="0"/>
              <a:t> Psoriasis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Immune responses against common environmental substances that cause </a:t>
            </a:r>
            <a:r>
              <a:rPr lang="en-US" i="1" dirty="0" smtClean="0"/>
              <a:t>allergic diseases,</a:t>
            </a:r>
            <a:r>
              <a:rPr lang="en-US" dirty="0" smtClean="0"/>
              <a:t> such as bronchial asthma. </a:t>
            </a:r>
          </a:p>
          <a:p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821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Causes of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i="1" dirty="0" smtClean="0"/>
              <a:t>3. Prolonged exposure to potentially toxic agents.</a:t>
            </a:r>
          </a:p>
          <a:p>
            <a:r>
              <a:rPr lang="en-US" dirty="0" smtClean="0"/>
              <a:t> Examples are </a:t>
            </a:r>
            <a:r>
              <a:rPr lang="en-US" dirty="0" err="1" smtClean="0"/>
              <a:t>nondegradable</a:t>
            </a:r>
            <a:r>
              <a:rPr lang="en-US" dirty="0" smtClean="0"/>
              <a:t> exogenous materials such as inhaled particulate silica, which can induce a chronic inflammatory response in the lungs (silicosis)</a:t>
            </a:r>
          </a:p>
          <a:p>
            <a:r>
              <a:rPr lang="en-US" dirty="0" smtClean="0"/>
              <a:t>Endogenous agents such as cholesterol crystals, which may contribute to atherosclerosis</a:t>
            </a:r>
          </a:p>
          <a:p>
            <a:r>
              <a:rPr lang="en-US" dirty="0" smtClean="0"/>
              <a:t>Other examples: </a:t>
            </a:r>
          </a:p>
          <a:p>
            <a:pPr lvl="2"/>
            <a:r>
              <a:rPr lang="en-US" dirty="0" smtClean="0"/>
              <a:t>neurodegenerative disorders such as Alzheimer </a:t>
            </a:r>
            <a:r>
              <a:rPr lang="en-US" dirty="0" smtClean="0"/>
              <a:t>disease</a:t>
            </a:r>
            <a:endParaRPr lang="en-US" dirty="0" smtClean="0"/>
          </a:p>
          <a:p>
            <a:pPr lvl="2"/>
            <a:r>
              <a:rPr lang="en-US" dirty="0" smtClean="0"/>
              <a:t>some forms of cancer in which inflammatory reactions promote tumor development</a:t>
            </a:r>
            <a:endParaRPr lang="ar-SA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821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Causes of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48464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Chronic inflammation is characterized by a 3 different set of reactions: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Infiltration with mononuclear cells,</a:t>
            </a:r>
            <a:r>
              <a:rPr lang="en-US" sz="2400" dirty="0" smtClean="0"/>
              <a:t> including: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Macrophages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Lymphocytes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Plasma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Tissue destruction,</a:t>
            </a:r>
            <a:r>
              <a:rPr lang="en-US" sz="2400" dirty="0" smtClean="0"/>
              <a:t> largely induced by the products of the inflammatory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Repair,</a:t>
            </a:r>
            <a:r>
              <a:rPr lang="en-US" sz="2400" dirty="0" smtClean="0"/>
              <a:t> involving new vessel proliferation (angiogenesis) and fibrosis</a:t>
            </a:r>
            <a:endParaRPr lang="ar-SA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5013176"/>
            <a:ext cx="6408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 </a:t>
            </a:r>
            <a:r>
              <a:rPr lang="en-US" sz="2400" dirty="0" smtClean="0"/>
              <a:t>Acute inflammation is distinguished by vascular changes, edema, and a predominantly </a:t>
            </a:r>
            <a:r>
              <a:rPr lang="en-US" sz="2400" dirty="0" err="1" smtClean="0"/>
              <a:t>neutrophilic</a:t>
            </a:r>
            <a:r>
              <a:rPr lang="en-US" sz="2400" dirty="0" smtClean="0"/>
              <a:t> infiltrate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66783" y="0"/>
            <a:ext cx="39830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Features  of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3630407"/>
            <a:ext cx="4608512" cy="32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896544" cy="325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9644" y="1700808"/>
            <a:ext cx="30978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Lung chronic inflammation:</a:t>
            </a:r>
          </a:p>
          <a:p>
            <a:pPr marL="400050" indent="-400050" algn="l" rtl="0">
              <a:buFont typeface="+mj-lt"/>
              <a:buAutoNum type="romanLcPeriod"/>
            </a:pPr>
            <a:r>
              <a:rPr lang="en-US" dirty="0" smtClean="0"/>
              <a:t>Infiltration by lymphocytes</a:t>
            </a:r>
          </a:p>
          <a:p>
            <a:pPr marL="400050" indent="-400050" algn="l" rtl="0">
              <a:buFont typeface="+mj-lt"/>
              <a:buAutoNum type="romanLcPeriod"/>
            </a:pPr>
            <a:r>
              <a:rPr lang="en-US" dirty="0" smtClean="0"/>
              <a:t>Angiogenesis</a:t>
            </a:r>
          </a:p>
          <a:p>
            <a:pPr marL="400050" indent="-400050" algn="l" rtl="0">
              <a:buFont typeface="+mj-lt"/>
              <a:buAutoNum type="romanLcPeriod"/>
            </a:pPr>
            <a:r>
              <a:rPr lang="en-US" dirty="0" smtClean="0"/>
              <a:t>fibrosis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8007" y="6021288"/>
            <a:ext cx="2519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Lung acute inflammation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83" y="0"/>
            <a:ext cx="39830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Features  of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Cells in Chronic inflammation </a:t>
            </a:r>
            <a:endParaRPr lang="ar-SA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interactions between several cell populations and their secreted mediators. </a:t>
            </a:r>
          </a:p>
          <a:p>
            <a:r>
              <a:rPr lang="en-US" dirty="0" smtClean="0">
                <a:cs typeface="Arial" charset="0"/>
              </a:rPr>
              <a:t>Mediated by the interaction of </a:t>
            </a:r>
            <a:r>
              <a:rPr lang="en-US" dirty="0" err="1" smtClean="0">
                <a:cs typeface="Arial" charset="0"/>
              </a:rPr>
              <a:t>monocyte</a:t>
            </a:r>
            <a:r>
              <a:rPr lang="en-US" dirty="0" smtClean="0">
                <a:cs typeface="Arial" charset="0"/>
              </a:rPr>
              <a:t>/macrophages with T and B lymphocyte, plasma cells and 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16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Different types of inflammatory cells accumulate in chronic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1423</Words>
  <Application>Microsoft Office PowerPoint</Application>
  <PresentationFormat>On-screen Show (4:3)</PresentationFormat>
  <Paragraphs>253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Organization Chart</vt:lpstr>
      <vt:lpstr>Slide 1</vt:lpstr>
      <vt:lpstr>Objectives</vt:lpstr>
      <vt:lpstr>CHRONIC INFLAMMATION</vt:lpstr>
      <vt:lpstr>Chronic inflammation may arise in the following settings: </vt:lpstr>
      <vt:lpstr>Slide 5</vt:lpstr>
      <vt:lpstr>Slide 6</vt:lpstr>
      <vt:lpstr>Slide 7</vt:lpstr>
      <vt:lpstr>Slide 8</vt:lpstr>
      <vt:lpstr>Cells in Chronic inflammation </vt:lpstr>
      <vt:lpstr>Macrophages</vt:lpstr>
      <vt:lpstr>Slide 11</vt:lpstr>
      <vt:lpstr>MONONUCLEAR CELL INFILTRATION Macrophages</vt:lpstr>
      <vt:lpstr>Slide 13</vt:lpstr>
      <vt:lpstr>Slide 14</vt:lpstr>
      <vt:lpstr>Macrophages/Monocytes</vt:lpstr>
      <vt:lpstr>CELLS IN CHRONIC INFLAMMATION </vt:lpstr>
      <vt:lpstr>Lymphocytes</vt:lpstr>
      <vt:lpstr>Slide 18</vt:lpstr>
      <vt:lpstr>Slide 19</vt:lpstr>
      <vt:lpstr>Slide 20</vt:lpstr>
      <vt:lpstr>Slide 21</vt:lpstr>
      <vt:lpstr>OTHER CELLS IN CHRONIC INFLAMMATION </vt:lpstr>
      <vt:lpstr>Plasma cells </vt:lpstr>
      <vt:lpstr>Slide 24</vt:lpstr>
      <vt:lpstr>Slide 25</vt:lpstr>
      <vt:lpstr>Chronic inflammation patterns</vt:lpstr>
      <vt:lpstr>Objectives</vt:lpstr>
      <vt:lpstr>Systemic effects of Inflammation</vt:lpstr>
      <vt:lpstr> Fever  Produced in response to Pyrogens</vt:lpstr>
      <vt:lpstr>Slide 30</vt:lpstr>
      <vt:lpstr>Slide 31</vt:lpstr>
      <vt:lpstr>Slide 32</vt:lpstr>
      <vt:lpstr>Slide 33</vt:lpstr>
      <vt:lpstr>Acute phase proteins </vt:lpstr>
      <vt:lpstr>Slide 35</vt:lpstr>
      <vt:lpstr>Slide 36</vt:lpstr>
      <vt:lpstr>Erythrocyte sedimentation rate (ESR) 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Arafah</cp:lastModifiedBy>
  <cp:revision>48</cp:revision>
  <dcterms:created xsi:type="dcterms:W3CDTF">2013-10-06T19:01:29Z</dcterms:created>
  <dcterms:modified xsi:type="dcterms:W3CDTF">2019-10-05T14:29:40Z</dcterms:modified>
</cp:coreProperties>
</file>