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7" r:id="rId2"/>
    <p:sldId id="259" r:id="rId3"/>
    <p:sldId id="258" r:id="rId4"/>
    <p:sldId id="260" r:id="rId5"/>
    <p:sldId id="262" r:id="rId6"/>
    <p:sldId id="263" r:id="rId7"/>
    <p:sldId id="261" r:id="rId8"/>
    <p:sldId id="288" r:id="rId9"/>
    <p:sldId id="287" r:id="rId10"/>
    <p:sldId id="270" r:id="rId11"/>
    <p:sldId id="271" r:id="rId12"/>
    <p:sldId id="290" r:id="rId13"/>
    <p:sldId id="264" r:id="rId14"/>
    <p:sldId id="265" r:id="rId15"/>
    <p:sldId id="268" r:id="rId16"/>
    <p:sldId id="267" r:id="rId17"/>
    <p:sldId id="289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98" r:id="rId28"/>
    <p:sldId id="292" r:id="rId29"/>
    <p:sldId id="282" r:id="rId30"/>
    <p:sldId id="283" r:id="rId31"/>
    <p:sldId id="284" r:id="rId32"/>
    <p:sldId id="285" r:id="rId33"/>
    <p:sldId id="293" r:id="rId34"/>
    <p:sldId id="294" r:id="rId35"/>
    <p:sldId id="295" r:id="rId36"/>
    <p:sldId id="296" r:id="rId37"/>
    <p:sldId id="297" r:id="rId38"/>
    <p:sldId id="28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90" y="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3897E-69D1-4F5B-AC9B-97266D74AD8F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EA212-A042-4219-88CF-36ADEC0AC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5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CB4FB1-FA19-475C-8E8E-4724265F5A34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35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C5908-65D6-420C-B4CA-D56DB9874C92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9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C80A3F-66E9-43B2-8DC1-1260A25EFF75}" type="slidenum">
              <a:rPr lang="ar-SA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1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E848C5-8570-412D-B781-19FCBDADCAE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3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DAFEC1-F3F0-4601-9F27-D3730A9E547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93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427EEB-1B47-4FD4-9E9E-10D2A67C8D6C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09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C6FA5A-BF91-4AA9-9D9D-02B8A64B7FF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4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2D941A-7F47-4DDD-BFCD-C2B04E1F804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22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60E3A-95EB-4544-B70B-9920A4C137E8}" type="slidenum">
              <a:rPr lang="ar-SA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68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90F524-6324-436A-A2DE-D1F557453AA3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4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8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2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4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7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4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9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8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6788E-84E6-41BE-BED5-A50953D7E585}" type="datetimeFigureOut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0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2/Leprosy_thigh_demarcated_cutaneous_lesions.jpg" TargetMode="Externa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3976" y="762000"/>
            <a:ext cx="6022848" cy="2667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GRANULOMATOUS INFLAMMATION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> </a:t>
            </a:r>
            <a:br>
              <a:rPr dirty="0" smtClean="0"/>
            </a:b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0"/>
            <a:ext cx="285257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en-US" dirty="0" smtClean="0"/>
              <a:t>Foundation Block, Pathology</a:t>
            </a:r>
          </a:p>
          <a:p>
            <a:pPr algn="l"/>
            <a:r>
              <a:rPr lang="en-US" dirty="0" smtClean="0"/>
              <a:t>Oct, 2019</a:t>
            </a:r>
            <a:endParaRPr lang="ar-S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895600"/>
            <a:ext cx="3421755" cy="384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5496" y="4038600"/>
            <a:ext cx="3200400" cy="2101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 smtClean="0"/>
              <a:t>Dr. </a:t>
            </a:r>
            <a:r>
              <a:rPr lang="en-US" b="1" dirty="0" err="1" smtClean="0"/>
              <a:t>Maha</a:t>
            </a:r>
            <a:r>
              <a:rPr lang="en-US" b="1" dirty="0" smtClean="0"/>
              <a:t> </a:t>
            </a:r>
            <a:r>
              <a:rPr lang="en-US" b="1" dirty="0" err="1" smtClean="0"/>
              <a:t>Arafah</a:t>
            </a:r>
            <a:endParaRPr lang="en-US" dirty="0" smtClean="0"/>
          </a:p>
          <a:p>
            <a:pPr algn="l"/>
            <a:r>
              <a:rPr lang="en-US" b="1" dirty="0" smtClean="0"/>
              <a:t>Associate Professor </a:t>
            </a:r>
            <a:endParaRPr lang="en-US" dirty="0" smtClean="0"/>
          </a:p>
          <a:p>
            <a:pPr algn="l"/>
            <a:r>
              <a:rPr lang="en-US" b="1" dirty="0" smtClean="0"/>
              <a:t>Department of Pathology</a:t>
            </a:r>
            <a:endParaRPr lang="en-US" dirty="0" smtClean="0"/>
          </a:p>
          <a:p>
            <a:pPr algn="l"/>
            <a:r>
              <a:rPr lang="en-US" b="1" dirty="0" smtClean="0"/>
              <a:t>King Saud University</a:t>
            </a:r>
            <a:endParaRPr lang="en-US" dirty="0" smtClean="0"/>
          </a:p>
          <a:p>
            <a:pPr algn="l" rtl="1"/>
            <a:r>
              <a:rPr lang="en-US" dirty="0" smtClean="0"/>
              <a:t>Email: marafah@ksu.edu.sa</a:t>
            </a:r>
          </a:p>
          <a:p>
            <a:pPr algn="l"/>
            <a:r>
              <a:rPr lang="en-US" dirty="0" smtClean="0"/>
              <a:t>            marafah@hotmail.com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540" y="2971800"/>
            <a:ext cx="99367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Page 85-86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r>
              <a:rPr lang="en-US" altLang="en-US" smtClean="0"/>
              <a:t>Granuloma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249" y="367594"/>
            <a:ext cx="8458200" cy="649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32263" y="2667000"/>
            <a:ext cx="4325937" cy="457200"/>
            <a:chOff x="2928" y="1680"/>
            <a:chExt cx="3066" cy="288"/>
          </a:xfrm>
        </p:grpSpPr>
        <p:sp>
          <p:nvSpPr>
            <p:cNvPr id="18447" name="Text Box 5"/>
            <p:cNvSpPr txBox="1">
              <a:spLocks noChangeArrowheads="1"/>
            </p:cNvSpPr>
            <p:nvPr/>
          </p:nvSpPr>
          <p:spPr bwMode="auto">
            <a:xfrm>
              <a:off x="4080" y="1680"/>
              <a:ext cx="1914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>
                  <a:solidFill>
                    <a:schemeClr val="bg2"/>
                  </a:solidFill>
                  <a:latin typeface="Times" pitchFamily="18" charset="0"/>
                </a:rPr>
                <a:t>Caseous Necrosis</a:t>
              </a:r>
            </a:p>
          </p:txBody>
        </p:sp>
        <p:sp>
          <p:nvSpPr>
            <p:cNvPr id="18448" name="Line 6"/>
            <p:cNvSpPr>
              <a:spLocks noChangeShapeType="1"/>
            </p:cNvSpPr>
            <p:nvPr/>
          </p:nvSpPr>
          <p:spPr bwMode="auto">
            <a:xfrm flipH="1">
              <a:off x="2928" y="1824"/>
              <a:ext cx="1152" cy="48"/>
            </a:xfrm>
            <a:prstGeom prst="line">
              <a:avLst/>
            </a:prstGeom>
            <a:ln w="38100">
              <a:solidFill>
                <a:srgbClr val="FFFF00"/>
              </a:solidFill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62400" y="5410200"/>
            <a:ext cx="4919662" cy="614362"/>
            <a:chOff x="2928" y="1872"/>
            <a:chExt cx="3486" cy="387"/>
          </a:xfrm>
        </p:grpSpPr>
        <p:sp>
          <p:nvSpPr>
            <p:cNvPr id="18446" name="Line 9"/>
            <p:cNvSpPr>
              <a:spLocks noChangeShapeType="1"/>
            </p:cNvSpPr>
            <p:nvPr/>
          </p:nvSpPr>
          <p:spPr bwMode="auto">
            <a:xfrm flipH="1" flipV="1">
              <a:off x="2928" y="1872"/>
              <a:ext cx="1056" cy="250"/>
            </a:xfrm>
            <a:prstGeom prst="line">
              <a:avLst/>
            </a:prstGeom>
            <a:ln w="38100">
              <a:solidFill>
                <a:srgbClr val="FFFF00"/>
              </a:solidFill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  <p:sp>
          <p:nvSpPr>
            <p:cNvPr id="18445" name="Text Box 8"/>
            <p:cNvSpPr txBox="1">
              <a:spLocks noChangeArrowheads="1"/>
            </p:cNvSpPr>
            <p:nvPr/>
          </p:nvSpPr>
          <p:spPr bwMode="auto">
            <a:xfrm>
              <a:off x="3984" y="1968"/>
              <a:ext cx="2430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 dirty="0" err="1">
                  <a:solidFill>
                    <a:schemeClr val="bg2"/>
                  </a:solidFill>
                  <a:latin typeface="Times" pitchFamily="18" charset="0"/>
                </a:rPr>
                <a:t>Epithelioid</a:t>
              </a:r>
              <a:r>
                <a:rPr lang="en-US" altLang="en-US" sz="2400" dirty="0">
                  <a:solidFill>
                    <a:schemeClr val="bg2"/>
                  </a:solidFill>
                  <a:latin typeface="Times" pitchFamily="18" charset="0"/>
                </a:rPr>
                <a:t> Macrophage</a:t>
              </a:r>
            </a:p>
          </p:txBody>
        </p:sp>
      </p:grp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333414" y="895179"/>
            <a:ext cx="3015022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 eaLnBrk="0" hangingPunct="0"/>
            <a:r>
              <a:rPr lang="en-US" altLang="en-US" sz="2400" dirty="0" err="1">
                <a:solidFill>
                  <a:schemeClr val="bg2"/>
                </a:solidFill>
                <a:latin typeface="Times" pitchFamily="18" charset="0"/>
              </a:rPr>
              <a:t>Langhans</a:t>
            </a:r>
            <a:r>
              <a:rPr lang="en-US" altLang="en-US" sz="2400" dirty="0">
                <a:solidFill>
                  <a:schemeClr val="bg2"/>
                </a:solidFill>
                <a:latin typeface="Times" pitchFamily="18" charset="0"/>
              </a:rPr>
              <a:t> Giant Cell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flipH="1">
            <a:off x="4979401" y="1357142"/>
            <a:ext cx="1192798" cy="56544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SA"/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07963" y="1303279"/>
            <a:ext cx="2573337" cy="919163"/>
            <a:chOff x="336" y="480"/>
            <a:chExt cx="1824" cy="579"/>
          </a:xfrm>
        </p:grpSpPr>
        <p:sp>
          <p:nvSpPr>
            <p:cNvPr id="18441" name="Text Box 14"/>
            <p:cNvSpPr txBox="1">
              <a:spLocks noChangeArrowheads="1"/>
            </p:cNvSpPr>
            <p:nvPr/>
          </p:nvSpPr>
          <p:spPr bwMode="auto">
            <a:xfrm>
              <a:off x="336" y="768"/>
              <a:ext cx="1824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 dirty="0">
                  <a:solidFill>
                    <a:schemeClr val="bg2"/>
                  </a:solidFill>
                  <a:latin typeface="Times" pitchFamily="18" charset="0"/>
                </a:rPr>
                <a:t>Lymphocytic Rim</a:t>
              </a:r>
            </a:p>
          </p:txBody>
        </p:sp>
        <p:sp>
          <p:nvSpPr>
            <p:cNvPr id="18442" name="Line 15"/>
            <p:cNvSpPr>
              <a:spLocks noChangeShapeType="1"/>
            </p:cNvSpPr>
            <p:nvPr/>
          </p:nvSpPr>
          <p:spPr bwMode="auto">
            <a:xfrm flipH="1" flipV="1">
              <a:off x="1008" y="480"/>
              <a:ext cx="207" cy="288"/>
            </a:xfrm>
            <a:prstGeom prst="line">
              <a:avLst/>
            </a:prstGeom>
            <a:ln w="38100">
              <a:solidFill>
                <a:srgbClr val="FFFF00"/>
              </a:solidFill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44249" y="57151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19050"/>
            <a:ext cx="86106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752600" y="1447800"/>
            <a:ext cx="1493838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Lymphocytes 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3581400" y="990600"/>
            <a:ext cx="2291846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latin typeface="Franklin Gothic Book" pitchFamily="34" charset="0"/>
              </a:rPr>
              <a:t>Epithelioid </a:t>
            </a:r>
            <a:r>
              <a:rPr lang="en-US" dirty="0" err="1">
                <a:latin typeface="Franklin Gothic Book" pitchFamily="34" charset="0"/>
              </a:rPr>
              <a:t>histiocytes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5867400" y="2590800"/>
            <a:ext cx="2028825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Multinucleated cell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3810000" y="2971800"/>
            <a:ext cx="1081088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Franklin Gothic Book" pitchFamily="34" charset="0"/>
              </a:rPr>
              <a:t>Necrosis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56928"/>
            <a:ext cx="5800725" cy="4734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09682" y="6059269"/>
            <a:ext cx="5778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Section of a lymph node with </a:t>
            </a:r>
            <a:r>
              <a:rPr lang="en-US" b="1" i="1" dirty="0" err="1" smtClean="0"/>
              <a:t>caseation</a:t>
            </a:r>
            <a:r>
              <a:rPr lang="en-US" b="1" i="1" dirty="0" smtClean="0"/>
              <a:t> necrosis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0" y="152400"/>
            <a:ext cx="42783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Recognize the morphology of </a:t>
            </a:r>
            <a:r>
              <a:rPr lang="en-US" b="1" dirty="0" err="1" smtClean="0"/>
              <a:t>granulomas</a:t>
            </a: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وان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153400" cy="8699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err="1" smtClean="0"/>
              <a:t>Granulomatous</a:t>
            </a:r>
            <a:r>
              <a:rPr lang="en-US" altLang="en-US" dirty="0" smtClean="0"/>
              <a:t> Inflammation</a:t>
            </a:r>
            <a:br>
              <a:rPr lang="en-US" altLang="en-US" dirty="0" smtClean="0"/>
            </a:br>
            <a:endParaRPr lang="en-US" dirty="0" smtClean="0"/>
          </a:p>
        </p:txBody>
      </p:sp>
      <p:sp>
        <p:nvSpPr>
          <p:cNvPr id="13316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381000" y="2819400"/>
            <a:ext cx="8229600" cy="1939925"/>
          </a:xfrm>
        </p:spPr>
        <p:txBody>
          <a:bodyPr>
            <a:normAutofit/>
          </a:bodyPr>
          <a:lstStyle/>
          <a:p>
            <a:r>
              <a:rPr lang="en-US" dirty="0" err="1" smtClean="0"/>
              <a:t>Neutrophils</a:t>
            </a:r>
            <a:r>
              <a:rPr lang="en-US" dirty="0" smtClean="0"/>
              <a:t> ordinarily remove agents that incite an acute inflammatory response. However, there are circumstances in which reactive </a:t>
            </a:r>
            <a:r>
              <a:rPr lang="en-US" dirty="0" err="1" smtClean="0"/>
              <a:t>neutrophils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cannot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digest the substances that provoke acute inflammation.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4200" y="16764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/>
              <a:t>Pathogenesis</a:t>
            </a:r>
            <a:r>
              <a:rPr lang="en-US" alt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عنوان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 err="1" smtClean="0"/>
              <a:t>Granulomatous</a:t>
            </a:r>
            <a:r>
              <a:rPr lang="en-US" altLang="en-US" sz="3600" dirty="0" smtClean="0"/>
              <a:t> Inflammation Mechanism</a:t>
            </a:r>
            <a:endParaRPr lang="en-US" sz="3600" dirty="0" smtClean="0"/>
          </a:p>
        </p:txBody>
      </p:sp>
      <p:sp>
        <p:nvSpPr>
          <p:cNvPr id="14339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447800"/>
            <a:ext cx="3657600" cy="4525963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What is the initiating event in </a:t>
            </a:r>
            <a:r>
              <a:rPr lang="en-US" sz="2000" b="1" dirty="0" err="1" smtClean="0">
                <a:solidFill>
                  <a:srgbClr val="FF0000"/>
                </a:solidFill>
              </a:rPr>
              <a:t>granuloma</a:t>
            </a:r>
            <a:r>
              <a:rPr lang="en-US" sz="2000" b="1" dirty="0" smtClean="0">
                <a:solidFill>
                  <a:srgbClr val="FF0000"/>
                </a:solidFill>
              </a:rPr>
              <a:t> formation? </a:t>
            </a:r>
          </a:p>
          <a:p>
            <a:endParaRPr lang="en-US" sz="2000" b="1" dirty="0" smtClean="0"/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deposition of a </a:t>
            </a:r>
            <a:r>
              <a:rPr lang="en-US" sz="2000" b="1" i="1" u="sng" dirty="0" smtClean="0">
                <a:solidFill>
                  <a:srgbClr val="FF0000"/>
                </a:solidFill>
              </a:rPr>
              <a:t>indigestible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antigenic material</a:t>
            </a:r>
          </a:p>
          <a:p>
            <a:pPr>
              <a:buFontTx/>
              <a:buNone/>
            </a:pPr>
            <a:endParaRPr lang="en-US" sz="2000" i="1" dirty="0" smtClean="0"/>
          </a:p>
          <a:p>
            <a:pPr>
              <a:buFontTx/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IFN-</a:t>
            </a:r>
            <a:r>
              <a:rPr lang="en-US" sz="2400" b="1" dirty="0" smtClean="0">
                <a:solidFill>
                  <a:srgbClr val="FF0000"/>
                </a:solidFill>
              </a:rPr>
              <a:t>γ </a:t>
            </a:r>
            <a:r>
              <a:rPr lang="en-US" sz="2400" b="1" i="1" dirty="0" smtClean="0"/>
              <a:t>released by the CD4</a:t>
            </a:r>
            <a:r>
              <a:rPr lang="en-US" sz="2400" b="1" dirty="0" smtClean="0"/>
              <a:t>+ </a:t>
            </a:r>
            <a:r>
              <a:rPr lang="en-US" sz="2400" b="1" i="1" dirty="0" smtClean="0"/>
              <a:t>T cells of the T</a:t>
            </a:r>
            <a:r>
              <a:rPr lang="en-US" sz="2400" b="1" i="1" baseline="-25000" dirty="0" smtClean="0"/>
              <a:t>H</a:t>
            </a:r>
            <a:r>
              <a:rPr lang="en-US" sz="2400" b="1" i="1" dirty="0" smtClean="0"/>
              <a:t>1 </a:t>
            </a:r>
            <a:r>
              <a:rPr lang="en-US" sz="2400" b="1" i="1" dirty="0" smtClean="0"/>
              <a:t>subset.</a:t>
            </a:r>
          </a:p>
          <a:p>
            <a:pPr>
              <a:buFontTx/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IFN-</a:t>
            </a:r>
            <a:r>
              <a:rPr lang="en-US" sz="2400" b="1" dirty="0" smtClean="0">
                <a:solidFill>
                  <a:srgbClr val="FF0000"/>
                </a:solidFill>
              </a:rPr>
              <a:t>γ </a:t>
            </a:r>
            <a:r>
              <a:rPr lang="en-US" sz="2400" b="1" dirty="0" smtClean="0"/>
              <a:t>helps </a:t>
            </a:r>
            <a:r>
              <a:rPr lang="en-US" sz="2400" b="1" dirty="0"/>
              <a:t>to activate and convert macrophages into </a:t>
            </a:r>
            <a:r>
              <a:rPr lang="en-US" sz="2400" b="1" dirty="0" smtClean="0"/>
              <a:t>epithelioid </a:t>
            </a:r>
            <a:r>
              <a:rPr lang="en-US" sz="2400" b="1" dirty="0"/>
              <a:t>cells during the process of granuloma formation</a:t>
            </a:r>
            <a:r>
              <a:rPr lang="en-US" sz="2400" b="1" dirty="0" smtClean="0"/>
              <a:t> </a:t>
            </a:r>
            <a:endParaRPr lang="en-US" sz="2400" b="1" dirty="0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47800"/>
            <a:ext cx="4038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341" name="رابط كسهم مستقيم 6"/>
          <p:cNvCxnSpPr>
            <a:cxnSpLocks noChangeShapeType="1"/>
          </p:cNvCxnSpPr>
          <p:nvPr/>
        </p:nvCxnSpPr>
        <p:spPr bwMode="auto">
          <a:xfrm flipV="1">
            <a:off x="3962400" y="2590800"/>
            <a:ext cx="1600200" cy="2286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342" name="مستطيل 5"/>
          <p:cNvSpPr>
            <a:spLocks noChangeArrowheads="1"/>
          </p:cNvSpPr>
          <p:nvPr/>
        </p:nvSpPr>
        <p:spPr bwMode="auto">
          <a:xfrm>
            <a:off x="4572000" y="63341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altLang="en-US" sz="2800">
                <a:latin typeface="Franklin Gothic Book" pitchFamily="34" charset="0"/>
              </a:rPr>
              <a:t>Type IV hypersensitvity </a:t>
            </a:r>
          </a:p>
        </p:txBody>
      </p:sp>
      <p:pic>
        <p:nvPicPr>
          <p:cNvPr id="14343" name="Ink 6"/>
          <p:cNvPicPr>
            <a:picLocks noRot="1" noChangeAspect="1" noEditPoints="1"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238" y="3881438"/>
            <a:ext cx="388937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Ink 3"/>
          <p:cNvPicPr>
            <a:picLocks noRot="1" noChangeAspect="1" noEditPoints="1"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2220913"/>
            <a:ext cx="38893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immunitie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609600"/>
            <a:ext cx="7696200" cy="563086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6324600" y="4953000"/>
            <a:ext cx="183095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u="sng" dirty="0">
                <a:solidFill>
                  <a:srgbClr val="FF0000"/>
                </a:solidFill>
              </a:rPr>
              <a:t>IL-2,</a:t>
            </a:r>
            <a:r>
              <a:rPr lang="en-US" sz="2000" b="1" dirty="0">
                <a:solidFill>
                  <a:srgbClr val="FF0000"/>
                </a:solidFill>
              </a:rPr>
              <a:t> and </a:t>
            </a:r>
            <a:r>
              <a:rPr lang="en-US" sz="2000" b="1" i="1" u="sng" dirty="0">
                <a:solidFill>
                  <a:srgbClr val="FF0000"/>
                </a:solidFill>
              </a:rPr>
              <a:t>IFN-γ,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6400800" y="4114800"/>
            <a:ext cx="914400" cy="762000"/>
          </a:xfrm>
          <a:prstGeom prst="bentConnector3">
            <a:avLst>
              <a:gd name="adj1" fmla="val 1901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There are two types of </a:t>
            </a:r>
            <a:r>
              <a:rPr lang="en-US" sz="2800" dirty="0" err="1" smtClean="0">
                <a:solidFill>
                  <a:srgbClr val="FF0000"/>
                </a:solidFill>
              </a:rPr>
              <a:t>granulomas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6387" name="Text Placeholder 3"/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4419600" cy="457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sz="2800" dirty="0" smtClean="0"/>
              <a:t>Foreign body </a:t>
            </a:r>
            <a:r>
              <a:rPr lang="en-US" sz="2800" dirty="0" err="1" smtClean="0"/>
              <a:t>granuloma</a:t>
            </a:r>
            <a:endParaRPr lang="en-US" sz="2800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905000"/>
            <a:ext cx="4116388" cy="441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are incited by relatively inert foreign </a:t>
            </a:r>
            <a:r>
              <a:rPr lang="en-US" sz="2000" dirty="0" smtClean="0"/>
              <a:t>bodies</a:t>
            </a:r>
            <a:r>
              <a:rPr lang="en-US" sz="2000" dirty="0"/>
              <a:t> </a:t>
            </a:r>
            <a:r>
              <a:rPr lang="en-US" sz="2000" dirty="0" smtClean="0"/>
              <a:t>e.g. </a:t>
            </a:r>
            <a:r>
              <a:rPr lang="en-US" sz="2000" dirty="0"/>
              <a:t>talc (associated with intravenous drug abuse</a:t>
            </a:r>
            <a:r>
              <a:rPr lang="en-US" sz="2000" dirty="0" smtClean="0"/>
              <a:t>) or </a:t>
            </a:r>
            <a:r>
              <a:rPr lang="en-US" sz="2000" dirty="0"/>
              <a:t>sutures</a:t>
            </a:r>
            <a:endParaRPr lang="en-US" sz="2000" dirty="0" smtClean="0"/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Typically, foreign body granulomas form when </a:t>
            </a:r>
            <a:r>
              <a:rPr lang="en-US" sz="2000" dirty="0" smtClean="0"/>
              <a:t>material </a:t>
            </a:r>
            <a:r>
              <a:rPr lang="en-US" sz="2000" dirty="0" smtClean="0"/>
              <a:t>are large enough to preclude phagocytosis by a single macrophage </a:t>
            </a: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These material </a:t>
            </a:r>
            <a:r>
              <a:rPr lang="en-US" sz="2400" b="1" dirty="0" smtClean="0">
                <a:solidFill>
                  <a:srgbClr val="FF0000"/>
                </a:solidFill>
              </a:rPr>
              <a:t>do not incite any specific inflammatory  immune response.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The foreign material can usually be identified in the center of the granuloma, by polarized light (appears </a:t>
            </a:r>
            <a:r>
              <a:rPr lang="en-US" sz="2000" dirty="0" err="1" smtClean="0"/>
              <a:t>refractile</a:t>
            </a:r>
            <a:r>
              <a:rPr lang="en-US" sz="2000" dirty="0" smtClean="0"/>
              <a:t>).</a:t>
            </a:r>
            <a:endParaRPr lang="en-US" sz="2000" dirty="0" smtClean="0"/>
          </a:p>
        </p:txBody>
      </p:sp>
      <p:sp>
        <p:nvSpPr>
          <p:cNvPr id="1638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95401"/>
            <a:ext cx="4041775" cy="457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2800" dirty="0" smtClean="0"/>
              <a:t>Immune </a:t>
            </a:r>
            <a:r>
              <a:rPr lang="en-US" sz="2800" dirty="0" err="1" smtClean="0"/>
              <a:t>granuloma</a:t>
            </a:r>
            <a:endParaRPr lang="en-US" sz="28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9226" y="1949904"/>
            <a:ext cx="4041775" cy="31554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420624" indent="-384048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en-US" sz="2900" dirty="0"/>
              <a:t>are caused by a variety of agents that are capable of inducing a persistent T cell–mediated immune </a:t>
            </a:r>
            <a:r>
              <a:rPr lang="en-US" sz="2900" dirty="0" smtClean="0"/>
              <a:t>response, typically </a:t>
            </a:r>
            <a:r>
              <a:rPr lang="en-US" sz="2900" dirty="0"/>
              <a:t>persistent microbes, that are capable of inducing </a:t>
            </a:r>
            <a:r>
              <a:rPr lang="en-US" sz="2900" dirty="0"/>
              <a:t>a </a:t>
            </a:r>
            <a:r>
              <a:rPr lang="en-US" sz="3100" b="1" dirty="0" smtClean="0">
                <a:solidFill>
                  <a:srgbClr val="FF0000"/>
                </a:solidFill>
              </a:rPr>
              <a:t>cell-mediated immune response</a:t>
            </a:r>
            <a:r>
              <a:rPr lang="en-US" sz="3100" dirty="0" smtClean="0">
                <a:solidFill>
                  <a:srgbClr val="FF0000"/>
                </a:solidFill>
              </a:rPr>
              <a:t>.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79248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Identify the two types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, which differ in their pathogenesis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nimBg="1"/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0" y="838200"/>
            <a:ext cx="533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Foreign body </a:t>
            </a:r>
            <a:r>
              <a:rPr lang="en-US" dirty="0" err="1" smtClean="0"/>
              <a:t>granuloma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63246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79248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Identify the two types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, which differ in their pathogenesis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3528527"/>
            <a:ext cx="3448050" cy="32369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3200" y="3102693"/>
            <a:ext cx="1565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polarized light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2800" dirty="0" err="1" smtClean="0"/>
              <a:t>Granulomatous</a:t>
            </a:r>
            <a:r>
              <a:rPr lang="en-US" altLang="en-US" sz="2800" dirty="0" smtClean="0"/>
              <a:t> Inflammation </a:t>
            </a:r>
            <a:br>
              <a:rPr lang="en-US" altLang="en-US" sz="2800" dirty="0" smtClean="0"/>
            </a:br>
            <a:r>
              <a:rPr lang="en-US" altLang="en-US" sz="3600" b="1" dirty="0" smtClean="0">
                <a:solidFill>
                  <a:srgbClr val="FF0000"/>
                </a:solidFill>
              </a:rPr>
              <a:t>Causes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20483" name="عنصر نائب للنص 2"/>
          <p:cNvSpPr>
            <a:spLocks noGrp="1"/>
          </p:cNvSpPr>
          <p:nvPr>
            <p:ph type="body" idx="1"/>
          </p:nvPr>
        </p:nvSpPr>
        <p:spPr>
          <a:xfrm>
            <a:off x="4724400" y="990601"/>
            <a:ext cx="4040188" cy="5334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Immune </a:t>
            </a:r>
            <a:r>
              <a:rPr lang="en-US" altLang="en-US" dirty="0" err="1" smtClean="0">
                <a:solidFill>
                  <a:srgbClr val="FF0000"/>
                </a:solidFill>
              </a:rPr>
              <a:t>granuloma</a:t>
            </a:r>
            <a:r>
              <a:rPr lang="en-US" altLang="en-US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24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4040188" cy="4648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Bacteria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Tuberculosis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Leprosy                   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Actinomycosis</a:t>
            </a:r>
            <a:r>
              <a:rPr lang="en-US" altLang="en-US" sz="1800" dirty="0" smtClean="0">
                <a:latin typeface="Arial Black" pitchFamily="34" charset="0"/>
              </a:rPr>
              <a:t>     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 Cat-scratch disease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Parasites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Schistosomiasis</a:t>
            </a:r>
            <a:r>
              <a:rPr lang="en-US" altLang="en-US" sz="1800" dirty="0" smtClean="0">
                <a:latin typeface="Arial Black" pitchFamily="34" charset="0"/>
              </a:rPr>
              <a:t>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Leishmaniasis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Fungi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Histoplasmosis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Blastomycosis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Metal/Dust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Berylliosis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endParaRPr lang="en-US" sz="3600" dirty="0" smtClean="0"/>
          </a:p>
        </p:txBody>
      </p:sp>
      <p:sp>
        <p:nvSpPr>
          <p:cNvPr id="2048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304800" y="990601"/>
            <a:ext cx="4041775" cy="53339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Non-immune </a:t>
            </a:r>
            <a:r>
              <a:rPr lang="en-US" altLang="en-US" dirty="0" err="1" smtClean="0">
                <a:solidFill>
                  <a:srgbClr val="FF0000"/>
                </a:solidFill>
              </a:rPr>
              <a:t>granuloma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1024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381000" y="1828800"/>
            <a:ext cx="4041775" cy="2590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800" b="1" dirty="0" smtClean="0">
                <a:solidFill>
                  <a:srgbClr val="FFFF00"/>
                </a:solidFill>
              </a:rPr>
              <a:t>Foreign body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Suture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Graft material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talc (associated with intravenous drug abuse)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4400" dirty="0" smtClean="0"/>
          </a:p>
        </p:txBody>
      </p:sp>
      <p:sp>
        <p:nvSpPr>
          <p:cNvPr id="10247" name="مستطيل 6"/>
          <p:cNvSpPr>
            <a:spLocks noChangeArrowheads="1"/>
          </p:cNvSpPr>
          <p:nvPr/>
        </p:nvSpPr>
        <p:spPr bwMode="auto">
          <a:xfrm>
            <a:off x="2581022" y="5257800"/>
            <a:ext cx="2164696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n-lt"/>
                <a:cs typeface="+mn-cs"/>
              </a:rPr>
              <a:t>unknown</a:t>
            </a:r>
            <a:endParaRPr lang="en-US" altLang="en-US" sz="2400" b="1" dirty="0">
              <a:solidFill>
                <a:srgbClr val="FF0000"/>
              </a:solidFill>
              <a:latin typeface="+mn-lt"/>
              <a:cs typeface="+mn-cs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 err="1">
                <a:solidFill>
                  <a:srgbClr val="FFFF00"/>
                </a:solidFill>
                <a:latin typeface="+mn-lt"/>
                <a:cs typeface="+mn-cs"/>
              </a:rPr>
              <a:t>Sarcoidosis</a:t>
            </a:r>
            <a:endParaRPr lang="en-US" altLang="en-US" sz="24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latin typeface="+mn-lt"/>
                <a:cs typeface="+mn-cs"/>
              </a:rPr>
              <a:t>Crohn’s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 disease</a:t>
            </a:r>
            <a:endParaRPr lang="en-US" sz="24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Tuberculosis: </a:t>
            </a:r>
            <a:r>
              <a:rPr lang="en-US" sz="3200" i="1" dirty="0" err="1" smtClean="0">
                <a:solidFill>
                  <a:srgbClr val="FF0000"/>
                </a:solidFill>
              </a:rPr>
              <a:t>Mycobacterum</a:t>
            </a:r>
            <a:r>
              <a:rPr lang="en-US" sz="3200" i="1" dirty="0" smtClean="0">
                <a:solidFill>
                  <a:srgbClr val="FF0000"/>
                </a:solidFill>
              </a:rPr>
              <a:t> tuberculosis 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err="1" smtClean="0"/>
              <a:t>Mycobacteria</a:t>
            </a:r>
            <a:r>
              <a:rPr lang="en-US" sz="2400" dirty="0" smtClean="0"/>
              <a:t> – ‘fungus like.. </a:t>
            </a:r>
          </a:p>
          <a:p>
            <a:pPr eaLnBrk="1" hangingPunct="1"/>
            <a:r>
              <a:rPr lang="en-US" sz="2400" dirty="0" smtClean="0"/>
              <a:t>slender rods </a:t>
            </a:r>
          </a:p>
          <a:p>
            <a:pPr eaLnBrk="1" hangingPunct="1"/>
            <a:r>
              <a:rPr lang="en-US" sz="2400" dirty="0" smtClean="0"/>
              <a:t>acid fast bacilli [AFB] (i.e., they have a high content of complex lipids that readily bind the </a:t>
            </a:r>
            <a:r>
              <a:rPr lang="en-US" sz="2400" dirty="0" err="1" smtClean="0"/>
              <a:t>Ziehl-Neelsen</a:t>
            </a:r>
            <a:r>
              <a:rPr lang="en-US" sz="2400" dirty="0" smtClean="0"/>
              <a:t> [</a:t>
            </a:r>
            <a:r>
              <a:rPr lang="en-US" sz="2400" dirty="0" err="1" smtClean="0"/>
              <a:t>carbol</a:t>
            </a:r>
            <a:r>
              <a:rPr lang="en-US" sz="2400" dirty="0" smtClean="0"/>
              <a:t> </a:t>
            </a:r>
            <a:r>
              <a:rPr lang="en-US" sz="2400" dirty="0" err="1" smtClean="0"/>
              <a:t>fuchsin</a:t>
            </a:r>
            <a:r>
              <a:rPr lang="en-US" sz="2400" dirty="0" smtClean="0"/>
              <a:t>] stain and subsequently resist </a:t>
            </a:r>
            <a:r>
              <a:rPr lang="en-US" sz="2400" dirty="0" err="1" smtClean="0"/>
              <a:t>decolorization</a:t>
            </a:r>
            <a:r>
              <a:rPr lang="en-US" sz="2400" dirty="0" smtClean="0"/>
              <a:t>).</a:t>
            </a:r>
          </a:p>
          <a:p>
            <a:pPr eaLnBrk="1" hangingPunct="1"/>
            <a:endParaRPr lang="en-US" sz="2400" i="1" dirty="0" smtClean="0"/>
          </a:p>
          <a:p>
            <a:pPr eaLnBrk="1" hangingPunct="1">
              <a:buNone/>
            </a:pPr>
            <a:endParaRPr lang="en-US" sz="3600" dirty="0" smtClean="0"/>
          </a:p>
          <a:p>
            <a:pPr eaLnBrk="1" hangingPunct="1"/>
            <a:endParaRPr lang="en-US" sz="3600" dirty="0" smtClean="0"/>
          </a:p>
        </p:txBody>
      </p:sp>
      <p:pic>
        <p:nvPicPr>
          <p:cNvPr id="4" name="Picture 4" descr="Tuberculosis Bacteria"/>
          <p:cNvPicPr>
            <a:picLocks noChangeAspect="1" noChangeArrowheads="1"/>
          </p:cNvPicPr>
          <p:nvPr/>
        </p:nvPicPr>
        <p:blipFill>
          <a:blip r:embed="rId3" cstate="print">
            <a:lum bright="-30000" contrast="10000"/>
          </a:blip>
          <a:srcRect/>
          <a:stretch>
            <a:fillRect/>
          </a:stretch>
        </p:blipFill>
        <p:spPr bwMode="auto">
          <a:xfrm>
            <a:off x="6781800" y="304800"/>
            <a:ext cx="2133600" cy="1882588"/>
          </a:xfrm>
          <a:prstGeom prst="rect">
            <a:avLst/>
          </a:prstGeom>
          <a:noFill/>
        </p:spPr>
      </p:pic>
      <p:pic>
        <p:nvPicPr>
          <p:cNvPr id="5" name="Picture 2" descr="INFEC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90600" y="3773487"/>
            <a:ext cx="5562600" cy="3084513"/>
          </a:xfrm>
          <a:prstGeom prst="rect">
            <a:avLst/>
          </a:prstGeom>
        </p:spPr>
      </p:pic>
      <p:pic>
        <p:nvPicPr>
          <p:cNvPr id="65538" name="Picture 2" descr="http://www.ihcworld.com/royellis/gallery/images/zn.jpg"/>
          <p:cNvPicPr>
            <a:picLocks noChangeAspect="1" noChangeArrowheads="1"/>
          </p:cNvPicPr>
          <p:nvPr/>
        </p:nvPicPr>
        <p:blipFill>
          <a:blip r:embed="rId5" cstate="print"/>
          <a:srcRect l="43750" r="6250" b="37500"/>
          <a:stretch>
            <a:fillRect/>
          </a:stretch>
        </p:blipFill>
        <p:spPr bwMode="auto">
          <a:xfrm>
            <a:off x="6781800" y="3962400"/>
            <a:ext cx="2209800" cy="1841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756400" y="5993884"/>
            <a:ext cx="16090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acid fast bacilli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029200" y="5315743"/>
            <a:ext cx="2057400" cy="678142"/>
            <a:chOff x="5029200" y="5315743"/>
            <a:chExt cx="2057400" cy="678142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7086600" y="5315743"/>
              <a:ext cx="0" cy="6781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5029200" y="5803900"/>
              <a:ext cx="1752600" cy="1899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OBJECTIVES AND KEY PRINCIPLES TO BE TAUGHT</a:t>
            </a:r>
            <a:r>
              <a:rPr lang="en-US" b="1" i="1" u="sng" dirty="0" smtClean="0"/>
              <a:t>: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fontScale="85000"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dirty="0" smtClean="0"/>
              <a:t>Upon completion of this lecture, the student should:</a:t>
            </a:r>
            <a:endParaRPr lang="en-US" sz="2800" b="1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Define </a:t>
            </a:r>
            <a:r>
              <a:rPr lang="en-US" sz="3200" b="1" dirty="0" err="1" smtClean="0"/>
              <a:t>Granulomatous</a:t>
            </a:r>
            <a:r>
              <a:rPr lang="en-US" sz="3200" b="1" dirty="0" smtClean="0"/>
              <a:t> inflammation.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Recognize the morphology of </a:t>
            </a:r>
            <a:r>
              <a:rPr lang="en-US" sz="3200" b="1" dirty="0" err="1" smtClean="0"/>
              <a:t>granulomas</a:t>
            </a:r>
            <a:r>
              <a:rPr lang="en-US" sz="3200" b="1" dirty="0" smtClean="0"/>
              <a:t> (tubercles) and list the cells found in </a:t>
            </a:r>
            <a:r>
              <a:rPr lang="en-US" sz="3200" b="1" dirty="0" err="1" smtClean="0"/>
              <a:t>granuloma</a:t>
            </a:r>
            <a:r>
              <a:rPr lang="en-US" sz="3200" b="1" dirty="0" smtClean="0"/>
              <a:t> along with their appearance.</a:t>
            </a:r>
          </a:p>
          <a:p>
            <a:pPr marL="420624" indent="-384048">
              <a:buFont typeface="Wingdings 2"/>
              <a:buChar char=""/>
              <a:defRPr/>
            </a:pPr>
            <a:r>
              <a:rPr lang="en-US" sz="3200" b="1" dirty="0" smtClean="0"/>
              <a:t>Understands the pathogenesis of </a:t>
            </a:r>
            <a:r>
              <a:rPr lang="en-US" sz="3200" b="1" dirty="0" err="1" smtClean="0"/>
              <a:t>granuloma</a:t>
            </a:r>
            <a:r>
              <a:rPr lang="en-US" sz="3200" b="1" dirty="0" smtClean="0"/>
              <a:t> formation.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Identify the two types of </a:t>
            </a:r>
            <a:r>
              <a:rPr lang="en-US" sz="3200" b="1" dirty="0" err="1" smtClean="0"/>
              <a:t>granulomas</a:t>
            </a:r>
            <a:r>
              <a:rPr lang="en-US" sz="3200" b="1" dirty="0" smtClean="0"/>
              <a:t>, which differ in their pathogenesis.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 Foreign body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  Immune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List the common causes of </a:t>
            </a:r>
            <a:r>
              <a:rPr lang="en-US" sz="3200" b="1" dirty="0" err="1" smtClean="0"/>
              <a:t>Granulomatous</a:t>
            </a:r>
            <a:r>
              <a:rPr lang="en-US" sz="3200" b="1" dirty="0" smtClean="0"/>
              <a:t> Inflammation.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08794"/>
            <a:ext cx="86868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Pathogenesis of TB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Cord </a:t>
            </a:r>
            <a:r>
              <a:rPr lang="en-US" dirty="0" smtClean="0"/>
              <a:t>factor  is a glycolipid molecule found in the cell wall of </a:t>
            </a:r>
            <a:r>
              <a:rPr lang="en-US" dirty="0" smtClean="0"/>
              <a:t>TB bacilli. It prevents </a:t>
            </a:r>
            <a:r>
              <a:rPr lang="en-US" dirty="0" err="1" smtClean="0"/>
              <a:t>phagosomal</a:t>
            </a:r>
            <a:r>
              <a:rPr lang="en-US" dirty="0" smtClean="0"/>
              <a:t> function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8686800" cy="495300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marL="342900" indent="-342900" algn="ctr"/>
            <a:r>
              <a:rPr lang="en-US" altLang="en-US" sz="3200" dirty="0" smtClean="0">
                <a:solidFill>
                  <a:schemeClr val="tx1"/>
                </a:solidFill>
                <a:latin typeface="Arial Black" pitchFamily="34" charset="0"/>
              </a:rPr>
              <a:t>Tuberculosis</a:t>
            </a:r>
            <a:r>
              <a:rPr lang="en-US" altLang="en-US" sz="32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en-US" altLang="en-US" sz="3200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21509" name="Picture 2" descr="LUNG0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104900"/>
            <a:ext cx="2590800" cy="3919538"/>
          </a:xfrm>
        </p:spPr>
      </p:pic>
      <p:pic>
        <p:nvPicPr>
          <p:cNvPr id="21510" name="Picture 2" descr="C:\Documents and Settings\Dr.AL-Humaidi\My Documents\211212-230802-2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104900"/>
            <a:ext cx="3759200" cy="3941763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  <p:pic>
        <p:nvPicPr>
          <p:cNvPr id="6" name="Picture 2" descr="TB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200" y="4355797"/>
            <a:ext cx="3810000" cy="250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pload.wikimedia.org/wikipedia/commons/3/32/Tuberculosis_sympto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305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:\Users\Maha\Downloads\issue11schistosomiasis6_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953000" cy="3514725"/>
          </a:xfrm>
        </p:spPr>
      </p:pic>
      <p:pic>
        <p:nvPicPr>
          <p:cNvPr id="23555" name="Picture 2" descr="http://granuloma.homestead.com/schistosomiasis_S88-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" descr="C:\Users\Maha\Downloads\schistosomiasis-jpg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0" y="381000"/>
            <a:ext cx="4254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 descr="C:\Users\Maha\Downloads\map-of-schistosomiasis-infection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47244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29001" y="0"/>
            <a:ext cx="2286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/>
              <a:t>Schistosomiasis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903" y="6059269"/>
            <a:ext cx="36837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 parasitic infection, the granuloma is associated with eosinophils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352800"/>
            <a:ext cx="19812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838200" y="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2800">
                <a:solidFill>
                  <a:srgbClr val="FF0000"/>
                </a:solidFill>
                <a:latin typeface="Franklin Gothic Book" pitchFamily="34" charset="0"/>
              </a:rPr>
              <a:t>Leishmaniasis</a:t>
            </a:r>
          </a:p>
        </p:txBody>
      </p:sp>
      <p:pic>
        <p:nvPicPr>
          <p:cNvPr id="24580" name="Picture 4" descr="C:\Users\Maha\Downloads\leishDiagra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64770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ha\Downloads\Sand fly1.jpg"/>
          <p:cNvPicPr>
            <a:picLocks noChangeAspect="1" noChangeArrowheads="1"/>
          </p:cNvPicPr>
          <p:nvPr/>
        </p:nvPicPr>
        <p:blipFill>
          <a:blip r:embed="rId5" cstate="print"/>
          <a:srcRect l="27499" t="16667" r="30000" b="27779"/>
          <a:stretch>
            <a:fillRect/>
          </a:stretch>
        </p:blipFill>
        <p:spPr bwMode="auto">
          <a:xfrm>
            <a:off x="6096000" y="0"/>
            <a:ext cx="30480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 descr="Leishmania cut (3).pg.jpg (450×420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492625"/>
            <a:ext cx="20574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Maha\Downloads\vicerial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4191000"/>
            <a:ext cx="17843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http://www.who.int/entity/leishmaniasis/burden/geo_distribution/en/cutaneous9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232275"/>
            <a:ext cx="37338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ملف:Leprosy thigh demarcated cutaneous lesion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09600"/>
            <a:ext cx="44196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3400" y="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sz="3200" b="1">
                <a:solidFill>
                  <a:srgbClr val="FF0000"/>
                </a:solidFill>
                <a:latin typeface="Franklin Gothic Book" pitchFamily="34" charset="0"/>
              </a:rPr>
              <a:t>Leprosy </a:t>
            </a:r>
          </a:p>
        </p:txBody>
      </p:sp>
      <p:pic>
        <p:nvPicPr>
          <p:cNvPr id="13317" name="Picture 7" descr="http://newsimg.bbc.co.uk/media/images/42084000/jpg/_42084278_leprosy_world_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22675"/>
            <a:ext cx="48768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http://s3.amazonaws.com/readers/2010/07/10/leprosy2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0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http://www.slaa.org.uk/images/uploads/aboutleprosy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5450" y="3124200"/>
            <a:ext cx="363855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leprosy_spleen_YR1426-01_rs.JPG (600×40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52641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9" descr="http://www.dermpedia.org/files/images/Picture16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505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0"/>
            <a:ext cx="996950" cy="3698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Leprosy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c/c4/Cat_scratch_disease_-_low_m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2204"/>
            <a:ext cx="6355554" cy="423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0225" y="-389733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Cat-scratch disease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7467600" cy="4351338"/>
          </a:xfrm>
        </p:spPr>
        <p:txBody>
          <a:bodyPr/>
          <a:lstStyle/>
          <a:p>
            <a:r>
              <a:rPr lang="en-US" dirty="0"/>
              <a:t>Gram-negative </a:t>
            </a:r>
            <a:r>
              <a:rPr lang="en-US" dirty="0" smtClean="0"/>
              <a:t>bacillus</a:t>
            </a:r>
          </a:p>
          <a:p>
            <a:r>
              <a:rPr lang="en-US" dirty="0"/>
              <a:t>Rounded or stellate granuloma containing central granular debris </a:t>
            </a:r>
            <a:r>
              <a:rPr lang="en-US" dirty="0" smtClean="0"/>
              <a:t>and </a:t>
            </a:r>
            <a:r>
              <a:rPr lang="en-US" dirty="0"/>
              <a:t>neutrophils</a:t>
            </a:r>
          </a:p>
        </p:txBody>
      </p:sp>
      <p:pic>
        <p:nvPicPr>
          <p:cNvPr id="2054" name="Picture 6" descr="https://img.medscapestatic.com/pi/meds/ckb/66/36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289003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"/>
            <a:ext cx="1827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Rounded MT Bold" pitchFamily="34" charset="0"/>
              </a:rPr>
              <a:t>Actinomycosis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0"/>
            <a:ext cx="4572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 smtClean="0">
                <a:latin typeface="Arial Rounded MT Bold" pitchFamily="34" charset="0"/>
              </a:rPr>
              <a:t>Actinomycosis</a:t>
            </a:r>
            <a:r>
              <a:rPr lang="en-US" dirty="0" smtClean="0">
                <a:latin typeface="Arial Rounded MT Bold" pitchFamily="34" charset="0"/>
              </a:rPr>
              <a:t> is a long-term (chronic) </a:t>
            </a:r>
            <a:r>
              <a:rPr lang="en-US" dirty="0" err="1" smtClean="0">
                <a:latin typeface="Arial Rounded MT Bold" pitchFamily="34" charset="0"/>
              </a:rPr>
              <a:t>granulomatous</a:t>
            </a:r>
            <a:r>
              <a:rPr lang="en-US" dirty="0" smtClean="0">
                <a:latin typeface="Arial Rounded MT Bold" pitchFamily="34" charset="0"/>
              </a:rPr>
              <a:t> bacterial infection that commonly affects the face and neck</a:t>
            </a:r>
            <a:endParaRPr lang="en-US" dirty="0"/>
          </a:p>
        </p:txBody>
      </p:sp>
      <p:pic>
        <p:nvPicPr>
          <p:cNvPr id="4" name="Picture 3" descr="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5" b="5640"/>
          <a:stretch>
            <a:fillRect/>
          </a:stretch>
        </p:blipFill>
        <p:spPr bwMode="auto">
          <a:xfrm>
            <a:off x="0" y="9906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lid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7825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4572000"/>
            <a:ext cx="4572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Examination of drained fluid under a microscope shows </a:t>
            </a:r>
            <a:r>
              <a:rPr lang="en-US" dirty="0" smtClean="0">
                <a:solidFill>
                  <a:srgbClr val="7030A0"/>
                </a:solidFill>
                <a:latin typeface="Arial Rounded MT Bold" pitchFamily="34" charset="0"/>
              </a:rPr>
              <a:t>"sulfur granules" </a:t>
            </a:r>
            <a:r>
              <a:rPr lang="en-US" dirty="0" smtClean="0">
                <a:latin typeface="Arial Rounded MT Bold" pitchFamily="34" charset="0"/>
              </a:rPr>
              <a:t>in the fluid. They are yellowish granules made of clumped organisms.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648200"/>
            <a:ext cx="3124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filamentous, gram-positive, non–acid-fast, anaerobic-to-</a:t>
            </a:r>
            <a:r>
              <a:rPr lang="en-US" sz="2000" dirty="0" err="1" smtClean="0"/>
              <a:t>microaerophilic</a:t>
            </a:r>
            <a:r>
              <a:rPr lang="en-US" sz="2000" dirty="0" smtClean="0"/>
              <a:t> bacteria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ha\Downloads\USMLERxSarcoidosis.gif"/>
          <p:cNvPicPr>
            <a:picLocks noChangeAspect="1" noChangeArrowheads="1"/>
          </p:cNvPicPr>
          <p:nvPr/>
        </p:nvPicPr>
        <p:blipFill rotWithShape="1">
          <a:blip r:embed="rId2" cstate="print"/>
          <a:srcRect b="17866"/>
          <a:stretch/>
        </p:blipFill>
        <p:spPr bwMode="auto">
          <a:xfrm>
            <a:off x="3886200" y="123825"/>
            <a:ext cx="52578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 descr="C:\Users\Maha\Downloads\Asteroid_body_intermed_ma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22000" contrast="16000"/>
          </a:blip>
          <a:stretch>
            <a:fillRect/>
          </a:stretch>
        </p:blipFill>
        <p:spPr>
          <a:xfrm>
            <a:off x="1943100" y="2382390"/>
            <a:ext cx="5257800" cy="3237807"/>
          </a:xfrm>
        </p:spPr>
      </p:pic>
      <p:pic>
        <p:nvPicPr>
          <p:cNvPr id="27652" name="Picture 4" descr="C:\Users\Maha\Downloads\250px-Sarcoidosis_signs_and_symptoms.png"/>
          <p:cNvPicPr>
            <a:picLocks noChangeAspect="1" noChangeArrowheads="1"/>
          </p:cNvPicPr>
          <p:nvPr/>
        </p:nvPicPr>
        <p:blipFill>
          <a:blip r:embed="rId4" cstate="print">
            <a:lum bright="-22000" contrast="16000"/>
          </a:blip>
          <a:srcRect/>
          <a:stretch>
            <a:fillRect/>
          </a:stretch>
        </p:blipFill>
        <p:spPr bwMode="auto">
          <a:xfrm>
            <a:off x="58737" y="457200"/>
            <a:ext cx="38274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0"/>
            <a:ext cx="25146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/>
              <a:t>Sarcoidosis</a:t>
            </a:r>
            <a:endParaRPr lang="en-US" sz="3200" b="1" dirty="0"/>
          </a:p>
        </p:txBody>
      </p:sp>
      <p:pic>
        <p:nvPicPr>
          <p:cNvPr id="7173" name="Picture 5" descr="C:\Users\Maha\Downloads\sarcoidosi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16234"/>
            <a:ext cx="121920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63826" y="3231568"/>
            <a:ext cx="301877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Non-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</a:rPr>
              <a:t>caseating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</a:rPr>
              <a:t>granuloma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9423" y="5907475"/>
            <a:ext cx="454483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bilateral hilar lymph nodes enlargement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638300" y="3831318"/>
            <a:ext cx="1485900" cy="219964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381250" y="4001293"/>
            <a:ext cx="742950" cy="20605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2362200" cy="457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Acute</a:t>
            </a:r>
            <a:r>
              <a:rPr lang="en-US" i="1" dirty="0" smtClean="0"/>
              <a:t> inflammation</a:t>
            </a:r>
            <a:endParaRPr lang="en-US" dirty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048000" y="533400"/>
            <a:ext cx="287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 smtClean="0">
                <a:latin typeface="Franklin Gothic Book" pitchFamily="34" charset="0"/>
              </a:rPr>
              <a:t>Inflammation</a:t>
            </a:r>
            <a:r>
              <a:rPr lang="en-US" dirty="0" smtClean="0">
                <a:latin typeface="Franklin Gothic Book" pitchFamily="34" charset="0"/>
              </a:rPr>
              <a:t> 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295400" y="1600200"/>
            <a:ext cx="1306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dirty="0" err="1">
                <a:latin typeface="Franklin Gothic Book" pitchFamily="34" charset="0"/>
              </a:rPr>
              <a:t>Neutrophils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4419600" y="16002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Franklin Gothic Book" pitchFamily="34" charset="0"/>
              </a:rPr>
              <a:t>Macrophage, Lymphocytes &amp; Plasma  </a:t>
            </a:r>
            <a:r>
              <a:rPr lang="en-US" dirty="0">
                <a:latin typeface="Franklin Gothic Book" pitchFamily="34" charset="0"/>
              </a:rPr>
              <a:t>cells</a:t>
            </a:r>
            <a:r>
              <a:rPr lang="en-US" i="1" dirty="0">
                <a:latin typeface="Franklin Gothic Book" pitchFamily="34" charset="0"/>
              </a:rPr>
              <a:t> </a:t>
            </a:r>
            <a:endParaRPr lang="en-US" dirty="0">
              <a:latin typeface="Franklin Gothic Book" pitchFamily="34" charset="0"/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3962400" cy="310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5257800" y="1143000"/>
            <a:ext cx="2362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Ins="45720" bIns="0" anchor="b">
            <a:normAutofit fontScale="92500"/>
          </a:bodyPr>
          <a:lstStyle/>
          <a:p>
            <a:pPr algn="ctr" rt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Chronic </a:t>
            </a:r>
            <a:r>
              <a:rPr lang="en-US" sz="2000" i="1" dirty="0">
                <a:solidFill>
                  <a:schemeClr val="tx1"/>
                </a:solidFill>
              </a:rPr>
              <a:t>inflammation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2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1200"/>
            <a:ext cx="39624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Granulomatous </a:t>
            </a:r>
            <a:r>
              <a:rPr lang="en-US" b="1" dirty="0" smtClean="0"/>
              <a:t>inflammation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وان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/>
              <a:t>Match A and B</a:t>
            </a:r>
          </a:p>
        </p:txBody>
      </p:sp>
      <p:sp>
        <p:nvSpPr>
          <p:cNvPr id="47107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762001"/>
            <a:ext cx="4040188" cy="45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8676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152400" y="1524000"/>
            <a:ext cx="4876800" cy="5673725"/>
          </a:xfrm>
        </p:spPr>
        <p:txBody>
          <a:bodyPr>
            <a:noAutofit/>
          </a:bodyPr>
          <a:lstStyle/>
          <a:p>
            <a:pPr marL="457200" indent="-457200">
              <a:buFontTx/>
              <a:buAutoNum type="arabicParenR"/>
            </a:pPr>
            <a:r>
              <a:rPr lang="en-US" sz="2400" dirty="0" smtClean="0"/>
              <a:t>The most important cell in </a:t>
            </a:r>
            <a:r>
              <a:rPr lang="en-US" sz="2400" dirty="0" err="1" smtClean="0"/>
              <a:t>granulomatous</a:t>
            </a:r>
            <a:r>
              <a:rPr lang="en-US" sz="2400" dirty="0" smtClean="0"/>
              <a:t> inflammation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A cytokines  that is  important in activating macrophages and transforming them into </a:t>
            </a:r>
            <a:r>
              <a:rPr lang="en-US" sz="2400" dirty="0" err="1" smtClean="0"/>
              <a:t>epithelioid</a:t>
            </a:r>
            <a:r>
              <a:rPr lang="en-US" sz="2400" dirty="0" smtClean="0"/>
              <a:t> cells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Multinucleated cell in TB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Antigen presenting cells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pathogenesis of immune type  </a:t>
            </a:r>
            <a:r>
              <a:rPr lang="en-US" sz="2400" dirty="0" err="1" smtClean="0"/>
              <a:t>granulomatous</a:t>
            </a:r>
            <a:r>
              <a:rPr lang="en-US" sz="2400" dirty="0" smtClean="0"/>
              <a:t> inflammation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Microscopic finding of TB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Found in the cell wall of </a:t>
            </a:r>
            <a:r>
              <a:rPr lang="en-US" sz="2400" dirty="0" smtClean="0"/>
              <a:t>TB</a:t>
            </a:r>
            <a:endParaRPr lang="en-US" sz="2000" dirty="0" smtClean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8200" y="762000"/>
            <a:ext cx="4041775" cy="45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678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800600" y="1600200"/>
            <a:ext cx="4194175" cy="5064125"/>
          </a:xfrm>
        </p:spPr>
        <p:txBody>
          <a:bodyPr/>
          <a:lstStyle/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IFN-γ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Langhans</a:t>
            </a:r>
            <a:r>
              <a:rPr lang="en-US" sz="1800" b="1" dirty="0" smtClean="0">
                <a:solidFill>
                  <a:srgbClr val="FF0000"/>
                </a:solidFill>
              </a:rPr>
              <a:t> cells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Epitheliod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histiocyes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Cord factor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Langerhan’s</a:t>
            </a:r>
            <a:r>
              <a:rPr lang="en-US" sz="1800" b="1" dirty="0" smtClean="0">
                <a:solidFill>
                  <a:srgbClr val="FF0000"/>
                </a:solidFill>
              </a:rPr>
              <a:t> cells 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Type IV hypersensitivity reaction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Caseating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granuloma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Langerhan’s </a:t>
            </a:r>
            <a:r>
              <a:rPr lang="en-CA" dirty="0" smtClean="0"/>
              <a:t>cells</a:t>
            </a:r>
            <a:endParaRPr lang="ar-S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Antigen presenting cells</a:t>
            </a:r>
          </a:p>
          <a:p>
            <a:endParaRPr lang="ar-SA" dirty="0"/>
          </a:p>
        </p:txBody>
      </p:sp>
      <p:pic>
        <p:nvPicPr>
          <p:cNvPr id="52226" name="Picture 2" descr="Figure thumbnail fx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990600"/>
            <a:ext cx="537788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704850" y="192087"/>
            <a:ext cx="7886700" cy="1325563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517650"/>
            <a:ext cx="8382000" cy="3941763"/>
          </a:xfrm>
        </p:spPr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Which of the following diseases does not cause </a:t>
            </a:r>
            <a:r>
              <a:rPr lang="en-US" dirty="0" err="1" smtClean="0">
                <a:latin typeface="+mj-lt"/>
              </a:rPr>
              <a:t>granulomatous</a:t>
            </a:r>
            <a:r>
              <a:rPr lang="en-US" dirty="0" smtClean="0">
                <a:latin typeface="+mj-lt"/>
              </a:rPr>
              <a:t> inflammation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smtClean="0">
                <a:latin typeface="+mj-lt"/>
              </a:rPr>
              <a:t>Cat-scratch disease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err="1" smtClean="0">
                <a:latin typeface="+mj-lt"/>
              </a:rPr>
              <a:t>Actinomycosis</a:t>
            </a:r>
            <a:r>
              <a:rPr lang="en-US" sz="2000" dirty="0" smtClean="0">
                <a:latin typeface="+mj-lt"/>
              </a:rPr>
              <a:t> 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err="1" smtClean="0">
                <a:latin typeface="+mj-lt"/>
              </a:rPr>
              <a:t>Sarcoidosis</a:t>
            </a:r>
            <a:endParaRPr lang="en-US" altLang="en-US" sz="2000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err="1" smtClean="0">
                <a:latin typeface="+mj-lt"/>
              </a:rPr>
              <a:t>Leishmaniasis</a:t>
            </a:r>
            <a:endParaRPr lang="en-US" altLang="en-US" sz="2000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000" b="1" dirty="0" smtClean="0">
                <a:latin typeface="+mj-lt"/>
              </a:rPr>
              <a:t>Staphylococcus infection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causes of </a:t>
            </a:r>
            <a:r>
              <a:rPr lang="en-US" dirty="0" err="1" smtClean="0"/>
              <a:t>caseous</a:t>
            </a:r>
            <a:r>
              <a:rPr lang="en-US" dirty="0" smtClean="0"/>
              <a:t> necrosis? 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Caseous</a:t>
            </a:r>
            <a:r>
              <a:rPr lang="en-US" dirty="0" smtClean="0"/>
              <a:t> necrosis is caused by tuberculosis, leprosy, and fungal infections.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9800"/>
            <a:ext cx="8900512" cy="3349625"/>
          </a:xfrm>
        </p:spPr>
        <p:txBody>
          <a:bodyPr>
            <a:normAutofit/>
          </a:bodyPr>
          <a:lstStyle/>
          <a:p>
            <a:r>
              <a:rPr lang="en-US" dirty="0" smtClean="0"/>
              <a:t>How does </a:t>
            </a:r>
            <a:r>
              <a:rPr lang="en-US" dirty="0" err="1" smtClean="0"/>
              <a:t>caseous</a:t>
            </a:r>
            <a:r>
              <a:rPr lang="en-US" dirty="0" smtClean="0"/>
              <a:t> necrosis differ from coagulative necrosis under the microscope? </a:t>
            </a:r>
            <a:br>
              <a:rPr lang="en-US" dirty="0" smtClean="0"/>
            </a:br>
            <a:r>
              <a:rPr lang="en-US" dirty="0" smtClean="0"/>
              <a:t>- In </a:t>
            </a:r>
            <a:r>
              <a:rPr lang="en-US" dirty="0" err="1" smtClean="0"/>
              <a:t>caseous</a:t>
            </a:r>
            <a:r>
              <a:rPr lang="en-US" dirty="0" smtClean="0"/>
              <a:t> necrosis, there is total loss of tissue structure, whereas in coagulative necrosis, cell outlines are retained.</a:t>
            </a:r>
            <a:endParaRPr lang="en-US" dirty="0"/>
          </a:p>
        </p:txBody>
      </p:sp>
      <p:pic>
        <p:nvPicPr>
          <p:cNvPr id="1026" name="Picture 2" descr="https://upload.wikimedia.org/wikipedia/commons/9/99/Renal_cortical_infarction_showing_coagulative_necrosis_4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3509362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657600"/>
            <a:ext cx="3714750" cy="267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origin of </a:t>
            </a:r>
            <a:r>
              <a:rPr lang="en-US" dirty="0" err="1" smtClean="0"/>
              <a:t>epithelioid</a:t>
            </a:r>
            <a:r>
              <a:rPr lang="en-US" dirty="0" smtClean="0"/>
              <a:t> cells? </a:t>
            </a:r>
            <a:br>
              <a:rPr lang="en-US" dirty="0" smtClean="0"/>
            </a:br>
            <a:r>
              <a:rPr lang="en-US" dirty="0" smtClean="0"/>
              <a:t>They are transformed macrophages.</a:t>
            </a:r>
          </a:p>
          <a:p>
            <a:r>
              <a:rPr lang="en-US" dirty="0" smtClean="0"/>
              <a:t>Do you know the difference between granulation tissue and </a:t>
            </a:r>
            <a:r>
              <a:rPr lang="en-US" dirty="0" err="1" smtClean="0"/>
              <a:t>granulomatous</a:t>
            </a:r>
            <a:r>
              <a:rPr lang="en-US" dirty="0" smtClean="0"/>
              <a:t> inflammation? 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Granulation tissue </a:t>
            </a:r>
            <a:r>
              <a:rPr lang="en-US" dirty="0" smtClean="0"/>
              <a:t>contains new small blood vessels, fibroblasts, and mononuclear cells in an edematous extracellular matrix; it is part of the repair response. A </a:t>
            </a:r>
            <a:r>
              <a:rPr lang="en-US" dirty="0" err="1" smtClean="0">
                <a:solidFill>
                  <a:srgbClr val="FF0000"/>
                </a:solidFill>
              </a:rPr>
              <a:t>granuloma</a:t>
            </a:r>
            <a:r>
              <a:rPr lang="en-US" dirty="0" smtClean="0"/>
              <a:t> is a circumscribed collection of </a:t>
            </a:r>
            <a:r>
              <a:rPr lang="en-US" dirty="0" err="1" smtClean="0"/>
              <a:t>epithelioid</a:t>
            </a:r>
            <a:r>
              <a:rPr lang="en-US" dirty="0" smtClean="0"/>
              <a:t> cells, usually surrounded by lymphocytes; it is a form of chronic inflammation.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causes of </a:t>
            </a:r>
            <a:r>
              <a:rPr lang="en-US" dirty="0" err="1" smtClean="0"/>
              <a:t>granulomatous</a:t>
            </a:r>
            <a:r>
              <a:rPr lang="en-US" dirty="0" smtClean="0"/>
              <a:t> inflammation? </a:t>
            </a:r>
          </a:p>
          <a:p>
            <a:r>
              <a:rPr lang="en-US" dirty="0" smtClean="0"/>
              <a:t>Causes are </a:t>
            </a:r>
          </a:p>
          <a:p>
            <a:pPr lvl="1"/>
            <a:r>
              <a:rPr lang="en-US" dirty="0" smtClean="0"/>
              <a:t>(1) bacterial (e.g., </a:t>
            </a:r>
            <a:r>
              <a:rPr lang="en-US" i="1" dirty="0" smtClean="0"/>
              <a:t>Mycobacterium tuberculosis, M. </a:t>
            </a:r>
            <a:r>
              <a:rPr lang="en-US" i="1" dirty="0" err="1" smtClean="0"/>
              <a:t>leprae</a:t>
            </a:r>
            <a:r>
              <a:rPr lang="en-US" i="1" dirty="0" smtClean="0"/>
              <a:t>, </a:t>
            </a:r>
            <a:r>
              <a:rPr lang="en-US" i="1" dirty="0" err="1" smtClean="0"/>
              <a:t>Treponema</a:t>
            </a:r>
            <a:r>
              <a:rPr lang="en-US" i="1" dirty="0" smtClean="0"/>
              <a:t> </a:t>
            </a:r>
            <a:r>
              <a:rPr lang="en-US" i="1" dirty="0" err="1" smtClean="0"/>
              <a:t>pallidum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(2) parasitic (e.g., </a:t>
            </a:r>
            <a:r>
              <a:rPr lang="en-US" dirty="0" err="1" smtClean="0"/>
              <a:t>schistosomiasis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(3) fungal (e.g., </a:t>
            </a:r>
            <a:r>
              <a:rPr lang="en-US" dirty="0" err="1" smtClean="0"/>
              <a:t>histoplasmosis</a:t>
            </a:r>
            <a:r>
              <a:rPr lang="en-US" dirty="0" smtClean="0"/>
              <a:t>, </a:t>
            </a:r>
            <a:r>
              <a:rPr lang="en-US" dirty="0" err="1" smtClean="0"/>
              <a:t>blastomycosis</a:t>
            </a:r>
            <a:r>
              <a:rPr lang="en-US" smtClean="0"/>
              <a:t>)</a:t>
            </a:r>
          </a:p>
          <a:p>
            <a:pPr lvl="1"/>
            <a:r>
              <a:rPr lang="en-US" smtClean="0"/>
              <a:t>(</a:t>
            </a:r>
            <a:r>
              <a:rPr lang="en-US" dirty="0" smtClean="0"/>
              <a:t>4) inorganic dusts (e.g., silicosis, </a:t>
            </a:r>
            <a:r>
              <a:rPr lang="en-US" dirty="0" err="1" smtClean="0"/>
              <a:t>berylliosis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(5) foreign body</a:t>
            </a:r>
          </a:p>
          <a:p>
            <a:pPr lvl="1"/>
            <a:r>
              <a:rPr lang="en-US" dirty="0" smtClean="0"/>
              <a:t>(6) unknown (e.g., </a:t>
            </a:r>
            <a:r>
              <a:rPr lang="en-US" dirty="0" err="1" smtClean="0"/>
              <a:t>sarcoidosis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How are giant cells formed in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? </a:t>
            </a:r>
            <a:br>
              <a:rPr lang="en-US" sz="2800" b="1" dirty="0" smtClean="0"/>
            </a:br>
            <a:r>
              <a:rPr lang="en-US" sz="2800" b="1" dirty="0" smtClean="0"/>
              <a:t>Giant cells are formed by fusion of macrophages.</a:t>
            </a:r>
            <a:br>
              <a:rPr lang="en-US" sz="2800" b="1" dirty="0" smtClean="0"/>
            </a:br>
            <a:endParaRPr lang="en-US" sz="2800" b="1" dirty="0" smtClean="0"/>
          </a:p>
          <a:p>
            <a:r>
              <a:rPr lang="en-US" sz="2800" b="1" dirty="0" smtClean="0"/>
              <a:t>What are the other cells in a </a:t>
            </a:r>
            <a:r>
              <a:rPr lang="en-US" sz="2800" b="1" dirty="0" err="1" smtClean="0"/>
              <a:t>granuloma</a:t>
            </a:r>
            <a:r>
              <a:rPr lang="en-US" sz="2800" b="1" dirty="0" smtClean="0"/>
              <a:t>? </a:t>
            </a:r>
            <a:br>
              <a:rPr lang="en-US" sz="2800" b="1" dirty="0" smtClean="0"/>
            </a:br>
            <a:r>
              <a:rPr lang="en-US" sz="2800" b="1" dirty="0" smtClean="0"/>
              <a:t>Lymphocytes, mainly CD4+, that caused the </a:t>
            </a:r>
            <a:r>
              <a:rPr lang="en-US" sz="2800" b="1" dirty="0" err="1" smtClean="0"/>
              <a:t>granulomatous</a:t>
            </a:r>
            <a:r>
              <a:rPr lang="en-US" sz="2800" b="1" dirty="0" smtClean="0"/>
              <a:t> reaction are present. Healing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are surrounded by fibroblasts. </a:t>
            </a:r>
          </a:p>
          <a:p>
            <a:endParaRPr lang="en-US" sz="1898" b="1" dirty="0" smtClean="0"/>
          </a:p>
          <a:p>
            <a:r>
              <a:rPr lang="en-US" sz="2800" b="1" smtClean="0"/>
              <a:t>In TB do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in different organs look different? </a:t>
            </a:r>
            <a:br>
              <a:rPr lang="en-US" sz="2800" b="1" dirty="0" smtClean="0"/>
            </a:br>
            <a:r>
              <a:rPr lang="en-US" sz="2800" b="1" dirty="0" smtClean="0"/>
              <a:t>No, all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look similar.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i="1" smtClean="0">
                <a:solidFill>
                  <a:srgbClr val="FF0000"/>
                </a:solidFill>
              </a:rPr>
              <a:t/>
            </a:r>
            <a:br>
              <a:rPr lang="en-US" sz="4800" b="1" i="1" smtClean="0">
                <a:solidFill>
                  <a:srgbClr val="FF0000"/>
                </a:solidFill>
              </a:rPr>
            </a:br>
            <a:r>
              <a:rPr lang="en-US" sz="4800" b="1" i="1" smtClean="0">
                <a:solidFill>
                  <a:srgbClr val="FF0000"/>
                </a:solidFill>
              </a:rPr>
              <a:t>TAKE </a:t>
            </a:r>
            <a:r>
              <a:rPr lang="en-US" sz="4800" b="1" i="1" dirty="0" smtClean="0">
                <a:solidFill>
                  <a:srgbClr val="FF0000"/>
                </a:solidFill>
              </a:rPr>
              <a:t>HOME MESSAGES:</a:t>
            </a: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524000"/>
            <a:ext cx="8153400" cy="5257800"/>
          </a:xfrm>
        </p:spPr>
        <p:txBody>
          <a:bodyPr>
            <a:normAutofit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err="1" smtClean="0"/>
              <a:t>Granulomatous</a:t>
            </a:r>
            <a:r>
              <a:rPr lang="en-US" sz="2800" dirty="0" smtClean="0"/>
              <a:t> inflammation is a distinctive pattern of chronic inflammation characterized by aggregates </a:t>
            </a:r>
            <a:r>
              <a:rPr lang="en-US" sz="2800" dirty="0" err="1" smtClean="0"/>
              <a:t>epithelioid</a:t>
            </a:r>
            <a:r>
              <a:rPr lang="en-US" sz="2800" dirty="0" smtClean="0"/>
              <a:t> macrophages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smtClean="0"/>
              <a:t>Damaging stimuli which provoke a </a:t>
            </a:r>
            <a:r>
              <a:rPr lang="en-US" sz="2800" dirty="0" err="1" smtClean="0"/>
              <a:t>granulomatous</a:t>
            </a:r>
            <a:r>
              <a:rPr lang="en-US" sz="2800" dirty="0" smtClean="0"/>
              <a:t> inflammatory response include: Microorganisms which are of low inherent </a:t>
            </a:r>
            <a:r>
              <a:rPr lang="en-US" sz="2800" dirty="0" err="1" smtClean="0"/>
              <a:t>pathogenicity</a:t>
            </a:r>
            <a:r>
              <a:rPr lang="en-US" sz="2800" dirty="0" smtClean="0"/>
              <a:t> but which excite an immune response.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3200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smtClean="0"/>
              <a:t>Granuloma </a:t>
            </a:r>
            <a:r>
              <a:rPr lang="en-US" sz="2800" dirty="0" smtClean="0"/>
              <a:t>are produced in response to: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Bacterial infection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 parasitic infection: e.g. </a:t>
            </a:r>
            <a:r>
              <a:rPr lang="en-US" dirty="0" err="1" smtClean="0"/>
              <a:t>Schistosoma</a:t>
            </a:r>
            <a:r>
              <a:rPr lang="en-US" dirty="0" smtClean="0"/>
              <a:t> infection</a:t>
            </a:r>
            <a:endParaRPr lang="en-US" sz="3000" dirty="0" smtClean="0"/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Certain fungi cannot be dealt with adequately by </a:t>
            </a:r>
            <a:r>
              <a:rPr lang="en-US" dirty="0" err="1" smtClean="0"/>
              <a:t>neutrophils</a:t>
            </a:r>
            <a:r>
              <a:rPr lang="en-US" dirty="0" smtClean="0"/>
              <a:t>, and thus excite </a:t>
            </a:r>
            <a:r>
              <a:rPr lang="en-US" dirty="0" err="1" smtClean="0"/>
              <a:t>granulomatous</a:t>
            </a:r>
            <a:r>
              <a:rPr lang="en-US" dirty="0" smtClean="0"/>
              <a:t> reactions.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Non-living foreign material deposited in tissues, e.g. keratin from ruptured epidermal cyst.</a:t>
            </a:r>
            <a:endParaRPr lang="en-US" sz="3000" dirty="0" smtClean="0"/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Unknown factors, e.g. in the disease '</a:t>
            </a:r>
            <a:r>
              <a:rPr lang="en-US" dirty="0" err="1" smtClean="0"/>
              <a:t>sarcoidosis</a:t>
            </a:r>
            <a:r>
              <a:rPr lang="en-US" dirty="0" smtClean="0"/>
              <a:t>' and </a:t>
            </a:r>
            <a:r>
              <a:rPr lang="en-US" dirty="0" err="1" smtClean="0"/>
              <a:t>Crohn's</a:t>
            </a:r>
            <a:r>
              <a:rPr lang="en-US" dirty="0" smtClean="0"/>
              <a:t> </a:t>
            </a:r>
            <a:r>
              <a:rPr lang="en-US" dirty="0" err="1" smtClean="0"/>
              <a:t>diseas</a:t>
            </a: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8763000" cy="12954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dirty="0" smtClean="0">
                <a:solidFill>
                  <a:schemeClr val="tx1"/>
                </a:solidFill>
              </a:rPr>
              <a:t>Granulomatous inflammation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2438400"/>
            <a:ext cx="7848600" cy="19389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A form of chronic inflammation characterized by the formation of </a:t>
            </a:r>
            <a:r>
              <a:rPr lang="en-US" sz="4000" dirty="0" smtClean="0">
                <a:solidFill>
                  <a:srgbClr val="FFFF00"/>
                </a:solidFill>
              </a:rPr>
              <a:t>granulomas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2800" y="3886200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Meta Serif Office Pro"/>
              </a:rPr>
              <a:t>collections of activated macrophages, often with T lymphocytes, and sometimes associated with central necrosis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Content Placeholder 3" descr="d:\Inetpub\ombroot\content\0721601871\graphics\fullsize\S01871-002-f03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b="3398"/>
          <a:stretch>
            <a:fillRect/>
          </a:stretch>
        </p:blipFill>
        <p:spPr>
          <a:xfrm>
            <a:off x="304800" y="184666"/>
            <a:ext cx="5943600" cy="6408737"/>
          </a:xfr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Granulomatous </a:t>
            </a:r>
            <a:r>
              <a:rPr lang="en-US" b="1" dirty="0" smtClean="0"/>
              <a:t>inflammation</a:t>
            </a: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746437" y="6153090"/>
            <a:ext cx="1568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</a:t>
            </a:r>
            <a:r>
              <a:rPr lang="en-US" sz="2000" dirty="0" err="1" smtClean="0"/>
              <a:t>Granuloma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6127437" y="1634708"/>
            <a:ext cx="3016563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ta Serif Office Pro"/>
              </a:rPr>
              <a:t>The activated macro­phages may develop abundant cytoplasm and begin to resemble epithelial cells, and are called </a:t>
            </a:r>
            <a:r>
              <a:rPr lang="en-US" i="1" dirty="0">
                <a:solidFill>
                  <a:srgbClr val="000000"/>
                </a:solidFill>
                <a:latin typeface="Meta Serif Office Pro"/>
              </a:rPr>
              <a:t>epithelioid cells</a:t>
            </a:r>
            <a:r>
              <a:rPr lang="en-US" dirty="0">
                <a:solidFill>
                  <a:srgbClr val="000000"/>
                </a:solidFill>
                <a:latin typeface="Meta Serif Office Pro"/>
              </a:rPr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4906606"/>
            <a:ext cx="20574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Epithelioid histiocytic </a:t>
            </a:r>
            <a:r>
              <a:rPr lang="en-US" sz="1600" dirty="0"/>
              <a:t>cells</a:t>
            </a:r>
            <a:r>
              <a:rPr lang="en-US" sz="1600" dirty="0"/>
              <a:t> </a:t>
            </a:r>
            <a:r>
              <a:rPr lang="en-US" sz="1600" dirty="0"/>
              <a:t>are </a:t>
            </a:r>
            <a:r>
              <a:rPr lang="en-US" sz="1600" dirty="0"/>
              <a:t>the principle cellular components </a:t>
            </a:r>
            <a:r>
              <a:rPr lang="en-US" sz="1600" dirty="0"/>
              <a:t>in granuloma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is it important?</a:t>
            </a:r>
          </a:p>
        </p:txBody>
      </p:sp>
      <p:sp>
        <p:nvSpPr>
          <p:cNvPr id="12291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Granulomas are encountered in certain </a:t>
            </a:r>
            <a:r>
              <a:rPr lang="en-US" smtClean="0">
                <a:solidFill>
                  <a:srgbClr val="FF0000"/>
                </a:solidFill>
              </a:rPr>
              <a:t>specific</a:t>
            </a:r>
            <a:r>
              <a:rPr lang="en-US" smtClean="0"/>
              <a:t> pathologic states.</a:t>
            </a:r>
          </a:p>
          <a:p>
            <a:r>
              <a:rPr lang="en-US" smtClean="0"/>
              <a:t> Recognition of the granulomatous pattern is important because of the </a:t>
            </a:r>
            <a:r>
              <a:rPr lang="en-US" smtClean="0">
                <a:solidFill>
                  <a:srgbClr val="FF0000"/>
                </a:solidFill>
              </a:rPr>
              <a:t>limited number of conditions</a:t>
            </a:r>
            <a:r>
              <a:rPr lang="en-US" smtClean="0"/>
              <a:t> (some life-threatening) that cause it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altLang="en-US" sz="2800" u="sng" dirty="0" err="1" smtClean="0">
                <a:solidFill>
                  <a:srgbClr val="FF0000"/>
                </a:solidFill>
              </a:rPr>
              <a:t>Granuloma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/>
              <a:t>= Nodular collection of </a:t>
            </a:r>
            <a:r>
              <a:rPr lang="en-US" altLang="en-US" sz="2800" i="1" u="sng" dirty="0" err="1" smtClean="0">
                <a:solidFill>
                  <a:srgbClr val="FF0000"/>
                </a:solidFill>
              </a:rPr>
              <a:t>epithelioid</a:t>
            </a:r>
            <a:r>
              <a:rPr lang="en-US" altLang="en-US" sz="2800" i="1" u="sng" dirty="0" smtClean="0">
                <a:solidFill>
                  <a:srgbClr val="FF0000"/>
                </a:solidFill>
              </a:rPr>
              <a:t> macrophages </a:t>
            </a:r>
            <a:r>
              <a:rPr lang="en-US" altLang="en-US" sz="2800" dirty="0" smtClean="0"/>
              <a:t>surrounded by a rim of lymphocytes</a:t>
            </a:r>
          </a:p>
          <a:p>
            <a:r>
              <a:rPr lang="en-US" altLang="en-US" sz="2800" i="1" u="sng" dirty="0" smtClean="0">
                <a:solidFill>
                  <a:srgbClr val="FF0000"/>
                </a:solidFill>
              </a:rPr>
              <a:t>Epithelioid </a:t>
            </a:r>
            <a:r>
              <a:rPr lang="en-US" altLang="en-US" sz="2800" i="1" u="sng" dirty="0" smtClean="0">
                <a:solidFill>
                  <a:srgbClr val="FF0000"/>
                </a:solidFill>
              </a:rPr>
              <a:t>macrophages</a:t>
            </a:r>
            <a:r>
              <a:rPr lang="en-US" altLang="en-US" sz="2800" dirty="0" smtClean="0"/>
              <a:t>: squamous </a:t>
            </a:r>
            <a:r>
              <a:rPr lang="en-US" altLang="en-US" sz="2800" dirty="0"/>
              <a:t>cell-like </a:t>
            </a:r>
            <a:r>
              <a:rPr lang="en-US" altLang="en-US" sz="2800" dirty="0" smtClean="0"/>
              <a:t>appearance</a:t>
            </a:r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11268" name="Picture 3" descr="granuloma and eithelioid ce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1242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G:\basics\B__\webpath\jpeg7\infl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429000"/>
            <a:ext cx="41910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3581400" y="6126163"/>
            <a:ext cx="457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ta Serif Office Pro"/>
              </a:rPr>
              <a:t>Some activated macrophages may fuse, forming multinu­cleate </a:t>
            </a:r>
            <a:r>
              <a:rPr lang="en-US" i="1" dirty="0">
                <a:solidFill>
                  <a:srgbClr val="000000"/>
                </a:solidFill>
                <a:latin typeface="Meta Serif Office Pro"/>
              </a:rPr>
              <a:t>giant cells</a:t>
            </a:r>
            <a:endParaRPr lang="en-US" dirty="0"/>
          </a:p>
        </p:txBody>
      </p:sp>
      <p:cxnSp>
        <p:nvCxnSpPr>
          <p:cNvPr id="4" name="Curved Connector 3"/>
          <p:cNvCxnSpPr/>
          <p:nvPr/>
        </p:nvCxnSpPr>
        <p:spPr>
          <a:xfrm rot="5400000" flipH="1" flipV="1">
            <a:off x="5928519" y="5425282"/>
            <a:ext cx="715963" cy="685800"/>
          </a:xfrm>
          <a:prstGeom prst="curvedConnector3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4191000" y="2832873"/>
            <a:ext cx="2895600" cy="819164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 nuclei arranged either peripherally (</a:t>
            </a:r>
            <a:r>
              <a:rPr lang="en-US" sz="2800" b="1" dirty="0" err="1" smtClean="0"/>
              <a:t>Langhans</a:t>
            </a:r>
            <a:r>
              <a:rPr lang="en-US" sz="2800" b="1" dirty="0" smtClean="0"/>
              <a:t>-type giant cell</a:t>
            </a:r>
            <a:r>
              <a:rPr lang="en-US" sz="2800" dirty="0" smtClean="0"/>
              <a:t>) or haphazardly (</a:t>
            </a:r>
            <a:r>
              <a:rPr lang="en-US" sz="2800" b="1" dirty="0" smtClean="0"/>
              <a:t>foreign body-type giant cell).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200400"/>
            <a:ext cx="2423973" cy="329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200400"/>
            <a:ext cx="2564191" cy="334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284" descr="Description: C:\Users\Roxie\Documents\My Scans\20001.tif"/>
          <p:cNvPicPr>
            <a:picLocks noChangeAspect="1" noChangeArrowheads="1"/>
          </p:cNvPicPr>
          <p:nvPr/>
        </p:nvPicPr>
        <p:blipFill>
          <a:blip r:embed="rId2" cstate="print"/>
          <a:srcRect l="1137" t="4498" r="41158" b="5536"/>
          <a:stretch>
            <a:fillRect/>
          </a:stretch>
        </p:blipFill>
        <p:spPr bwMode="auto">
          <a:xfrm>
            <a:off x="3842039" y="1067043"/>
            <a:ext cx="4616161" cy="49353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685800" y="2669232"/>
            <a:ext cx="290671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1. microscopic </a:t>
            </a:r>
            <a:r>
              <a:rPr lang="en-US" sz="2000" b="1" dirty="0" smtClean="0"/>
              <a:t>aggregation of activated macrophages 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941139" y="935115"/>
            <a:ext cx="211872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/>
              <a:t>Granuloma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5638800"/>
            <a:ext cx="215757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3. Lymphocytes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562600" y="2438400"/>
            <a:ext cx="357373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smtClean="0"/>
              <a:t>2. </a:t>
            </a:r>
            <a:r>
              <a:rPr lang="en-US" sz="2400" b="1" dirty="0" err="1" smtClean="0"/>
              <a:t>Langhans</a:t>
            </a:r>
            <a:r>
              <a:rPr lang="en-US" sz="2400" b="1" dirty="0" smtClean="0"/>
              <a:t>-type </a:t>
            </a:r>
            <a:r>
              <a:rPr lang="en-US" sz="2400" b="1" dirty="0" smtClean="0"/>
              <a:t>giant cell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993</Words>
  <Application>Microsoft Office PowerPoint</Application>
  <PresentationFormat>On-screen Show (4:3)</PresentationFormat>
  <Paragraphs>209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Arial Black</vt:lpstr>
      <vt:lpstr>Arial Rounded MT Bold</vt:lpstr>
      <vt:lpstr>Calibri</vt:lpstr>
      <vt:lpstr>Calibri Light</vt:lpstr>
      <vt:lpstr>Franklin Gothic Book</vt:lpstr>
      <vt:lpstr>Meta Serif Office Pro</vt:lpstr>
      <vt:lpstr>Times</vt:lpstr>
      <vt:lpstr>Times New Roman</vt:lpstr>
      <vt:lpstr>Wingdings</vt:lpstr>
      <vt:lpstr>Wingdings 2</vt:lpstr>
      <vt:lpstr>Office Theme</vt:lpstr>
      <vt:lpstr>                      GRANULOMATOUS INFLAMMATION   </vt:lpstr>
      <vt:lpstr>OBJECTIVES AND KEY PRINCIPLES TO BE TAUGHT: </vt:lpstr>
      <vt:lpstr>PowerPoint Presentation</vt:lpstr>
      <vt:lpstr>Granulomatous inflammation</vt:lpstr>
      <vt:lpstr>PowerPoint Presentation</vt:lpstr>
      <vt:lpstr>Why is it important?</vt:lpstr>
      <vt:lpstr>PowerPoint Presentation</vt:lpstr>
      <vt:lpstr>PowerPoint Presentation</vt:lpstr>
      <vt:lpstr>PowerPoint Presentation</vt:lpstr>
      <vt:lpstr>Granuloma</vt:lpstr>
      <vt:lpstr>PowerPoint Presentation</vt:lpstr>
      <vt:lpstr>PowerPoint Presentation</vt:lpstr>
      <vt:lpstr>Granulomatous Inflammation </vt:lpstr>
      <vt:lpstr>Granulomatous Inflammation Mechanism</vt:lpstr>
      <vt:lpstr>PowerPoint Presentation</vt:lpstr>
      <vt:lpstr> There are two types of granulomas </vt:lpstr>
      <vt:lpstr>Foreign body granuloma </vt:lpstr>
      <vt:lpstr>Granulomatous Inflammation  Causes</vt:lpstr>
      <vt:lpstr>Tuberculosis: Mycobacterum tuberculosis  </vt:lpstr>
      <vt:lpstr>PowerPoint Presentation</vt:lpstr>
      <vt:lpstr>Tuberculosis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Cat-scratch disease</vt:lpstr>
      <vt:lpstr>PowerPoint Presentation</vt:lpstr>
      <vt:lpstr>PowerPoint Presentation</vt:lpstr>
      <vt:lpstr>Match A and B</vt:lpstr>
      <vt:lpstr>Langerhan’s cells</vt:lpstr>
      <vt:lpstr>PowerPoint Presentation</vt:lpstr>
      <vt:lpstr>What are the causes of caseous necrosis? </vt:lpstr>
      <vt:lpstr>PowerPoint Presentation</vt:lpstr>
      <vt:lpstr>PowerPoint Presentation</vt:lpstr>
      <vt:lpstr>PowerPoint Presentation</vt:lpstr>
      <vt:lpstr>PowerPoint Presentation</vt:lpstr>
      <vt:lpstr> TAKE HOME MESSAGES: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GRANULOMATOUS INFLAMMATION</dc:title>
  <dc:creator>Maha Arafah</dc:creator>
  <cp:lastModifiedBy>Maha Mohammead Arfah</cp:lastModifiedBy>
  <cp:revision>41</cp:revision>
  <dcterms:created xsi:type="dcterms:W3CDTF">2016-10-29T16:34:33Z</dcterms:created>
  <dcterms:modified xsi:type="dcterms:W3CDTF">2019-10-07T12:16:31Z</dcterms:modified>
</cp:coreProperties>
</file>