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399"/>
        </a:solidFill>
        <a:effectLst/>
        <a:uFillTx/>
        <a:latin typeface="Garamond"/>
        <a:ea typeface="Garamond"/>
        <a:cs typeface="Garamond"/>
        <a:sym typeface="Garamond"/>
      </a:defRPr>
    </a:lvl1pPr>
    <a:lvl2pPr marL="0" marR="0" indent="4572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399"/>
        </a:solidFill>
        <a:effectLst/>
        <a:uFillTx/>
        <a:latin typeface="Garamond"/>
        <a:ea typeface="Garamond"/>
        <a:cs typeface="Garamond"/>
        <a:sym typeface="Garamond"/>
      </a:defRPr>
    </a:lvl2pPr>
    <a:lvl3pPr marL="0" marR="0" indent="9144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399"/>
        </a:solidFill>
        <a:effectLst/>
        <a:uFillTx/>
        <a:latin typeface="Garamond"/>
        <a:ea typeface="Garamond"/>
        <a:cs typeface="Garamond"/>
        <a:sym typeface="Garamond"/>
      </a:defRPr>
    </a:lvl3pPr>
    <a:lvl4pPr marL="0" marR="0" indent="13716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399"/>
        </a:solidFill>
        <a:effectLst/>
        <a:uFillTx/>
        <a:latin typeface="Garamond"/>
        <a:ea typeface="Garamond"/>
        <a:cs typeface="Garamond"/>
        <a:sym typeface="Garamond"/>
      </a:defRPr>
    </a:lvl4pPr>
    <a:lvl5pPr marL="0" marR="0" indent="18288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399"/>
        </a:solidFill>
        <a:effectLst/>
        <a:uFillTx/>
        <a:latin typeface="Garamond"/>
        <a:ea typeface="Garamond"/>
        <a:cs typeface="Garamond"/>
        <a:sym typeface="Garamond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399"/>
        </a:solidFill>
        <a:effectLst/>
        <a:uFillTx/>
        <a:latin typeface="Garamond"/>
        <a:ea typeface="Garamond"/>
        <a:cs typeface="Garamond"/>
        <a:sym typeface="Garamond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399"/>
        </a:solidFill>
        <a:effectLst/>
        <a:uFillTx/>
        <a:latin typeface="Garamond"/>
        <a:ea typeface="Garamond"/>
        <a:cs typeface="Garamond"/>
        <a:sym typeface="Garamond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399"/>
        </a:solidFill>
        <a:effectLst/>
        <a:uFillTx/>
        <a:latin typeface="Garamond"/>
        <a:ea typeface="Garamond"/>
        <a:cs typeface="Garamond"/>
        <a:sym typeface="Garamond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399"/>
        </a:solidFill>
        <a:effectLst/>
        <a:uFillTx/>
        <a:latin typeface="Garamond"/>
        <a:ea typeface="Garamond"/>
        <a:cs typeface="Garamond"/>
        <a:sym typeface="Garamon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EC"/>
          </a:solidFill>
        </a:fill>
      </a:tcStyle>
    </a:wholeTbl>
    <a:band2H>
      <a:tcTxStyle b="def" i="def"/>
      <a:tcStyle>
        <a:tcBdr/>
        <a:fill>
          <a:solidFill>
            <a:srgbClr val="E6EFF6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399"/>
              </a:solidFill>
              <a:prstDash val="solid"/>
              <a:round/>
            </a:ln>
          </a:top>
          <a:bottom>
            <a:ln w="25400" cap="flat">
              <a:solidFill>
                <a:srgbClr val="00339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399"/>
              </a:solidFill>
              <a:prstDash val="solid"/>
              <a:round/>
            </a:ln>
          </a:top>
          <a:bottom>
            <a:ln w="25400" cap="flat">
              <a:solidFill>
                <a:srgbClr val="00339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D"/>
          </a:solidFill>
        </a:fill>
      </a:tcStyle>
    </a:wholeTbl>
    <a:band2H>
      <a:tcTxStyle b="def" i="def"/>
      <a:tcStyle>
        <a:tcBdr/>
        <a:fill>
          <a:solidFill>
            <a:srgbClr val="E6E7E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99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99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9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" name="Shape 3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rtl="1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rtl="1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rtl="1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rtl="1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rtl="1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rtl="1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rtl="1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rtl="1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رقم الشريحة"/>
          <p:cNvSpPr txBox="1"/>
          <p:nvPr>
            <p:ph type="sldNum" sz="quarter" idx="2"/>
          </p:nvPr>
        </p:nvSpPr>
        <p:spPr>
          <a:xfrm>
            <a:off x="8422372" y="6466745"/>
            <a:ext cx="264429" cy="2642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تجميع"/>
          <p:cNvGrpSpPr/>
          <p:nvPr/>
        </p:nvGrpSpPr>
        <p:grpSpPr>
          <a:xfrm>
            <a:off x="0" y="0"/>
            <a:ext cx="9140825" cy="6850063"/>
            <a:chOff x="0" y="0"/>
            <a:chExt cx="9140825" cy="6850062"/>
          </a:xfrm>
        </p:grpSpPr>
        <p:grpSp>
          <p:nvGrpSpPr>
            <p:cNvPr id="7" name="تجميع"/>
            <p:cNvGrpSpPr/>
            <p:nvPr/>
          </p:nvGrpSpPr>
          <p:grpSpPr>
            <a:xfrm>
              <a:off x="2743200" y="3540125"/>
              <a:ext cx="6392863" cy="3309938"/>
              <a:chOff x="0" y="0"/>
              <a:chExt cx="6392862" cy="3309937"/>
            </a:xfrm>
          </p:grpSpPr>
          <p:sp>
            <p:nvSpPr>
              <p:cNvPr id="2" name="شكل"/>
              <p:cNvSpPr/>
              <p:nvPr/>
            </p:nvSpPr>
            <p:spPr>
              <a:xfrm>
                <a:off x="0" y="657225"/>
                <a:ext cx="4575175" cy="2652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E8B"/>
                  </a:gs>
                  <a:gs pos="100000">
                    <a:srgbClr val="003399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" name="شكل"/>
              <p:cNvSpPr/>
              <p:nvPr/>
            </p:nvSpPr>
            <p:spPr>
              <a:xfrm>
                <a:off x="3876675" y="700087"/>
                <a:ext cx="1998663" cy="1287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E8B"/>
                  </a:gs>
                  <a:gs pos="100000">
                    <a:srgbClr val="003399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" name="شكل"/>
              <p:cNvSpPr/>
              <p:nvPr/>
            </p:nvSpPr>
            <p:spPr>
              <a:xfrm>
                <a:off x="1860550" y="1771650"/>
                <a:ext cx="4522788" cy="1538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A7D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" name="شكل"/>
              <p:cNvSpPr/>
              <p:nvPr/>
            </p:nvSpPr>
            <p:spPr>
              <a:xfrm>
                <a:off x="1619250" y="0"/>
                <a:ext cx="4773613" cy="3309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close/>
                  </a:path>
                </a:pathLst>
              </a:custGeom>
              <a:solidFill>
                <a:srgbClr val="0033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" name="شكل"/>
              <p:cNvSpPr/>
              <p:nvPr/>
            </p:nvSpPr>
            <p:spPr>
              <a:xfrm>
                <a:off x="4402137" y="138112"/>
                <a:ext cx="1981201" cy="855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D86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8" name="شكل"/>
            <p:cNvSpPr/>
            <p:nvPr/>
          </p:nvSpPr>
          <p:spPr>
            <a:xfrm>
              <a:off x="5273675" y="2128837"/>
              <a:ext cx="2897188" cy="243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53" y="15998"/>
                  </a:moveTo>
                  <a:lnTo>
                    <a:pt x="9238" y="15601"/>
                  </a:lnTo>
                  <a:lnTo>
                    <a:pt x="11082" y="15204"/>
                  </a:lnTo>
                  <a:lnTo>
                    <a:pt x="12766" y="14880"/>
                  </a:lnTo>
                  <a:lnTo>
                    <a:pt x="14300" y="14483"/>
                  </a:lnTo>
                  <a:lnTo>
                    <a:pt x="15673" y="14072"/>
                  </a:lnTo>
                  <a:lnTo>
                    <a:pt x="16896" y="13675"/>
                  </a:lnTo>
                  <a:lnTo>
                    <a:pt x="18025" y="13189"/>
                  </a:lnTo>
                  <a:lnTo>
                    <a:pt x="18938" y="12792"/>
                  </a:lnTo>
                  <a:lnTo>
                    <a:pt x="19756" y="12234"/>
                  </a:lnTo>
                  <a:lnTo>
                    <a:pt x="20424" y="11763"/>
                  </a:lnTo>
                  <a:lnTo>
                    <a:pt x="20885" y="11116"/>
                  </a:lnTo>
                  <a:lnTo>
                    <a:pt x="21290" y="10469"/>
                  </a:lnTo>
                  <a:lnTo>
                    <a:pt x="21497" y="9837"/>
                  </a:lnTo>
                  <a:lnTo>
                    <a:pt x="21600" y="9028"/>
                  </a:lnTo>
                  <a:lnTo>
                    <a:pt x="21544" y="8234"/>
                  </a:lnTo>
                  <a:lnTo>
                    <a:pt x="21346" y="7352"/>
                  </a:lnTo>
                  <a:lnTo>
                    <a:pt x="21083" y="6720"/>
                  </a:lnTo>
                  <a:lnTo>
                    <a:pt x="20678" y="5999"/>
                  </a:lnTo>
                  <a:lnTo>
                    <a:pt x="20170" y="5352"/>
                  </a:lnTo>
                  <a:lnTo>
                    <a:pt x="19559" y="4720"/>
                  </a:lnTo>
                  <a:lnTo>
                    <a:pt x="18891" y="4073"/>
                  </a:lnTo>
                  <a:lnTo>
                    <a:pt x="18129" y="3441"/>
                  </a:lnTo>
                  <a:lnTo>
                    <a:pt x="16642" y="2309"/>
                  </a:lnTo>
                  <a:lnTo>
                    <a:pt x="15880" y="1838"/>
                  </a:lnTo>
                  <a:lnTo>
                    <a:pt x="15165" y="1353"/>
                  </a:lnTo>
                  <a:lnTo>
                    <a:pt x="14450" y="956"/>
                  </a:lnTo>
                  <a:lnTo>
                    <a:pt x="13886" y="632"/>
                  </a:lnTo>
                  <a:lnTo>
                    <a:pt x="13378" y="397"/>
                  </a:lnTo>
                  <a:lnTo>
                    <a:pt x="13020" y="147"/>
                  </a:lnTo>
                  <a:lnTo>
                    <a:pt x="12766" y="74"/>
                  </a:lnTo>
                  <a:lnTo>
                    <a:pt x="12663" y="0"/>
                  </a:lnTo>
                  <a:lnTo>
                    <a:pt x="14093" y="794"/>
                  </a:lnTo>
                  <a:lnTo>
                    <a:pt x="15570" y="1750"/>
                  </a:lnTo>
                  <a:lnTo>
                    <a:pt x="17000" y="2720"/>
                  </a:lnTo>
                  <a:lnTo>
                    <a:pt x="18326" y="3749"/>
                  </a:lnTo>
                  <a:lnTo>
                    <a:pt x="18938" y="4235"/>
                  </a:lnTo>
                  <a:lnTo>
                    <a:pt x="19455" y="4793"/>
                  </a:lnTo>
                  <a:lnTo>
                    <a:pt x="19963" y="5352"/>
                  </a:lnTo>
                  <a:lnTo>
                    <a:pt x="20424" y="5911"/>
                  </a:lnTo>
                  <a:lnTo>
                    <a:pt x="20782" y="6470"/>
                  </a:lnTo>
                  <a:lnTo>
                    <a:pt x="21036" y="7028"/>
                  </a:lnTo>
                  <a:lnTo>
                    <a:pt x="21186" y="7675"/>
                  </a:lnTo>
                  <a:lnTo>
                    <a:pt x="21290" y="8234"/>
                  </a:lnTo>
                  <a:lnTo>
                    <a:pt x="21243" y="8793"/>
                  </a:lnTo>
                  <a:lnTo>
                    <a:pt x="21083" y="9352"/>
                  </a:lnTo>
                  <a:lnTo>
                    <a:pt x="20829" y="9837"/>
                  </a:lnTo>
                  <a:lnTo>
                    <a:pt x="20424" y="10322"/>
                  </a:lnTo>
                  <a:lnTo>
                    <a:pt x="19963" y="10719"/>
                  </a:lnTo>
                  <a:lnTo>
                    <a:pt x="19399" y="11116"/>
                  </a:lnTo>
                  <a:lnTo>
                    <a:pt x="18787" y="11440"/>
                  </a:lnTo>
                  <a:lnTo>
                    <a:pt x="18072" y="11763"/>
                  </a:lnTo>
                  <a:lnTo>
                    <a:pt x="17254" y="12072"/>
                  </a:lnTo>
                  <a:lnTo>
                    <a:pt x="16445" y="12395"/>
                  </a:lnTo>
                  <a:lnTo>
                    <a:pt x="14601" y="12881"/>
                  </a:lnTo>
                  <a:lnTo>
                    <a:pt x="12710" y="13351"/>
                  </a:lnTo>
                  <a:lnTo>
                    <a:pt x="10668" y="13836"/>
                  </a:lnTo>
                  <a:lnTo>
                    <a:pt x="8683" y="14233"/>
                  </a:lnTo>
                  <a:lnTo>
                    <a:pt x="6736" y="14630"/>
                  </a:lnTo>
                  <a:lnTo>
                    <a:pt x="4901" y="15116"/>
                  </a:lnTo>
                  <a:lnTo>
                    <a:pt x="4083" y="15351"/>
                  </a:lnTo>
                  <a:lnTo>
                    <a:pt x="3321" y="15674"/>
                  </a:lnTo>
                  <a:lnTo>
                    <a:pt x="2606" y="15910"/>
                  </a:lnTo>
                  <a:lnTo>
                    <a:pt x="1938" y="16233"/>
                  </a:lnTo>
                  <a:lnTo>
                    <a:pt x="1383" y="16557"/>
                  </a:lnTo>
                  <a:lnTo>
                    <a:pt x="866" y="16880"/>
                  </a:lnTo>
                  <a:lnTo>
                    <a:pt x="508" y="17277"/>
                  </a:lnTo>
                  <a:lnTo>
                    <a:pt x="207" y="17674"/>
                  </a:lnTo>
                  <a:lnTo>
                    <a:pt x="56" y="18071"/>
                  </a:lnTo>
                  <a:lnTo>
                    <a:pt x="0" y="18556"/>
                  </a:lnTo>
                  <a:lnTo>
                    <a:pt x="103" y="19042"/>
                  </a:lnTo>
                  <a:lnTo>
                    <a:pt x="254" y="19512"/>
                  </a:lnTo>
                  <a:lnTo>
                    <a:pt x="508" y="19924"/>
                  </a:lnTo>
                  <a:lnTo>
                    <a:pt x="922" y="20321"/>
                  </a:lnTo>
                  <a:lnTo>
                    <a:pt x="1326" y="20644"/>
                  </a:lnTo>
                  <a:lnTo>
                    <a:pt x="1844" y="20953"/>
                  </a:lnTo>
                  <a:lnTo>
                    <a:pt x="3067" y="21600"/>
                  </a:lnTo>
                  <a:lnTo>
                    <a:pt x="2502" y="21203"/>
                  </a:lnTo>
                  <a:lnTo>
                    <a:pt x="2041" y="20791"/>
                  </a:lnTo>
                  <a:lnTo>
                    <a:pt x="1637" y="20394"/>
                  </a:lnTo>
                  <a:lnTo>
                    <a:pt x="1383" y="19997"/>
                  </a:lnTo>
                  <a:lnTo>
                    <a:pt x="1176" y="19600"/>
                  </a:lnTo>
                  <a:lnTo>
                    <a:pt x="1129" y="19203"/>
                  </a:lnTo>
                  <a:lnTo>
                    <a:pt x="1176" y="18792"/>
                  </a:lnTo>
                  <a:lnTo>
                    <a:pt x="1326" y="18483"/>
                  </a:lnTo>
                  <a:lnTo>
                    <a:pt x="1637" y="18071"/>
                  </a:lnTo>
                  <a:lnTo>
                    <a:pt x="1994" y="17762"/>
                  </a:lnTo>
                  <a:lnTo>
                    <a:pt x="2559" y="17439"/>
                  </a:lnTo>
                  <a:lnTo>
                    <a:pt x="3217" y="17115"/>
                  </a:lnTo>
                  <a:lnTo>
                    <a:pt x="3979" y="16792"/>
                  </a:lnTo>
                  <a:lnTo>
                    <a:pt x="4958" y="16483"/>
                  </a:lnTo>
                  <a:lnTo>
                    <a:pt x="6030" y="16233"/>
                  </a:lnTo>
                  <a:lnTo>
                    <a:pt x="7253" y="159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399"/>
                </a:gs>
                <a:gs pos="100000">
                  <a:srgbClr val="002B82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" name="مستطيل"/>
            <p:cNvSpPr/>
            <p:nvPr/>
          </p:nvSpPr>
          <p:spPr>
            <a:xfrm>
              <a:off x="0" y="0"/>
              <a:ext cx="9140825" cy="2819400"/>
            </a:xfrm>
            <a:prstGeom prst="rect">
              <a:avLst/>
            </a:prstGeom>
            <a:gradFill flip="none" rotWithShape="1">
              <a:gsLst>
                <a:gs pos="0">
                  <a:srgbClr val="003399"/>
                </a:gs>
                <a:gs pos="100000">
                  <a:srgbClr val="000514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1" name="نص العنوان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xfrm>
            <a:off x="8422372" y="6460395"/>
            <a:ext cx="264429" cy="26425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E5E5FF"/>
          </a:solidFill>
          <a:uFillTx/>
          <a:latin typeface="Garamond"/>
          <a:ea typeface="Garamond"/>
          <a:cs typeface="Garamond"/>
          <a:sym typeface="Garamond"/>
        </a:defRPr>
      </a:lvl1pPr>
      <a:lvl2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E5E5FF"/>
          </a:solidFill>
          <a:uFillTx/>
          <a:latin typeface="Garamond"/>
          <a:ea typeface="Garamond"/>
          <a:cs typeface="Garamond"/>
          <a:sym typeface="Garamond"/>
        </a:defRPr>
      </a:lvl2pPr>
      <a:lvl3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E5E5FF"/>
          </a:solidFill>
          <a:uFillTx/>
          <a:latin typeface="Garamond"/>
          <a:ea typeface="Garamond"/>
          <a:cs typeface="Garamond"/>
          <a:sym typeface="Garamond"/>
        </a:defRPr>
      </a:lvl3pPr>
      <a:lvl4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E5E5FF"/>
          </a:solidFill>
          <a:uFillTx/>
          <a:latin typeface="Garamond"/>
          <a:ea typeface="Garamond"/>
          <a:cs typeface="Garamond"/>
          <a:sym typeface="Garamond"/>
        </a:defRPr>
      </a:lvl4pPr>
      <a:lvl5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E5E5FF"/>
          </a:solidFill>
          <a:uFillTx/>
          <a:latin typeface="Garamond"/>
          <a:ea typeface="Garamond"/>
          <a:cs typeface="Garamond"/>
          <a:sym typeface="Garamond"/>
        </a:defRPr>
      </a:lvl5pPr>
      <a:lvl6pPr marL="0" marR="0" indent="4572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E5E5FF"/>
          </a:solidFill>
          <a:uFillTx/>
          <a:latin typeface="Garamond"/>
          <a:ea typeface="Garamond"/>
          <a:cs typeface="Garamond"/>
          <a:sym typeface="Garamond"/>
        </a:defRPr>
      </a:lvl6pPr>
      <a:lvl7pPr marL="0" marR="0" indent="9144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E5E5FF"/>
          </a:solidFill>
          <a:uFillTx/>
          <a:latin typeface="Garamond"/>
          <a:ea typeface="Garamond"/>
          <a:cs typeface="Garamond"/>
          <a:sym typeface="Garamond"/>
        </a:defRPr>
      </a:lvl7pPr>
      <a:lvl8pPr marL="0" marR="0" indent="13716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E5E5FF"/>
          </a:solidFill>
          <a:uFillTx/>
          <a:latin typeface="Garamond"/>
          <a:ea typeface="Garamond"/>
          <a:cs typeface="Garamond"/>
          <a:sym typeface="Garamond"/>
        </a:defRPr>
      </a:lvl8pPr>
      <a:lvl9pPr marL="0" marR="0" indent="18288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E5E5FF"/>
          </a:solidFill>
          <a:uFillTx/>
          <a:latin typeface="Garamond"/>
          <a:ea typeface="Garamond"/>
          <a:cs typeface="Garamond"/>
          <a:sym typeface="Garamond"/>
        </a:defRPr>
      </a:lvl9pPr>
    </p:titleStyle>
    <p:bodyStyle>
      <a:lvl1pPr marL="342900" marR="0" indent="-34290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Garamond"/>
          <a:ea typeface="Garamond"/>
          <a:cs typeface="Garamond"/>
          <a:sym typeface="Garamond"/>
        </a:defRPr>
      </a:lvl1pPr>
      <a:lvl2pPr marL="783771" marR="0" indent="-326571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Garamond"/>
          <a:ea typeface="Garamond"/>
          <a:cs typeface="Garamond"/>
          <a:sym typeface="Garamond"/>
        </a:defRPr>
      </a:lvl2pPr>
      <a:lvl3pPr marL="1219200" marR="0" indent="-30480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Garamond"/>
          <a:ea typeface="Garamond"/>
          <a:cs typeface="Garamond"/>
          <a:sym typeface="Garamond"/>
        </a:defRPr>
      </a:lvl3pPr>
      <a:lvl4pPr marL="1737360" marR="0" indent="-36576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Garamond"/>
          <a:ea typeface="Garamond"/>
          <a:cs typeface="Garamond"/>
          <a:sym typeface="Garamond"/>
        </a:defRPr>
      </a:lvl4pPr>
      <a:lvl5pPr marL="2235200" marR="0" indent="-40640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Garamond"/>
          <a:ea typeface="Garamond"/>
          <a:cs typeface="Garamond"/>
          <a:sym typeface="Garamond"/>
        </a:defRPr>
      </a:lvl5pPr>
      <a:lvl6pPr marL="2692400" marR="0" indent="-40640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Garamond"/>
          <a:ea typeface="Garamond"/>
          <a:cs typeface="Garamond"/>
          <a:sym typeface="Garamond"/>
        </a:defRPr>
      </a:lvl6pPr>
      <a:lvl7pPr marL="3149600" marR="0" indent="-40640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Garamond"/>
          <a:ea typeface="Garamond"/>
          <a:cs typeface="Garamond"/>
          <a:sym typeface="Garamond"/>
        </a:defRPr>
      </a:lvl7pPr>
      <a:lvl8pPr marL="3606800" marR="0" indent="-40640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Garamond"/>
          <a:ea typeface="Garamond"/>
          <a:cs typeface="Garamond"/>
          <a:sym typeface="Garamond"/>
        </a:defRPr>
      </a:lvl8pPr>
      <a:lvl9pPr marL="4064000" marR="0" indent="-40640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Garamond"/>
          <a:ea typeface="Garamond"/>
          <a:cs typeface="Garamond"/>
          <a:sym typeface="Garamond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
</file>

<file path=ppt/slides/_rels/slide6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18.jpeg"/><Relationship Id="rId4" Type="http://schemas.openxmlformats.org/officeDocument/2006/relationships/image" Target="../media/image8.png"/></Relationships>

</file>

<file path=ppt/slides/_rels/slide7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Neoplasia Lecture 3"/>
          <p:cNvSpPr txBox="1"/>
          <p:nvPr>
            <p:ph type="title" idx="4294967295"/>
          </p:nvPr>
        </p:nvSpPr>
        <p:spPr>
          <a:xfrm>
            <a:off x="762000" y="381000"/>
            <a:ext cx="7772400" cy="19208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 sz="4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Neoplasia</a:t>
            </a:r>
            <a:br/>
            <a:r>
              <a:t>Lecture 3</a:t>
            </a:r>
          </a:p>
        </p:txBody>
      </p:sp>
      <p:sp>
        <p:nvSpPr>
          <p:cNvPr id="37" name="Dr. Maha Arafah…"/>
          <p:cNvSpPr txBox="1"/>
          <p:nvPr>
            <p:ph type="body" sz="half" idx="4294967295"/>
          </p:nvPr>
        </p:nvSpPr>
        <p:spPr>
          <a:xfrm>
            <a:off x="762000" y="3810000"/>
            <a:ext cx="72390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rtl="0"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Dr. Maha Arafah</a:t>
            </a:r>
          </a:p>
          <a:p>
            <a:pPr marL="0" indent="0" algn="ctr" rtl="0"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Dr. Abdulmalik Alsheikh, MD, FRCPC</a:t>
            </a:r>
          </a:p>
        </p:txBody>
      </p:sp>
      <p:sp>
        <p:nvSpPr>
          <p:cNvPr id="38" name="CARCINOGENESIS"/>
          <p:cNvSpPr/>
          <p:nvPr/>
        </p:nvSpPr>
        <p:spPr>
          <a:xfrm>
            <a:off x="2743200" y="2286000"/>
            <a:ext cx="3619461" cy="558165"/>
          </a:xfrm>
          <a:prstGeom prst="rect">
            <a:avLst/>
          </a:prstGeom>
          <a:gradFill>
            <a:gsLst>
              <a:gs pos="0">
                <a:srgbClr val="EDEDEE"/>
              </a:gs>
              <a:gs pos="64999">
                <a:srgbClr val="D0D0D1"/>
              </a:gs>
              <a:gs pos="100000">
                <a:srgbClr val="BBBBBD"/>
              </a:gs>
            </a:gsLst>
            <a:lin ang="5400000"/>
          </a:gradFill>
          <a:ln>
            <a:solidFill>
              <a:srgbClr val="000514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rtl="0">
              <a:defRPr sz="3200">
                <a:solidFill>
                  <a:srgbClr val="000514"/>
                </a:solidFill>
              </a:defRPr>
            </a:lvl1pPr>
          </a:lstStyle>
          <a:p>
            <a:pPr/>
            <a:r>
              <a:t>CARCINOGENESIS</a:t>
            </a:r>
          </a:p>
        </p:txBody>
      </p:sp>
      <p:sp>
        <p:nvSpPr>
          <p:cNvPr id="39" name="Foundation block 2014…"/>
          <p:cNvSpPr txBox="1"/>
          <p:nvPr/>
        </p:nvSpPr>
        <p:spPr>
          <a:xfrm>
            <a:off x="3362716" y="5715000"/>
            <a:ext cx="2239180" cy="650240"/>
          </a:xfrm>
          <a:prstGeom prst="rect">
            <a:avLst/>
          </a:prstGeom>
          <a:solidFill>
            <a:srgbClr val="FFFFFF"/>
          </a:solidFill>
          <a:ln w="25400">
            <a:solidFill>
              <a:srgbClr val="AAADC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rtl="0">
              <a:defRPr>
                <a:solidFill>
                  <a:srgbClr val="000514"/>
                </a:solidFill>
              </a:defRPr>
            </a:pPr>
            <a:r>
              <a:t>Foundation block 2014</a:t>
            </a:r>
          </a:p>
          <a:p>
            <a:pPr algn="ctr" rtl="0">
              <a:defRPr>
                <a:solidFill>
                  <a:srgbClr val="000514"/>
                </a:solidFill>
              </a:defRPr>
            </a:pPr>
            <a:r>
              <a:t>Pathology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العنوان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pic>
        <p:nvPicPr>
          <p:cNvPr id="6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arcinogenesis"/>
          <p:cNvSpPr txBox="1"/>
          <p:nvPr>
            <p:ph type="title" idx="4294967295"/>
          </p:nvPr>
        </p:nvSpPr>
        <p:spPr>
          <a:xfrm>
            <a:off x="457200" y="274637"/>
            <a:ext cx="8229600" cy="8683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Carcinogenesis</a:t>
            </a:r>
          </a:p>
        </p:txBody>
      </p:sp>
      <p:sp>
        <p:nvSpPr>
          <p:cNvPr id="70" name="HOW CANCER CELLS ACQUIRE SELF-SUFFICIENCY IN GROWTH SIGNALS??"/>
          <p:cNvSpPr txBox="1"/>
          <p:nvPr>
            <p:ph type="body" idx="4294967295"/>
          </p:nvPr>
        </p:nvSpPr>
        <p:spPr>
          <a:xfrm>
            <a:off x="533400" y="1219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HOW CANCER CELLS ACQUIRE SELF-SUFFICIENCY IN GROWTH SIGNALS??</a:t>
            </a:r>
          </a:p>
        </p:txBody>
      </p:sp>
      <p:grpSp>
        <p:nvGrpSpPr>
          <p:cNvPr id="73" name="تجميع"/>
          <p:cNvGrpSpPr/>
          <p:nvPr/>
        </p:nvGrpSpPr>
        <p:grpSpPr>
          <a:xfrm>
            <a:off x="2971800" y="2133600"/>
            <a:ext cx="4267200" cy="1828800"/>
            <a:chOff x="0" y="0"/>
            <a:chExt cx="4267200" cy="1828800"/>
          </a:xfrm>
        </p:grpSpPr>
        <p:sp>
          <p:nvSpPr>
            <p:cNvPr id="71" name="بيضاوي"/>
            <p:cNvSpPr/>
            <p:nvPr/>
          </p:nvSpPr>
          <p:spPr>
            <a:xfrm>
              <a:off x="0" y="0"/>
              <a:ext cx="4267200" cy="1828800"/>
            </a:xfrm>
            <a:prstGeom prst="ellipse">
              <a:avLst/>
            </a:prstGeom>
            <a:solidFill>
              <a:srgbClr val="FFD1D2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2" name="بيضاوي"/>
            <p:cNvSpPr/>
            <p:nvPr/>
          </p:nvSpPr>
          <p:spPr>
            <a:xfrm>
              <a:off x="1828800" y="741363"/>
              <a:ext cx="457200" cy="296863"/>
            </a:xfrm>
            <a:prstGeom prst="ellipse">
              <a:avLst/>
            </a:prstGeom>
            <a:solidFill>
              <a:srgbClr val="753FCE"/>
            </a:solidFill>
            <a:ln w="25400" cap="flat">
              <a:solidFill>
                <a:srgbClr val="006F9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74" name="Chevron"/>
          <p:cNvSpPr/>
          <p:nvPr/>
        </p:nvSpPr>
        <p:spPr>
          <a:xfrm>
            <a:off x="2743200" y="2895600"/>
            <a:ext cx="484188" cy="484188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rgbClr val="006F95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5" name="خط"/>
          <p:cNvSpPr/>
          <p:nvPr/>
        </p:nvSpPr>
        <p:spPr>
          <a:xfrm flipV="1">
            <a:off x="3276600" y="2895600"/>
            <a:ext cx="1219200" cy="304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76" name="بيضاوي"/>
          <p:cNvSpPr/>
          <p:nvPr/>
        </p:nvSpPr>
        <p:spPr>
          <a:xfrm flipH="1">
            <a:off x="2133600" y="2819400"/>
            <a:ext cx="457200" cy="5334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006F95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79" name="http://classweb.gmu.edu/achriste/213-PP11/img007.jpg"/>
          <p:cNvGrpSpPr/>
          <p:nvPr/>
        </p:nvGrpSpPr>
        <p:grpSpPr>
          <a:xfrm>
            <a:off x="1447800" y="3794125"/>
            <a:ext cx="6477001" cy="3063875"/>
            <a:chOff x="0" y="0"/>
            <a:chExt cx="6477000" cy="3063875"/>
          </a:xfrm>
        </p:grpSpPr>
        <p:sp>
          <p:nvSpPr>
            <p:cNvPr id="77" name="مستطيل"/>
            <p:cNvSpPr/>
            <p:nvPr/>
          </p:nvSpPr>
          <p:spPr>
            <a:xfrm>
              <a:off x="0" y="0"/>
              <a:ext cx="6477000" cy="3063875"/>
            </a:xfrm>
            <a:prstGeom prst="rect">
              <a:avLst/>
            </a:prstGeom>
            <a:solidFill>
              <a:srgbClr val="0033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78" name="img007.jpeg" descr="img007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03" t="18869" r="3703" b="22712"/>
            <a:stretch>
              <a:fillRect/>
            </a:stretch>
          </p:blipFill>
          <p:spPr>
            <a:xfrm>
              <a:off x="0" y="0"/>
              <a:ext cx="6477001" cy="30638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" grpId="1"/>
      <p:bldP build="whole" bldLvl="1" animBg="1" rev="0" advAuto="0" spid="75" grpId="2"/>
      <p:bldP build="whole" bldLvl="1" animBg="1" rev="0" advAuto="0" spid="79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Carcinogenesis</a:t>
            </a:r>
          </a:p>
        </p:txBody>
      </p:sp>
      <p:sp>
        <p:nvSpPr>
          <p:cNvPr id="82" name="1- Growth factors: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609600" indent="-609600" rtl="0"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1- Growth factors:</a:t>
            </a:r>
          </a:p>
          <a:p>
            <a:pPr lvl="1" marL="990600" indent="-53340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Cancer cells are capable to synthesize the same growth factors to which they are responsive </a:t>
            </a:r>
          </a:p>
          <a:p>
            <a:pPr lvl="2" marL="1371600" indent="-457200" rtl="0">
              <a:spcBef>
                <a:spcPts val="0"/>
              </a:spcBef>
              <a:buClr>
                <a:srgbClr val="E5E5FF"/>
              </a:buCl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E.g.   Sarcomas ---- &gt;   TGF-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</a:p>
          <a:p>
            <a:pPr lvl="2" marL="457200" indent="457200" rtl="0">
              <a:spcBef>
                <a:spcPts val="0"/>
              </a:spcBef>
              <a:buSzTx/>
              <a:buFont typeface="Wingdings"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       Glioblastoma-----&gt; PDGF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العنوان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sp>
        <p:nvSpPr>
          <p:cNvPr id="85" name="بيضاوي"/>
          <p:cNvSpPr/>
          <p:nvPr/>
        </p:nvSpPr>
        <p:spPr>
          <a:xfrm>
            <a:off x="2209800" y="2438400"/>
            <a:ext cx="4267200" cy="2819400"/>
          </a:xfrm>
          <a:prstGeom prst="ellipse">
            <a:avLst/>
          </a:prstGeom>
          <a:solidFill>
            <a:srgbClr val="FFD1D2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6" name="دائرة"/>
          <p:cNvSpPr/>
          <p:nvPr/>
        </p:nvSpPr>
        <p:spPr>
          <a:xfrm>
            <a:off x="4038600" y="3581400"/>
            <a:ext cx="457200" cy="457200"/>
          </a:xfrm>
          <a:prstGeom prst="ellipse">
            <a:avLst/>
          </a:prstGeom>
          <a:solidFill>
            <a:srgbClr val="753FCE"/>
          </a:solidFill>
          <a:ln w="25400">
            <a:solidFill>
              <a:srgbClr val="006F95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7" name="بيضاوي"/>
          <p:cNvSpPr/>
          <p:nvPr/>
        </p:nvSpPr>
        <p:spPr>
          <a:xfrm flipH="1">
            <a:off x="1143000" y="2286000"/>
            <a:ext cx="457200" cy="5334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006F95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8" name="بيضاوي"/>
          <p:cNvSpPr/>
          <p:nvPr/>
        </p:nvSpPr>
        <p:spPr>
          <a:xfrm flipH="1">
            <a:off x="1143000" y="2743200"/>
            <a:ext cx="457200" cy="5334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006F95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9" name="بيضاوي"/>
          <p:cNvSpPr/>
          <p:nvPr/>
        </p:nvSpPr>
        <p:spPr>
          <a:xfrm flipH="1">
            <a:off x="1143000" y="3200400"/>
            <a:ext cx="457200" cy="5334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006F95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0" name="بيضاوي"/>
          <p:cNvSpPr/>
          <p:nvPr/>
        </p:nvSpPr>
        <p:spPr>
          <a:xfrm flipH="1">
            <a:off x="1143000" y="3733800"/>
            <a:ext cx="457200" cy="5334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006F95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1" name="بيضاوي"/>
          <p:cNvSpPr/>
          <p:nvPr/>
        </p:nvSpPr>
        <p:spPr>
          <a:xfrm flipH="1">
            <a:off x="1066800" y="4267200"/>
            <a:ext cx="457200" cy="5334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006F95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2" name="بيضاوي"/>
          <p:cNvSpPr/>
          <p:nvPr/>
        </p:nvSpPr>
        <p:spPr>
          <a:xfrm flipH="1">
            <a:off x="1066800" y="4724400"/>
            <a:ext cx="457200" cy="5334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006F95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3" name="بيضاوي"/>
          <p:cNvSpPr/>
          <p:nvPr/>
        </p:nvSpPr>
        <p:spPr>
          <a:xfrm flipH="1">
            <a:off x="1143000" y="1752600"/>
            <a:ext cx="457200" cy="5334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006F95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4" name="Chevron"/>
          <p:cNvSpPr/>
          <p:nvPr/>
        </p:nvSpPr>
        <p:spPr>
          <a:xfrm>
            <a:off x="1905000" y="3505200"/>
            <a:ext cx="484188" cy="484188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rgbClr val="006F95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5" name="خط"/>
          <p:cNvSpPr/>
          <p:nvPr/>
        </p:nvSpPr>
        <p:spPr>
          <a:xfrm>
            <a:off x="2514600" y="3657600"/>
            <a:ext cx="1524000" cy="304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Carcinogenesis</a:t>
            </a:r>
          </a:p>
        </p:txBody>
      </p:sp>
      <p:sp>
        <p:nvSpPr>
          <p:cNvPr id="98" name="2-Growth factors receptors: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609600" indent="-609600" rtl="0"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2-Growth factors receptors:</a:t>
            </a:r>
          </a:p>
          <a:p>
            <a:pPr lvl="1" marL="990600" indent="-53340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Receptors --- mutation ----continous signals to cells and uncontroled growth</a:t>
            </a:r>
          </a:p>
          <a:p>
            <a:pPr lvl="1" marL="990600" indent="-53340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Receptors --- overexpression ---cells become very sensitive ----hyperresponsive to normal levels of growth factors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العنوان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sp>
        <p:nvSpPr>
          <p:cNvPr id="101" name="بيضاوي"/>
          <p:cNvSpPr/>
          <p:nvPr/>
        </p:nvSpPr>
        <p:spPr>
          <a:xfrm>
            <a:off x="2209800" y="2438400"/>
            <a:ext cx="4267200" cy="2819400"/>
          </a:xfrm>
          <a:prstGeom prst="ellipse">
            <a:avLst/>
          </a:prstGeom>
          <a:solidFill>
            <a:srgbClr val="FFD1D2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2" name="دائرة"/>
          <p:cNvSpPr/>
          <p:nvPr/>
        </p:nvSpPr>
        <p:spPr>
          <a:xfrm>
            <a:off x="4038600" y="3581400"/>
            <a:ext cx="457200" cy="457200"/>
          </a:xfrm>
          <a:prstGeom prst="ellipse">
            <a:avLst/>
          </a:prstGeom>
          <a:solidFill>
            <a:srgbClr val="753FCE"/>
          </a:solidFill>
          <a:ln w="25400">
            <a:solidFill>
              <a:srgbClr val="006F95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3" name="بيضاوي"/>
          <p:cNvSpPr/>
          <p:nvPr/>
        </p:nvSpPr>
        <p:spPr>
          <a:xfrm flipH="1">
            <a:off x="1143000" y="3200400"/>
            <a:ext cx="457200" cy="5334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006F95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4" name="Chevron"/>
          <p:cNvSpPr/>
          <p:nvPr/>
        </p:nvSpPr>
        <p:spPr>
          <a:xfrm>
            <a:off x="1905000" y="3505200"/>
            <a:ext cx="484188" cy="484188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rgbClr val="006F95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5" name="خط"/>
          <p:cNvSpPr/>
          <p:nvPr/>
        </p:nvSpPr>
        <p:spPr>
          <a:xfrm>
            <a:off x="2514600" y="3657600"/>
            <a:ext cx="1524000" cy="304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06" name="Chevron"/>
          <p:cNvSpPr/>
          <p:nvPr/>
        </p:nvSpPr>
        <p:spPr>
          <a:xfrm>
            <a:off x="2362200" y="2667000"/>
            <a:ext cx="484188" cy="484188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rgbClr val="006F95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7" name="Chevron"/>
          <p:cNvSpPr/>
          <p:nvPr/>
        </p:nvSpPr>
        <p:spPr>
          <a:xfrm>
            <a:off x="1981200" y="4038600"/>
            <a:ext cx="484188" cy="484188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rgbClr val="006F95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8" name="Chevron"/>
          <p:cNvSpPr/>
          <p:nvPr/>
        </p:nvSpPr>
        <p:spPr>
          <a:xfrm>
            <a:off x="1981200" y="3048000"/>
            <a:ext cx="484188" cy="484188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rgbClr val="006F95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9" name="Chevron"/>
          <p:cNvSpPr/>
          <p:nvPr/>
        </p:nvSpPr>
        <p:spPr>
          <a:xfrm>
            <a:off x="2286000" y="4572000"/>
            <a:ext cx="484188" cy="484188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rgbClr val="006F95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0" name="Chevron"/>
          <p:cNvSpPr/>
          <p:nvPr/>
        </p:nvSpPr>
        <p:spPr>
          <a:xfrm>
            <a:off x="2819400" y="4876800"/>
            <a:ext cx="484188" cy="484188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rgbClr val="006F95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1" name="Chevron"/>
          <p:cNvSpPr/>
          <p:nvPr/>
        </p:nvSpPr>
        <p:spPr>
          <a:xfrm>
            <a:off x="3048000" y="2438400"/>
            <a:ext cx="484188" cy="484188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rgbClr val="006F95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2" name="شكل"/>
          <p:cNvSpPr/>
          <p:nvPr/>
        </p:nvSpPr>
        <p:spPr>
          <a:xfrm rot="16200000">
            <a:off x="6134100" y="3771900"/>
            <a:ext cx="685800" cy="609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3555" y="6801"/>
                </a:lnTo>
                <a:lnTo>
                  <a:pt x="3555" y="8800"/>
                </a:lnTo>
                <a:lnTo>
                  <a:pt x="5603" y="8800"/>
                </a:lnTo>
                <a:lnTo>
                  <a:pt x="5603" y="5603"/>
                </a:lnTo>
                <a:lnTo>
                  <a:pt x="9023" y="5603"/>
                </a:lnTo>
                <a:lnTo>
                  <a:pt x="9023" y="3999"/>
                </a:lnTo>
                <a:lnTo>
                  <a:pt x="7245" y="3999"/>
                </a:lnTo>
                <a:lnTo>
                  <a:pt x="10800" y="0"/>
                </a:lnTo>
                <a:lnTo>
                  <a:pt x="14355" y="3999"/>
                </a:lnTo>
                <a:lnTo>
                  <a:pt x="12577" y="3999"/>
                </a:lnTo>
                <a:lnTo>
                  <a:pt x="12577" y="5603"/>
                </a:lnTo>
                <a:lnTo>
                  <a:pt x="15997" y="5603"/>
                </a:lnTo>
                <a:lnTo>
                  <a:pt x="15997" y="8800"/>
                </a:lnTo>
                <a:lnTo>
                  <a:pt x="18045" y="8800"/>
                </a:lnTo>
                <a:lnTo>
                  <a:pt x="18045" y="6801"/>
                </a:lnTo>
                <a:lnTo>
                  <a:pt x="21600" y="10800"/>
                </a:lnTo>
                <a:lnTo>
                  <a:pt x="18045" y="14799"/>
                </a:lnTo>
                <a:lnTo>
                  <a:pt x="18045" y="12800"/>
                </a:lnTo>
                <a:lnTo>
                  <a:pt x="15997" y="12800"/>
                </a:lnTo>
                <a:lnTo>
                  <a:pt x="15997" y="15997"/>
                </a:lnTo>
                <a:lnTo>
                  <a:pt x="12577" y="15997"/>
                </a:lnTo>
                <a:lnTo>
                  <a:pt x="12577" y="17601"/>
                </a:lnTo>
                <a:lnTo>
                  <a:pt x="14355" y="17601"/>
                </a:lnTo>
                <a:lnTo>
                  <a:pt x="10800" y="21600"/>
                </a:lnTo>
                <a:lnTo>
                  <a:pt x="7245" y="17601"/>
                </a:lnTo>
                <a:lnTo>
                  <a:pt x="9023" y="17601"/>
                </a:lnTo>
                <a:lnTo>
                  <a:pt x="9023" y="15997"/>
                </a:lnTo>
                <a:lnTo>
                  <a:pt x="5603" y="15997"/>
                </a:lnTo>
                <a:lnTo>
                  <a:pt x="5603" y="12800"/>
                </a:lnTo>
                <a:lnTo>
                  <a:pt x="3555" y="12800"/>
                </a:lnTo>
                <a:lnTo>
                  <a:pt x="3555" y="14799"/>
                </a:lnTo>
                <a:lnTo>
                  <a:pt x="0" y="10800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006F95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3" name="خط"/>
          <p:cNvSpPr/>
          <p:nvPr/>
        </p:nvSpPr>
        <p:spPr>
          <a:xfrm rot="10800000">
            <a:off x="4572000" y="3733800"/>
            <a:ext cx="13716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14" name="خط"/>
          <p:cNvSpPr/>
          <p:nvPr/>
        </p:nvSpPr>
        <p:spPr>
          <a:xfrm rot="10800000">
            <a:off x="4648200" y="3581400"/>
            <a:ext cx="13716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15" name="خط"/>
          <p:cNvSpPr/>
          <p:nvPr/>
        </p:nvSpPr>
        <p:spPr>
          <a:xfrm rot="10800000">
            <a:off x="4953000" y="3962400"/>
            <a:ext cx="1219200" cy="114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16" name="خط"/>
          <p:cNvSpPr/>
          <p:nvPr/>
        </p:nvSpPr>
        <p:spPr>
          <a:xfrm rot="10800000">
            <a:off x="4648200" y="3962400"/>
            <a:ext cx="13716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17" name="خط"/>
          <p:cNvSpPr/>
          <p:nvPr/>
        </p:nvSpPr>
        <p:spPr>
          <a:xfrm rot="10800000">
            <a:off x="4572000" y="4038600"/>
            <a:ext cx="13716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7" grpId="2"/>
      <p:bldP build="whole" bldLvl="1" animBg="1" rev="0" advAuto="0" spid="115" grpId="5"/>
      <p:bldP build="whole" bldLvl="1" animBg="1" rev="0" advAuto="0" spid="116" grpId="3"/>
      <p:bldP build="whole" bldLvl="1" animBg="1" rev="0" advAuto="0" spid="112" grpId="1"/>
      <p:bldP build="whole" bldLvl="1" animBg="1" rev="0" advAuto="0" spid="114" grpId="4"/>
      <p:bldP build="whole" bldLvl="1" animBg="1" rev="0" advAuto="0" spid="113" grpId="6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Carcinogenesis</a:t>
            </a:r>
          </a:p>
        </p:txBody>
      </p:sp>
      <p:sp>
        <p:nvSpPr>
          <p:cNvPr id="120" name="Example :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Example :  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Epidermal Growth Factor ( EGF ) Receptor family</a:t>
            </a:r>
          </a:p>
          <a:p>
            <a:pPr lvl="2" marL="1143000" indent="-228600" rtl="0">
              <a:spcBef>
                <a:spcPts val="0"/>
              </a:spcBef>
              <a:buClr>
                <a:srgbClr val="E5E5FF"/>
              </a:buCl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HER2 </a:t>
            </a:r>
          </a:p>
          <a:p>
            <a:pPr lvl="3" marL="1600200" indent="-228600" rtl="0">
              <a:spcBef>
                <a:spcPts val="0"/>
              </a:spcBef>
              <a:buClr>
                <a:schemeClr val="accent2"/>
              </a:buClr>
              <a:defRPr sz="2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Amplified in breast cancers and other tumors</a:t>
            </a:r>
          </a:p>
          <a:p>
            <a:pPr lvl="3" marL="1600200" indent="-228600" rtl="0">
              <a:spcBef>
                <a:spcPts val="0"/>
              </a:spcBef>
              <a:buClr>
                <a:schemeClr val="accent2"/>
              </a:buClr>
              <a:defRPr sz="2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High levels of HER2 in breast cancer indicate poor prognosis</a:t>
            </a:r>
          </a:p>
          <a:p>
            <a:pPr lvl="3" marL="1600200" indent="-228600" rtl="0">
              <a:spcBef>
                <a:spcPts val="0"/>
              </a:spcBef>
              <a:buClr>
                <a:schemeClr val="accent2"/>
              </a:buClr>
              <a:defRPr sz="2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Anti- HER2 antibodies are used in treatment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Carcinogenesis</a:t>
            </a:r>
          </a:p>
        </p:txBody>
      </p:sp>
      <p:sp>
        <p:nvSpPr>
          <p:cNvPr id="123" name="3- Signal-transducing proteins :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3- Signal-transducing proteins :</a:t>
            </a:r>
          </a:p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They receive signals from activated growth factors receptors and transmitte them to the nucleus. Examples :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RAS	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ABL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Carcinogenesis</a:t>
            </a:r>
          </a:p>
        </p:txBody>
      </p:sp>
      <p:sp>
        <p:nvSpPr>
          <p:cNvPr id="126" name="RAS :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RAS :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30% of all human tumors contain mutated RAS  gene . E.g : colon . Pancreas cancers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Mutations of the RAS gene is the most common oncogene abnormality in human tumors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Mutations in RAS --- cells continue to proliferate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7335" descr="733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609600"/>
            <a:ext cx="7467600" cy="5529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CARCINOGENESIS</a:t>
            </a:r>
          </a:p>
        </p:txBody>
      </p:sp>
      <p:sp>
        <p:nvSpPr>
          <p:cNvPr id="42" name="Carcinogenesis is a multistep process at both the phenotypic and the genetic levels.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Carcinogenesis is a multistep process at both the phenotypic and the genetic levels.</a:t>
            </a:r>
          </a:p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It starts with a genetic damage: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Environmental</a:t>
            </a:r>
          </a:p>
          <a:p>
            <a:pPr lvl="2" marL="1143000" indent="-228600" rtl="0">
              <a:spcBef>
                <a:spcPts val="0"/>
              </a:spcBef>
              <a:buClr>
                <a:srgbClr val="E5E5FF"/>
              </a:buCl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Chemical</a:t>
            </a:r>
          </a:p>
          <a:p>
            <a:pPr lvl="2" marL="1143000" indent="-228600" rtl="0">
              <a:spcBef>
                <a:spcPts val="0"/>
              </a:spcBef>
              <a:buClr>
                <a:srgbClr val="E5E5FF"/>
              </a:buCl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Radiation</a:t>
            </a:r>
          </a:p>
          <a:p>
            <a:pPr lvl="2" marL="1143000" indent="-228600" rtl="0">
              <a:spcBef>
                <a:spcPts val="0"/>
              </a:spcBef>
              <a:buClr>
                <a:srgbClr val="E5E5FF"/>
              </a:buCl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Infectious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Inhereted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Carcinogenesis</a:t>
            </a:r>
          </a:p>
        </p:txBody>
      </p:sp>
      <p:sp>
        <p:nvSpPr>
          <p:cNvPr id="131" name="ABL gene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lnSpc>
                <a:spcPct val="90000"/>
              </a:lnSpc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ABL gene </a:t>
            </a:r>
          </a:p>
          <a:p>
            <a:pPr lvl="1" marL="742950" indent="-285750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ABL protooncogene has a tyrosine kinase activity</a:t>
            </a:r>
          </a:p>
          <a:p>
            <a:pPr lvl="1" marL="742950" indent="-285750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Its activity is controlled by negative regulatory mechanism</a:t>
            </a:r>
          </a:p>
          <a:p>
            <a:pPr lvl="1" marL="742950" indent="-285750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E.g. :  chronic myeloid leukemia ( CML ) :</a:t>
            </a:r>
          </a:p>
          <a:p>
            <a:pPr lvl="2" marL="1143000" indent="-228600" rtl="0">
              <a:lnSpc>
                <a:spcPct val="90000"/>
              </a:lnSpc>
              <a:spcBef>
                <a:spcPts val="0"/>
              </a:spcBef>
              <a:buClr>
                <a:srgbClr val="E5E5FF"/>
              </a:buCl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t( 9,22) ---ABL gene transferred from ch. 9 to ch. 22</a:t>
            </a:r>
          </a:p>
          <a:p>
            <a:pPr lvl="2" marL="1143000" indent="-228600" rtl="0">
              <a:lnSpc>
                <a:spcPct val="90000"/>
              </a:lnSpc>
              <a:spcBef>
                <a:spcPts val="0"/>
              </a:spcBef>
              <a:buClr>
                <a:srgbClr val="E5E5FF"/>
              </a:buCl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Fusion with BCR ---&gt;  BCR-ABL </a:t>
            </a:r>
          </a:p>
          <a:p>
            <a:pPr lvl="2" marL="1143000" indent="-228600" rtl="0">
              <a:lnSpc>
                <a:spcPct val="90000"/>
              </a:lnSpc>
              <a:spcBef>
                <a:spcPts val="0"/>
              </a:spcBef>
              <a:buClr>
                <a:srgbClr val="E5E5FF"/>
              </a:buCl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BCR-ABL has tyrosine kinase acttivity ---( oncogenec)</a:t>
            </a:r>
          </a:p>
          <a:p>
            <a:pPr lvl="2" marL="1143000" indent="-228600" rtl="0">
              <a:lnSpc>
                <a:spcPct val="90000"/>
              </a:lnSpc>
              <a:spcBef>
                <a:spcPts val="0"/>
              </a:spcBef>
              <a:buClr>
                <a:srgbClr val="E5E5FF"/>
              </a:buCl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lvl="2" marL="228600" indent="685800" rtl="0">
              <a:lnSpc>
                <a:spcPct val="90000"/>
              </a:lnSpc>
              <a:spcBef>
                <a:spcPts val="0"/>
              </a:spcBef>
              <a:buSzTx/>
              <a:buFont typeface="Wingdings"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العنوان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pic>
        <p:nvPicPr>
          <p:cNvPr id="134" name="f008029" descr="f00802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Carcinogenesis</a:t>
            </a:r>
          </a:p>
        </p:txBody>
      </p:sp>
      <p:sp>
        <p:nvSpPr>
          <p:cNvPr id="137" name="CML patients are treated with ( Gleevec) which is inhibitor of ABL kinase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CML patients are treated with ( Gleevec) which is inhibitor of ABL kinase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Carcinogenesis</a:t>
            </a:r>
          </a:p>
        </p:txBody>
      </p:sp>
      <p:sp>
        <p:nvSpPr>
          <p:cNvPr id="140" name="4- Nuclear transcription factors :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4- Nuclear transcription factors :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Mutations may affect genes that regulate transcription of DNA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growth autonomy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E.g. MYC</a:t>
            </a:r>
          </a:p>
          <a:p>
            <a:pPr lvl="2" marL="1143000" indent="-228600" rtl="0">
              <a:spcBef>
                <a:spcPts val="0"/>
              </a:spcBef>
              <a:buClr>
                <a:srgbClr val="E5E5FF"/>
              </a:buCl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MYC protooncogene produce MYC protein when cell receives growth signals</a:t>
            </a:r>
          </a:p>
          <a:p>
            <a:pPr lvl="2" marL="1143000" indent="-228600" rtl="0">
              <a:spcBef>
                <a:spcPts val="0"/>
              </a:spcBef>
              <a:buClr>
                <a:srgbClr val="E5E5FF"/>
              </a:buCl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MYC protein binds to DNA leading to activation of growth-related genes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العنوان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pic>
        <p:nvPicPr>
          <p:cNvPr id="14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Carcinogenesis</a:t>
            </a:r>
          </a:p>
        </p:txBody>
      </p:sp>
      <p:sp>
        <p:nvSpPr>
          <p:cNvPr id="146" name="Normally … MYC decrease when cell cycle begins …but ..in tumors there is sustained expression of MYC  continuous proliferation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Normally … MYC decrease when cell cycle begins …but ..in tumors there is sustained expression of MYC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continuous proliferation </a:t>
            </a:r>
          </a:p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E.g. Burkitt Lymphoma ;  MYC is dysregulated due to  t( 8,14)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Carcinogenesis</a:t>
            </a:r>
          </a:p>
        </p:txBody>
      </p:sp>
      <p:sp>
        <p:nvSpPr>
          <p:cNvPr id="149" name="5- Cyclins and cyclins- dependent kinases (CDKs)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5- Cyclins and cyclins- dependent kinases (CDKs)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Progression of cells through cell cycles is regulated by CDKs after they are activated by binding with cyclins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Mutations that dysregulate cyclins and CDKs will lead to cell proliferation …e.g.</a:t>
            </a:r>
          </a:p>
          <a:p>
            <a:pPr lvl="2" marL="1143000" indent="-228600" rtl="0">
              <a:spcBef>
                <a:spcPts val="0"/>
              </a:spcBef>
              <a:buClr>
                <a:srgbClr val="E5E5FF"/>
              </a:buCl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Cyclin D genes are overexpressed in breast, esophagus and liver cancers.</a:t>
            </a:r>
          </a:p>
          <a:p>
            <a:pPr lvl="2" marL="1143000" indent="-228600" rtl="0">
              <a:spcBef>
                <a:spcPts val="0"/>
              </a:spcBef>
              <a:buClr>
                <a:srgbClr val="E5E5FF"/>
              </a:buCl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CDK4 is amplified in melanoma and sarcomas			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العنوان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pic>
        <p:nvPicPr>
          <p:cNvPr id="152" name="G:\Cotran\Images\CH08\f008026.jpg" descr="G:\Cotran\Images\CH08\f0080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Carcinogenesis</a:t>
            </a:r>
          </a:p>
        </p:txBody>
      </p:sp>
      <p:sp>
        <p:nvSpPr>
          <p:cNvPr id="155" name="Main changes in the cell physiology that lead to formation of the malignant phenotype: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Main changes in the cell physiology that lead to formation of the malignant phenotype:</a:t>
            </a:r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A- Self-sufficiency in growth signals</a:t>
            </a:r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b="1" sz="2800">
                <a:solidFill>
                  <a:srgbClr val="FFCC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B- Insensitivity to growth-inhibitory signals</a:t>
            </a:r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C- Evasion of apoptosis</a:t>
            </a:r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D- Limitless replicative potential</a:t>
            </a:r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E- Sustained angiogenesis</a:t>
            </a:r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F- Ability to invade and metastsize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Carcinogenesis</a:t>
            </a:r>
          </a:p>
        </p:txBody>
      </p:sp>
      <p:sp>
        <p:nvSpPr>
          <p:cNvPr id="158" name="2. Insensitivity to growth-inhibitory signals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609600" indent="-609600" rtl="0"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2. Insensitivity to growth-inhibitory signals</a:t>
            </a:r>
          </a:p>
          <a:p>
            <a:pPr marL="609600" indent="-609600"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Tumor suppressor genes control ( apply brakes) cells proliferation</a:t>
            </a:r>
          </a:p>
          <a:p>
            <a:pPr marL="609600" indent="-609600"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If mutation caused disruption to them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cell becomes insensitive to growth inhibition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uncontrolled proliferation</a:t>
            </a:r>
          </a:p>
          <a:p>
            <a:pPr marL="609600" indent="-609600"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Examples: RB, TGF-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, APC, P53</a:t>
            </a:r>
          </a:p>
          <a:p>
            <a:pPr marL="609600" indent="-609600" rtl="0"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	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Carcinogenesis</a:t>
            </a:r>
          </a:p>
        </p:txBody>
      </p:sp>
      <p:sp>
        <p:nvSpPr>
          <p:cNvPr id="45" name="Genetic damage lead to “ mutation”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Genetic damage lead to “ mutation”</a:t>
            </a:r>
          </a:p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single cell which has the genetic damage undergoes neoplastic proliferation ( clonal expansion) forming the tumor mass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762000"/>
            <a:ext cx="5486400" cy="541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Carcinogenesis</a:t>
            </a:r>
          </a:p>
        </p:txBody>
      </p:sp>
      <p:sp>
        <p:nvSpPr>
          <p:cNvPr id="163" name="RB ( retinoblastoma ) gene :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RB ( retinoblastoma ) gene :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First tumor supressor gene discovered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It was discovered initially in retinoblastomas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Found in other tumors, e.g. breast ca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RB gene is a DNA-binding protein 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RB is located on chromosome 13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Carcinogenesis</a:t>
            </a:r>
          </a:p>
        </p:txBody>
      </p:sp>
      <p:sp>
        <p:nvSpPr>
          <p:cNvPr id="166" name="RB gene exists in “ active “ and “ inactive” forms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RB gene exists in “ active “ and “ inactive” forms</a:t>
            </a:r>
          </a:p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If active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will stop the advancing from G1 to S phase in cell cycle</a:t>
            </a:r>
          </a:p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If cell is stimulated by growth factors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inactivation of RB gene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brake is released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cells start cell cycle …G1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S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M …then RB gene is activated again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f008031" descr="f00803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457200"/>
            <a:ext cx="7239000" cy="586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Carcinogenesis</a:t>
            </a:r>
          </a:p>
        </p:txBody>
      </p:sp>
      <p:sp>
        <p:nvSpPr>
          <p:cNvPr id="171" name="Retinoblastoma is an uncommon childhood tumor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Retinoblastoma is an uncommon childhood tumor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Retinoblastoma is either sporadic (60%) or familial   ( 40% )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Two mutations required to produce retinoblastoma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Both normal copies of the gene should be lost to produce retinoblastoma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025" y="304800"/>
            <a:ext cx="8388350" cy="6324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Carcinogenesis</a:t>
            </a:r>
          </a:p>
        </p:txBody>
      </p:sp>
      <p:sp>
        <p:nvSpPr>
          <p:cNvPr id="176" name="Transforming Growth Factor- β pathway: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Transforming Growth Factor-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 </a:t>
            </a:r>
            <a:r>
              <a:t>pathway: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TGF-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 </a:t>
            </a:r>
            <a:r>
              <a:t>is an inhibitor of proliferation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It regulate RB pathway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Inactivation of TGF-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 </a:t>
            </a:r>
            <a:r>
              <a:t>lead to cell proliferation</a:t>
            </a:r>
          </a:p>
        </p:txBody>
      </p:sp>
      <p:sp>
        <p:nvSpPr>
          <p:cNvPr id="177" name="Mutations in TGF-β pathway are present in :…"/>
          <p:cNvSpPr txBox="1"/>
          <p:nvPr/>
        </p:nvSpPr>
        <p:spPr>
          <a:xfrm>
            <a:off x="1676400" y="4038600"/>
            <a:ext cx="4876800" cy="186393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rtl="0">
              <a:defRPr sz="2400">
                <a:solidFill>
                  <a:srgbClr val="000514"/>
                </a:solidFill>
              </a:defRPr>
            </a:pPr>
            <a:r>
              <a:t>Mutations in TGF-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 </a:t>
            </a:r>
            <a:r>
              <a:t>pathway are present in :</a:t>
            </a:r>
          </a:p>
          <a:p>
            <a:pPr lvl="2" rtl="0">
              <a:defRPr sz="2400">
                <a:solidFill>
                  <a:srgbClr val="000514"/>
                </a:solidFill>
                <a:latin typeface="Symbol"/>
                <a:ea typeface="Symbol"/>
                <a:cs typeface="Symbol"/>
                <a:sym typeface="Symbol"/>
              </a:defRPr>
            </a:pPr>
            <a:r>
              <a:t>100% </a:t>
            </a:r>
            <a:r>
              <a:rPr>
                <a:latin typeface="Garamond"/>
                <a:ea typeface="Garamond"/>
                <a:cs typeface="Garamond"/>
                <a:sym typeface="Garamond"/>
              </a:rPr>
              <a:t>of pancreatic cancers</a:t>
            </a:r>
          </a:p>
          <a:p>
            <a:pPr lvl="2" rtl="0">
              <a:defRPr sz="2400">
                <a:solidFill>
                  <a:srgbClr val="000514"/>
                </a:solidFill>
                <a:latin typeface="Symbol"/>
                <a:ea typeface="Symbol"/>
                <a:cs typeface="Symbol"/>
                <a:sym typeface="Symbol"/>
              </a:defRPr>
            </a:pPr>
            <a:r>
              <a:t>83% </a:t>
            </a:r>
            <a:r>
              <a:rPr>
                <a:latin typeface="Garamond"/>
                <a:ea typeface="Garamond"/>
                <a:cs typeface="Garamond"/>
                <a:sym typeface="Garamond"/>
              </a:rPr>
              <a:t>of colon cancers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Carcinogenesis</a:t>
            </a:r>
          </a:p>
        </p:txBody>
      </p:sp>
      <p:sp>
        <p:nvSpPr>
          <p:cNvPr id="180" name="Adenomatous Polyposis Coli – β Catenin pathway: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Adenomatous Polyposis Coli –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 Catenin pathway: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APC is tumor supressor gene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APC gene loss is very common in colon cancers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It has anti-proliferative action through inhibition of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b-</a:t>
            </a:r>
            <a:r>
              <a:t>Catenin which activate cell proliferation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Individuals with mutant APC develop thousands of colonic polyps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Adenomatous Polyposis Coli"/>
          <p:cNvSpPr txBox="1"/>
          <p:nvPr>
            <p:ph type="title" idx="4294967295"/>
          </p:nvPr>
        </p:nvSpPr>
        <p:spPr>
          <a:xfrm>
            <a:off x="457200" y="-1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Adenomatous Polyposis Coli</a:t>
            </a:r>
          </a:p>
        </p:txBody>
      </p:sp>
      <p:pic>
        <p:nvPicPr>
          <p:cNvPr id="183" name="D:\SCContent\9781437717815\graphics\fullsize\S9781437717815-005-f024.jpg" descr="D:\SCContent\9781437717815\graphics\fullsize\S9781437717815-005-f024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5226"/>
          <a:stretch>
            <a:fillRect/>
          </a:stretch>
        </p:blipFill>
        <p:spPr>
          <a:xfrm>
            <a:off x="381000" y="990600"/>
            <a:ext cx="5349875" cy="31242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84" name="G:\Cotran\Images\CH18\F018051.jpg" descr="G:\Cotran\Images\CH18\F018051.jpg"/>
          <p:cNvPicPr>
            <a:picLocks noChangeAspect="1"/>
          </p:cNvPicPr>
          <p:nvPr/>
        </p:nvPicPr>
        <p:blipFill>
          <a:blip r:embed="rId3">
            <a:extLst/>
          </a:blip>
          <a:srcRect l="0" t="0" r="48413" b="0"/>
          <a:stretch>
            <a:fillRect/>
          </a:stretch>
        </p:blipFill>
        <p:spPr>
          <a:xfrm>
            <a:off x="4875212" y="3505200"/>
            <a:ext cx="4268788" cy="3352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Carcinogenesis</a:t>
            </a:r>
          </a:p>
        </p:txBody>
      </p:sp>
      <p:sp>
        <p:nvSpPr>
          <p:cNvPr id="187" name="One or more of the polyps will progress to colonic carcinoma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One or more of the polyps will progress to colonic carcinoma</a:t>
            </a:r>
          </a:p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APC mutations are seen in 70% to 80% of sporadic colon cancers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3112" y="209550"/>
            <a:ext cx="5057776" cy="6438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Carcinogenesis</a:t>
            </a:r>
          </a:p>
        </p:txBody>
      </p:sp>
      <p:sp>
        <p:nvSpPr>
          <p:cNvPr id="190" name="P53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P53 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It has multiple functions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Mainly : </a:t>
            </a:r>
          </a:p>
          <a:p>
            <a:pPr lvl="2" marL="1143000" indent="-228600" rtl="0">
              <a:spcBef>
                <a:spcPts val="0"/>
              </a:spcBef>
              <a:buClr>
                <a:srgbClr val="E5E5FF"/>
              </a:buCl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Tumor suppressor gene ( anti-proliferative )</a:t>
            </a:r>
          </a:p>
          <a:p>
            <a:pPr lvl="2" marL="1143000" indent="-228600" rtl="0">
              <a:spcBef>
                <a:spcPts val="0"/>
              </a:spcBef>
              <a:buClr>
                <a:srgbClr val="E5E5FF"/>
              </a:buCl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Regulates apoptosis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Carcinogenesis</a:t>
            </a:r>
          </a:p>
        </p:txBody>
      </p:sp>
      <p:sp>
        <p:nvSpPr>
          <p:cNvPr id="193" name="P53 senses DNA damage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P53 senses DNA damage</a:t>
            </a:r>
          </a:p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Causes G1 arrest to give chance for DNA repair</a:t>
            </a:r>
          </a:p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Induce DNA repair genes </a:t>
            </a:r>
          </a:p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If a cell with damaged DNA cannot be repaired, it will be directed by P53 to undergo apoptosis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Carcinogenesis</a:t>
            </a:r>
          </a:p>
        </p:txBody>
      </p:sp>
      <p:sp>
        <p:nvSpPr>
          <p:cNvPr id="196" name="With loss of P53, DNA damage goes unrepaired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With loss of P53, DNA damage goes unrepaired</a:t>
            </a:r>
          </a:p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Mutations will be fixed in the dividing cells, leading to malignant transformation</a:t>
            </a:r>
          </a:p>
          <a:p>
            <a:pPr rtl="0"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f008032" descr="f00803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200" y="457200"/>
            <a:ext cx="6172200" cy="594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53.jpg" descr="P5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53 is called the “ guardian of the genome”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P53 is called the “ guardian of the genome”</a:t>
            </a:r>
          </a:p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70% of human cancers have a defect in P53</a:t>
            </a:r>
          </a:p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It has been reported with almost all types of cancers : e.g. lung, colon, breast</a:t>
            </a:r>
          </a:p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In most cases, mutations are acquired, but can be inhereted, e.g : Li-Fraumeni syndrome</a:t>
            </a:r>
          </a:p>
        </p:txBody>
      </p:sp>
      <p:sp>
        <p:nvSpPr>
          <p:cNvPr id="202" name="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Carcinogenesis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Carcinogenesis</a:t>
            </a:r>
          </a:p>
        </p:txBody>
      </p:sp>
      <p:sp>
        <p:nvSpPr>
          <p:cNvPr id="205" name="Main changes in the cell physiology that lead to formation of the malignant phenotype: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Main changes in the cell physiology that lead to formation of the malignant phenotype:</a:t>
            </a:r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A- Self-sufficiency in growth signals</a:t>
            </a:r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B- Insensitivity to growth-inhibitory signals</a:t>
            </a:r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b="1" sz="2800">
                <a:solidFill>
                  <a:srgbClr val="FFCC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C- Evasion of apoptosis</a:t>
            </a:r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D- Limitless replicative potential</a:t>
            </a:r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E- Sustained angiogenesis</a:t>
            </a:r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F- Ability to invade and metastsize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Carcinogenesis</a:t>
            </a:r>
          </a:p>
        </p:txBody>
      </p:sp>
      <p:sp>
        <p:nvSpPr>
          <p:cNvPr id="208" name="Evasion of apoptosis: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 b="1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Evasion of apoptosis: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Mutations in the genes regulating apoptosis are factors in malignant transformation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Cell survival is controlled by genes that promote and inhibit apoptosis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Evasion of apoptosis"/>
          <p:cNvSpPr txBox="1"/>
          <p:nvPr>
            <p:ph type="title" idx="4294967295"/>
          </p:nvPr>
        </p:nvSpPr>
        <p:spPr>
          <a:xfrm>
            <a:off x="457200" y="-1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 Evasion of apoptosis</a:t>
            </a:r>
          </a:p>
        </p:txBody>
      </p:sp>
      <p:sp>
        <p:nvSpPr>
          <p:cNvPr id="211" name="Reduced CD95 level inactivate death –induced signaling cascade that cleaves DNA to cause death tumor cells are less susceptible to apoptosis…"/>
          <p:cNvSpPr txBox="1"/>
          <p:nvPr>
            <p:ph type="body" sz="half" idx="4294967295"/>
          </p:nvPr>
        </p:nvSpPr>
        <p:spPr>
          <a:xfrm>
            <a:off x="381000" y="914400"/>
            <a:ext cx="3810000" cy="5943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Reduced CD95 level inactivate death –induced signaling cascade that cleaves DNA to cause death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tumor cells are less susceptible to apoptosis</a:t>
            </a:r>
            <a:endParaRPr>
              <a:solidFill>
                <a:schemeClr val="accent2"/>
              </a:solidFill>
            </a:endParaRPr>
          </a:p>
          <a:p>
            <a:pPr algn="just" rtl="0">
              <a:lnSpc>
                <a:spcPct val="80000"/>
              </a:lnSpc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DNA damage induced apoptosis (with the action of P53 ) can be blocked in tumors</a:t>
            </a:r>
          </a:p>
          <a:p>
            <a:pPr algn="just" rtl="0">
              <a:lnSpc>
                <a:spcPct val="80000"/>
              </a:lnSpc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loss of P53 and up-regulation of BCL2 prevent apoptosis e.g. follicular lymphoma</a:t>
            </a:r>
          </a:p>
        </p:txBody>
      </p:sp>
      <p:pic>
        <p:nvPicPr>
          <p:cNvPr id="21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02137" y="914400"/>
            <a:ext cx="4449763" cy="594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Carcinogenesis</a:t>
            </a:r>
          </a:p>
        </p:txBody>
      </p:sp>
      <p:sp>
        <p:nvSpPr>
          <p:cNvPr id="215" name="Main changes in the cell physiology that lead to formation of the malignant phenotype: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Main changes in the cell physiology that lead to formation of the malignant phenotype:</a:t>
            </a:r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A- Self-sufficiency in growth signals</a:t>
            </a:r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B- Insensitivity to growth-inhibitory signals</a:t>
            </a:r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C- Evasion of apoptosis</a:t>
            </a:r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b="1" sz="2800">
                <a:solidFill>
                  <a:srgbClr val="FFCC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D- Limitless replicative potential</a:t>
            </a:r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E- Sustained angiogenesis</a:t>
            </a:r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F- Ability to invade and metastsize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Limitless replicative potential:…"/>
          <p:cNvSpPr txBox="1"/>
          <p:nvPr>
            <p:ph type="body" idx="4294967295"/>
          </p:nvPr>
        </p:nvSpPr>
        <p:spPr>
          <a:xfrm>
            <a:off x="533400" y="3048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 b="1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Limitless replicative potential: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Normally there is progressive shortening of telomeres at the ends of chromosomes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Telomerase is active in normal stem cells but absent in somatic cells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In tumor cells : activation of the enzyme telomerase, which can maintain normal telomere length</a:t>
            </a:r>
          </a:p>
        </p:txBody>
      </p:sp>
      <p:pic>
        <p:nvPicPr>
          <p:cNvPr id="21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3352800"/>
            <a:ext cx="7631113" cy="350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Carcinogenesis</a:t>
            </a:r>
          </a:p>
        </p:txBody>
      </p:sp>
      <p:sp>
        <p:nvSpPr>
          <p:cNvPr id="50" name="Where are the targets of the genetic damage??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Where are the targets of the genetic damage??</a:t>
            </a:r>
          </a:p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Four regulatory genes are the main targets: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Growth promoting protooncogenes</a:t>
            </a:r>
          </a:p>
          <a:p>
            <a:pPr lvl="2" marL="1143000" indent="-228600" rtl="0">
              <a:spcBef>
                <a:spcPts val="0"/>
              </a:spcBef>
              <a:buClr>
                <a:srgbClr val="E5E5FF"/>
              </a:buCl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Protooncogene &gt; mutation &gt; oncogene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Growth inhibiting (supressors) genes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Genes regulating apoptosis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DNA repair genes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Carcinogenesis</a:t>
            </a:r>
          </a:p>
        </p:txBody>
      </p:sp>
      <p:sp>
        <p:nvSpPr>
          <p:cNvPr id="221" name="Main changes in the cell physiology that lead to formation of the malignant phenotype: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Main changes in the cell physiology that lead to formation of the malignant phenotype:</a:t>
            </a:r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A- Self-sufficiency in growth signals</a:t>
            </a:r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B- Insensitivity to growth-inhibitory signals</a:t>
            </a:r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C- Evasion of apoptosis</a:t>
            </a:r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D- Limitless replicative potential</a:t>
            </a:r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b="1" sz="2800">
                <a:solidFill>
                  <a:srgbClr val="FFCC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E- Sustained angiogenesis</a:t>
            </a:r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F- Ability to invade and metastsize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Carcinogenesis</a:t>
            </a:r>
          </a:p>
        </p:txBody>
      </p:sp>
      <p:sp>
        <p:nvSpPr>
          <p:cNvPr id="224" name="Sustained angiogenesis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 b="1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Sustained angiogenesis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Neovascularization has two main effects: </a:t>
            </a:r>
          </a:p>
          <a:p>
            <a:pPr lvl="2" marL="1143000" indent="-228600" rtl="0">
              <a:spcBef>
                <a:spcPts val="0"/>
              </a:spcBef>
              <a:buClr>
                <a:srgbClr val="E5E5FF"/>
              </a:buCl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Perfusion supplies oxygen and nutrients</a:t>
            </a:r>
          </a:p>
          <a:p>
            <a:pPr lvl="2" marL="1143000" indent="-228600" rtl="0">
              <a:spcBef>
                <a:spcPts val="0"/>
              </a:spcBef>
              <a:buClr>
                <a:srgbClr val="E5E5FF"/>
              </a:buCl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Newly formed endothelial cells stimulate the growth of adjacent tumor cells by secreting growth factors, e.g : PDGF, IL-1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Angiogenesis is required for metastasis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How do tumors develop a blood supply?…"/>
          <p:cNvSpPr txBox="1"/>
          <p:nvPr>
            <p:ph type="body" idx="4294967295"/>
          </p:nvPr>
        </p:nvSpPr>
        <p:spPr>
          <a:xfrm>
            <a:off x="457200" y="2286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How do tumors develop a blood supply?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Tumor-associated angiogenic factors 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These factors may be produced by tumor cells or by inflammatory cells infiltrating the tumor e.g. macrophages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Important factors : </a:t>
            </a:r>
          </a:p>
          <a:p>
            <a:pPr lvl="2" marL="1143000" indent="-228600" rtl="0">
              <a:spcBef>
                <a:spcPts val="0"/>
              </a:spcBef>
              <a:buClr>
                <a:srgbClr val="E5E5FF"/>
              </a:buCl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Vascular endothelial growth factor( VEGF ) </a:t>
            </a:r>
          </a:p>
          <a:p>
            <a:pPr lvl="2" marL="1143000" indent="-228600" rtl="0">
              <a:spcBef>
                <a:spcPts val="0"/>
              </a:spcBef>
              <a:buClr>
                <a:srgbClr val="E5E5FF"/>
              </a:buCl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Fibroblast growth factor</a:t>
            </a:r>
          </a:p>
        </p:txBody>
      </p:sp>
      <p:pic>
        <p:nvPicPr>
          <p:cNvPr id="22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4114800"/>
            <a:ext cx="7239000" cy="2554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7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Carcinogenesis</a:t>
            </a:r>
          </a:p>
        </p:txBody>
      </p:sp>
      <p:sp>
        <p:nvSpPr>
          <p:cNvPr id="230" name="Main changes in the cell physiology that lead to formation of the malignant phenotype: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Main changes in the cell physiology that lead to formation of the malignant phenotype:</a:t>
            </a:r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A- Self-sufficiency in growth signals</a:t>
            </a:r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B- Insensitivity to growth-inhibitory signals</a:t>
            </a:r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C- Evasion of apoptosis</a:t>
            </a:r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D- Limitless replicative potential</a:t>
            </a:r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E- Sustained angiogenesis</a:t>
            </a:r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b="1" sz="2800">
                <a:solidFill>
                  <a:srgbClr val="FFCC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F- Ability to invade and metastsize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f008039" descr="f00803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228600"/>
            <a:ext cx="6477000" cy="640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Carcinogenesis</a:t>
            </a:r>
          </a:p>
        </p:txBody>
      </p:sp>
      <p:sp>
        <p:nvSpPr>
          <p:cNvPr id="235" name="Ability to invade and metastsize: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 b="1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Ability to invade and metastsize: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Two phases : </a:t>
            </a:r>
          </a:p>
          <a:p>
            <a:pPr lvl="2" marL="1143000" indent="-228600" rtl="0">
              <a:spcBef>
                <a:spcPts val="0"/>
              </a:spcBef>
              <a:buClr>
                <a:srgbClr val="E5E5FF"/>
              </a:buCl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Invasion of extracellular matrix</a:t>
            </a:r>
          </a:p>
          <a:p>
            <a:pPr lvl="2" marL="1143000" indent="-228600" rtl="0">
              <a:spcBef>
                <a:spcPts val="0"/>
              </a:spcBef>
              <a:buClr>
                <a:srgbClr val="E5E5FF"/>
              </a:buCl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Vascular dissimenation and homing of tumor cells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Carcinogenesis</a:t>
            </a:r>
          </a:p>
        </p:txBody>
      </p:sp>
      <p:sp>
        <p:nvSpPr>
          <p:cNvPr id="238" name="Invasion of ECM: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Invasion of ECM: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Malignant cells first breach the underlying basement membrane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Traverse the interstitial tissue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Penetrate the vascular basement membrane 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Gain access to the circulation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lvl="1" marL="742950" indent="-285750" rtl="0">
              <a:spcBef>
                <a:spcPts val="0"/>
              </a:spcBef>
              <a:buClr>
                <a:srgbClr val="FFC000"/>
              </a:buClr>
              <a:buChar char="❖"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Invasion of the ECM has four steps: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7335" descr="733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990600"/>
            <a:ext cx="7467600" cy="4868863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1. Detachment of tumor cells from each other"/>
          <p:cNvSpPr txBox="1"/>
          <p:nvPr/>
        </p:nvSpPr>
        <p:spPr>
          <a:xfrm>
            <a:off x="1219200" y="304800"/>
            <a:ext cx="6431866" cy="434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rtl="0">
              <a:defRPr b="1" sz="2400">
                <a:solidFill>
                  <a:srgbClr val="FFC000"/>
                </a:solidFill>
              </a:defRPr>
            </a:pPr>
            <a:r>
              <a:t>1. Detachment of tumor cells from each other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7335" descr="733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1143000"/>
            <a:ext cx="7467600" cy="4868863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2. Attachments of tumor cells to matrix components"/>
          <p:cNvSpPr txBox="1"/>
          <p:nvPr/>
        </p:nvSpPr>
        <p:spPr>
          <a:xfrm>
            <a:off x="457200" y="228600"/>
            <a:ext cx="8382000" cy="485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rtl="0">
              <a:defRPr b="1" sz="2400">
                <a:solidFill>
                  <a:srgbClr val="FFC000"/>
                </a:solidFill>
              </a:defRPr>
            </a:pPr>
            <a:r>
              <a:t>2. </a:t>
            </a:r>
            <a:r>
              <a:rPr sz="2800"/>
              <a:t>Attachments of tumor cells to matrix components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7335" descr="733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990600"/>
            <a:ext cx="7467600" cy="4689475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3. Degradation of ECM by collagenase enzyme"/>
          <p:cNvSpPr txBox="1"/>
          <p:nvPr/>
        </p:nvSpPr>
        <p:spPr>
          <a:xfrm>
            <a:off x="533400" y="304800"/>
            <a:ext cx="7696434" cy="485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rtl="0">
              <a:defRPr b="1" sz="2800">
                <a:solidFill>
                  <a:srgbClr val="FFC000"/>
                </a:solidFill>
              </a:defRPr>
            </a:pPr>
            <a:r>
              <a:t>3. Degradation of ECM by collagenase enzyme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f008024" descr="f0080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1600" y="76200"/>
            <a:ext cx="6553200" cy="654208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3" name="مستطيل"/>
          <p:cNvSpPr/>
          <p:nvPr/>
        </p:nvSpPr>
        <p:spPr>
          <a:xfrm>
            <a:off x="2057400" y="3200400"/>
            <a:ext cx="1447800" cy="64611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45719" rIns="45719"/>
          <a:lstStyle/>
          <a:p>
            <a:pPr rtl="0">
              <a:defRPr>
                <a:solidFill>
                  <a:srgbClr val="000514"/>
                </a:solidFill>
              </a:defRPr>
            </a:pPr>
          </a:p>
        </p:txBody>
      </p:sp>
      <p:sp>
        <p:nvSpPr>
          <p:cNvPr id="54" name="مستطيل"/>
          <p:cNvSpPr/>
          <p:nvPr/>
        </p:nvSpPr>
        <p:spPr>
          <a:xfrm>
            <a:off x="3733800" y="3276600"/>
            <a:ext cx="1447800" cy="64611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45719" rIns="45719"/>
          <a:lstStyle/>
          <a:p>
            <a:pPr rtl="0">
              <a:defRPr>
                <a:solidFill>
                  <a:srgbClr val="000514"/>
                </a:solidFill>
              </a:defRPr>
            </a:pPr>
          </a:p>
        </p:txBody>
      </p:sp>
      <p:sp>
        <p:nvSpPr>
          <p:cNvPr id="55" name="مستطيل"/>
          <p:cNvSpPr/>
          <p:nvPr/>
        </p:nvSpPr>
        <p:spPr>
          <a:xfrm>
            <a:off x="5486400" y="3200400"/>
            <a:ext cx="1447800" cy="64611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45719" rIns="45719"/>
          <a:lstStyle/>
          <a:p>
            <a:pPr rtl="0">
              <a:defRPr>
                <a:solidFill>
                  <a:srgbClr val="000514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" grpId="2"/>
      <p:bldP build="whole" bldLvl="1" animBg="1" rev="0" advAuto="0" spid="55" grpId="3"/>
      <p:bldP build="whole" bldLvl="1" animBg="1" rev="0" advAuto="0" spid="53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7335" descr="733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" y="685800"/>
            <a:ext cx="7086600" cy="5454650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4. Migration of tumor cells"/>
          <p:cNvSpPr txBox="1"/>
          <p:nvPr/>
        </p:nvSpPr>
        <p:spPr>
          <a:xfrm>
            <a:off x="2362200" y="152400"/>
            <a:ext cx="4793293" cy="485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rtl="0">
              <a:defRPr b="1" sz="2800">
                <a:solidFill>
                  <a:srgbClr val="FFC000"/>
                </a:solidFill>
              </a:defRPr>
            </a:pPr>
            <a:r>
              <a:t>4. Migration of tumor cells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Carcinogenesis</a:t>
            </a:r>
          </a:p>
        </p:txBody>
      </p:sp>
      <p:sp>
        <p:nvSpPr>
          <p:cNvPr id="253" name="Vascular dissemination and homing of tumor cells: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Vascular dissemination and homing of tumor cells: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May form emboli 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Most travel as single cells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Adhesion to vascular endothelium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extravasation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Carcinogenesis</a:t>
            </a:r>
          </a:p>
        </p:txBody>
      </p:sp>
      <p:sp>
        <p:nvSpPr>
          <p:cNvPr id="256" name="Main changes in the cell physiology that lead to formation of the malignant phenotype: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Main changes in the cell physiology that lead to formation of the malignant phenotype:</a:t>
            </a:r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A- Self-sufficiency in growth signals</a:t>
            </a:r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B- Insensitivity to growth-inhibitory signals</a:t>
            </a:r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C- Evasion of apoptosis</a:t>
            </a:r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D- Limitless replicative potential</a:t>
            </a:r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E- Sustained angiogenesis</a:t>
            </a:r>
          </a:p>
          <a:p>
            <a:pPr lvl="1" marL="285750" indent="171450" rtl="0">
              <a:spcBef>
                <a:spcPts val="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F- Ability to invade and metastsize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enomic Instability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Genomic Instability</a:t>
            </a:r>
          </a:p>
        </p:txBody>
      </p:sp>
      <p:sp>
        <p:nvSpPr>
          <p:cNvPr id="259" name="Enabler of malignancy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Enabler of malignancy</a:t>
            </a:r>
          </a:p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Due to defect in DNA repair genes</a:t>
            </a:r>
          </a:p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Examples: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Hereditary Nonpolyposis colon carcinoma(HNPCC)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Xeroderma pigmentosum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Familial breast cancer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enomic Instability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Genomic Instability</a:t>
            </a:r>
          </a:p>
        </p:txBody>
      </p:sp>
      <p:sp>
        <p:nvSpPr>
          <p:cNvPr id="262" name="Familial breast cancer: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Familial breast cancer: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Due to mutations in BRCA1 and BRCA2 genes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These genes regulate DNA repair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Account for 80% of familial breast cancer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They are also involved in other malignancies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Molecular Basis of multistep 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832104" rtl="0">
              <a:defRPr sz="3640">
                <a:effectLst>
                  <a:outerShdw sx="100000" sy="100000" kx="0" ky="0" algn="b" rotWithShape="0" blurRad="11557" dist="23114" dir="2700000">
                    <a:srgbClr val="000000"/>
                  </a:outerShdw>
                </a:effectLst>
              </a:defRPr>
            </a:lvl1pPr>
          </a:lstStyle>
          <a:p>
            <a:pPr/>
            <a:r>
              <a:t>Molecular Basis of multistep Carcinogenesis</a:t>
            </a:r>
          </a:p>
        </p:txBody>
      </p:sp>
      <p:sp>
        <p:nvSpPr>
          <p:cNvPr id="265" name="Cancer results from accumulation of multiple mutations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Cancer results from accumulation of multiple mutations</a:t>
            </a:r>
          </a:p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All cancers have multiple genetic alterations, involving activation of several oncogenes and loss of two or more tumor suppressor genes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Molecular Basis of multistep 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832104" rtl="0">
              <a:defRPr sz="3640">
                <a:effectLst>
                  <a:outerShdw sx="100000" sy="100000" kx="0" ky="0" algn="b" rotWithShape="0" blurRad="11557" dist="23114" dir="2700000">
                    <a:srgbClr val="000000"/>
                  </a:outerShdw>
                </a:effectLst>
              </a:defRPr>
            </a:lvl1pPr>
          </a:lstStyle>
          <a:p>
            <a:pPr/>
            <a:r>
              <a:t>Molecular Basis of multistep Carcinogenesis</a:t>
            </a:r>
          </a:p>
        </p:txBody>
      </p:sp>
      <p:pic>
        <p:nvPicPr>
          <p:cNvPr id="268" name="f008034" descr="f00803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1600" y="1676400"/>
            <a:ext cx="6553200" cy="472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umor progression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Tumor progression</a:t>
            </a:r>
          </a:p>
        </p:txBody>
      </p:sp>
      <p:sp>
        <p:nvSpPr>
          <p:cNvPr id="271" name="Many tumors become more aggressive and acquire greater malignant potential…this is called “ tumor progression” …not increase in size!!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Many tumors become more aggressive and acquire greater malignant potential…this is called “ tumor progression” …not increase in size!!</a:t>
            </a:r>
          </a:p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By the time, the tumor become clinically evident, their constituent cells are extremely heterogeneous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roth diagr" descr="groth diag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5400" y="457200"/>
            <a:ext cx="6951663" cy="5924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Karyotypic Changes in Tumor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Karyotypic Changes in Tumors</a:t>
            </a:r>
          </a:p>
        </p:txBody>
      </p:sp>
      <p:sp>
        <p:nvSpPr>
          <p:cNvPr id="276" name="Translocations: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Translocations: 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In CML : t(9,22) …” Philadelphia chromosome”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In Burkitt Lymphoma : t(8,14)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In Follicular Lymphoma : t(14,18)</a:t>
            </a:r>
          </a:p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Deletions</a:t>
            </a:r>
          </a:p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Gene amplification: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Breast cancer : HER-2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Carcinogenesis</a:t>
            </a:r>
          </a:p>
        </p:txBody>
      </p:sp>
      <p:sp>
        <p:nvSpPr>
          <p:cNvPr id="58" name="Main changes in the cell physiology that lead to formation of the malignant phenotype: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Main changes in the cell physiology that lead to formation of the malignant phenotype: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Self-sufficiency in growth signals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Insensitivity to growth-inhibitory signals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Evasion of apoptosis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Limitless replicative potential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Sustained angiogenesis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Ability to invade and metastsize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f008029" descr="f00802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381000"/>
            <a:ext cx="4495800" cy="3463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G:\Cotran\Images\CH08\f008029.jpg" descr="G:\Cotran\Images\CH08\f008029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00600" y="381000"/>
            <a:ext cx="4343400" cy="3257550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Translocations"/>
          <p:cNvSpPr txBox="1"/>
          <p:nvPr/>
        </p:nvSpPr>
        <p:spPr>
          <a:xfrm>
            <a:off x="1447800" y="0"/>
            <a:ext cx="1395150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rtl="0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Translocations</a:t>
            </a:r>
          </a:p>
        </p:txBody>
      </p:sp>
      <p:sp>
        <p:nvSpPr>
          <p:cNvPr id="281" name="Gene amplification"/>
          <p:cNvSpPr txBox="1"/>
          <p:nvPr/>
        </p:nvSpPr>
        <p:spPr>
          <a:xfrm>
            <a:off x="5943600" y="0"/>
            <a:ext cx="1801562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rtl="0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Gene amplification</a:t>
            </a:r>
          </a:p>
        </p:txBody>
      </p:sp>
      <p:pic>
        <p:nvPicPr>
          <p:cNvPr id="282" name="http://upload.wikimedia.org/wikipedia/commons/5/5f/Deletion.gif" descr="http://upload.wikimedia.org/wikipedia/commons/5/5f/Deletion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00400" y="3324225"/>
            <a:ext cx="2266950" cy="3533775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2" grpId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Carcinogenesis</a:t>
            </a:r>
          </a:p>
        </p:txBody>
      </p:sp>
      <p:sp>
        <p:nvSpPr>
          <p:cNvPr id="61" name="A -  Self-sufficiency in Growth signals: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609600" indent="-609600" rtl="0"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 -  Self-sufficiency in Growth signals:</a:t>
            </a:r>
          </a:p>
          <a:p>
            <a:pPr lvl="1" marL="990600" indent="-53340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Oncogene: Gene that promote autonomous cell growth in cancer cells</a:t>
            </a:r>
          </a:p>
          <a:p>
            <a:pPr lvl="1" marL="990600" indent="-53340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They are derived by mutations in protooncogenes</a:t>
            </a:r>
          </a:p>
          <a:p>
            <a:pPr lvl="1" marL="990600" indent="-53340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They are characterized by the ability to promote cell growth in the absence of normal growth-promoting signals</a:t>
            </a:r>
          </a:p>
          <a:p>
            <a:pPr lvl="1" marL="990600" indent="-53340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Oncoproteins : are the products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arcinogenesi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Carcinogenesis</a:t>
            </a:r>
          </a:p>
        </p:txBody>
      </p:sp>
      <p:sp>
        <p:nvSpPr>
          <p:cNvPr id="64" name="Remember the cell cycle !!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Remember the cell cycle !!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Binding of a growth factor to its receptor on the cell membrane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Activation of the growth factor receptor leading to activation of signal-transducing proteins 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Transmission of the signal to the nucleus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Induction of the DNA transcription</a:t>
            </a:r>
          </a:p>
          <a:p>
            <a:pPr lvl="1" marL="742950" indent="-285750" rtl="0">
              <a:spcBef>
                <a:spcPts val="0"/>
              </a:spcBef>
              <a:buClr>
                <a:schemeClr val="accent2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Entry in the cell cycle and cell division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tream">
  <a:themeElements>
    <a:clrScheme name="Stream">
      <a:dk1>
        <a:srgbClr val="003399"/>
      </a:dk1>
      <a:lt1>
        <a:srgbClr val="003399"/>
      </a:lt1>
      <a:dk2>
        <a:srgbClr val="A7A7A7"/>
      </a:dk2>
      <a:lt2>
        <a:srgbClr val="535353"/>
      </a:lt2>
      <a:accent1>
        <a:srgbClr val="0099CC"/>
      </a:accent1>
      <a:accent2>
        <a:srgbClr val="A886E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eam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trea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3399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3399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tream">
  <a:themeElements>
    <a:clrScheme name="Strea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CC"/>
      </a:accent1>
      <a:accent2>
        <a:srgbClr val="A886E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eam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trea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3399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3399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