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7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91" r:id="rId4"/>
    <p:sldId id="292" r:id="rId5"/>
    <p:sldId id="293" r:id="rId6"/>
    <p:sldId id="294" r:id="rId7"/>
    <p:sldId id="328" r:id="rId8"/>
    <p:sldId id="304" r:id="rId9"/>
    <p:sldId id="296" r:id="rId10"/>
    <p:sldId id="295" r:id="rId11"/>
    <p:sldId id="299" r:id="rId12"/>
    <p:sldId id="297" r:id="rId13"/>
    <p:sldId id="300" r:id="rId14"/>
    <p:sldId id="298" r:id="rId15"/>
    <p:sldId id="301" r:id="rId16"/>
    <p:sldId id="303" r:id="rId17"/>
    <p:sldId id="305" r:id="rId18"/>
    <p:sldId id="307" r:id="rId19"/>
    <p:sldId id="308" r:id="rId20"/>
    <p:sldId id="306" r:id="rId21"/>
    <p:sldId id="309" r:id="rId22"/>
    <p:sldId id="310" r:id="rId23"/>
    <p:sldId id="313" r:id="rId24"/>
    <p:sldId id="311" r:id="rId25"/>
    <p:sldId id="314" r:id="rId26"/>
    <p:sldId id="315" r:id="rId27"/>
    <p:sldId id="316" r:id="rId28"/>
    <p:sldId id="318" r:id="rId29"/>
    <p:sldId id="317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9" r:id="rId38"/>
    <p:sldId id="326" r:id="rId39"/>
    <p:sldId id="327" r:id="rId40"/>
    <p:sldId id="290" r:id="rId41"/>
    <p:sldId id="28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v/Kxvon5YcT5f68U/92nqQ==" hashData="RDnhqi/pKG4KUAMzirtzLYzI8sE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7015" autoAdjust="0"/>
  </p:normalViewPr>
  <p:slideViewPr>
    <p:cSldViewPr snapToGrid="0" snapToObjects="1">
      <p:cViewPr varScale="1">
        <p:scale>
          <a:sx n="88" d="100"/>
          <a:sy n="88" d="100"/>
        </p:scale>
        <p:origin x="23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s-IS"/>
              <a:t>06/11/2016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BFCEF-BF81-D744-9108-0C25DA9FA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92150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s-IS"/>
              <a:t>06/11/2016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3CA32-C10A-2A48-87AE-B11765F92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23963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/>
              <a:t>06/11/2016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2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5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99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dysplastic stratified squamous epithelium, mitoses are not confined to the basal layers, where they normally occur, but may be seen at all levels and even in surface cells.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59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48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26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 to the development of metastases, local invasiveness is the most reliable feature that distinguishes malignant from benign tumors</a:t>
            </a:r>
            <a:r>
              <a:rPr lang="en-US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6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Properties of benign and malignant tumors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361568" cy="1752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Dr. Maria A. Arafah</a:t>
            </a:r>
          </a:p>
          <a:p>
            <a:pPr algn="ctr"/>
            <a:r>
              <a:rPr lang="en-US" dirty="0"/>
              <a:t>Assistant Professor – Department of Pathology</a:t>
            </a:r>
          </a:p>
          <a:p>
            <a:pPr algn="ctr"/>
            <a:r>
              <a:rPr lang="en-US" sz="1600" dirty="0"/>
              <a:t>http://</a:t>
            </a:r>
            <a:r>
              <a:rPr lang="en-US" sz="1600" dirty="0" err="1"/>
              <a:t>fac.ksu.edu.sa</a:t>
            </a:r>
            <a:r>
              <a:rPr lang="en-US" sz="1600" dirty="0"/>
              <a:t>/</a:t>
            </a:r>
            <a:r>
              <a:rPr lang="en-US" sz="1600" dirty="0" err="1"/>
              <a:t>mariaarafah</a:t>
            </a:r>
            <a:r>
              <a:rPr lang="en-US" sz="1600" dirty="0"/>
              <a:t>/courses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36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Malignant neoplasms are characterized by a wide range of parenchymal cell differentiation: from well differentiated to completely undifferentiated.</a:t>
            </a:r>
          </a:p>
          <a:p>
            <a:endParaRPr lang="en-US" dirty="0">
              <a:solidFill>
                <a:srgbClr val="292934"/>
              </a:solidFill>
            </a:endParaRPr>
          </a:p>
          <a:p>
            <a:r>
              <a:rPr lang="en-US" dirty="0"/>
              <a:t>Between the two extremes lie tumors loosely referred to as moderately differentiated.</a:t>
            </a:r>
          </a:p>
          <a:p>
            <a:endParaRPr lang="en-US" dirty="0">
              <a:solidFill>
                <a:srgbClr val="292934"/>
              </a:solidFill>
            </a:endParaRPr>
          </a:p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5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Leiomyosarcoma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824" r="12824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Squamous cell carcinoma</a:t>
            </a:r>
          </a:p>
        </p:txBody>
      </p:sp>
      <p:pic>
        <p:nvPicPr>
          <p:cNvPr id="14" name="Content Placeholder 13" descr="Screen Shot 2016-11-11 at 3.14.44 PM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803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62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Malignant neoplasms that are composed of undifferentiated cells are said to be </a:t>
            </a:r>
            <a:r>
              <a:rPr lang="en-US" i="1" dirty="0"/>
              <a:t>anaplastic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Anaplasia</a:t>
            </a:r>
            <a:r>
              <a:rPr lang="en-US" dirty="0"/>
              <a:t>: loss of the structural and functional differentiation. It is a hallmark of malignancy.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0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0648" b="1064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60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important to recognize the following histopathological features in any neoplasm:</a:t>
            </a:r>
          </a:p>
          <a:p>
            <a:endParaRPr lang="en-US" dirty="0"/>
          </a:p>
          <a:p>
            <a:pPr lvl="1"/>
            <a:r>
              <a:rPr lang="en-US" dirty="0"/>
              <a:t>Pleomorphism: variation in size and shape</a:t>
            </a:r>
          </a:p>
          <a:p>
            <a:pPr lvl="1"/>
            <a:r>
              <a:rPr lang="en-US" dirty="0"/>
              <a:t>Enlarged nuclei resulting in an increase of nuclear to cytoplasm ratio (that may approach 1:1 instead of the normal 1:4 or 1:6)</a:t>
            </a:r>
          </a:p>
          <a:p>
            <a:pPr lvl="1"/>
            <a:r>
              <a:rPr lang="en-US" dirty="0" err="1"/>
              <a:t>Hyperchromasia</a:t>
            </a:r>
            <a:r>
              <a:rPr lang="en-US" dirty="0"/>
              <a:t> (dark nuclei) due to coarse &amp; clumped chromatin</a:t>
            </a:r>
          </a:p>
          <a:p>
            <a:pPr lvl="1"/>
            <a:r>
              <a:rPr lang="en-US" dirty="0"/>
              <a:t>Prominent nucleoli</a:t>
            </a:r>
          </a:p>
          <a:p>
            <a:pPr lvl="1"/>
            <a:r>
              <a:rPr lang="en-US" dirty="0"/>
              <a:t>Mitoses (typical or atypical forms)</a:t>
            </a:r>
          </a:p>
          <a:p>
            <a:pPr lvl="1"/>
            <a:r>
              <a:rPr lang="en-US" i="1" dirty="0"/>
              <a:t>Giant cells</a:t>
            </a:r>
            <a:r>
              <a:rPr lang="en-US" dirty="0"/>
              <a:t>: larger than their neighbors &amp; possess either one enormous nucleus or several nuclei.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8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Tumor Giant Cells</a:t>
            </a:r>
          </a:p>
        </p:txBody>
      </p:sp>
      <p:pic>
        <p:nvPicPr>
          <p:cNvPr id="11" name="Content Placeholder 10" descr="Screen Shot 2016-11-11 at 10.22.50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r="9465"/>
          <a:stretch/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Atypical Mitosis</a:t>
            </a:r>
          </a:p>
        </p:txBody>
      </p:sp>
      <p:pic>
        <p:nvPicPr>
          <p:cNvPr id="12" name="Content Placeholder 11" descr="Screen Shot 2016-11-11 at 10.23.09 PM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765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87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Dysplasia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defRPr/>
            </a:pPr>
            <a:r>
              <a:rPr lang="en-US" sz="2400" dirty="0"/>
              <a:t>Definition: a loss in the uniformity of the individual cells and a loss in their architectural orientation.</a:t>
            </a:r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r>
              <a:rPr lang="en-US" sz="2400" dirty="0"/>
              <a:t>It is a non-neoplastic process but a premalignant condition.</a:t>
            </a:r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r>
              <a:rPr lang="en-US" sz="2400" dirty="0"/>
              <a:t>It occurs mainly in the epithelia.</a:t>
            </a:r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r>
              <a:rPr lang="en-US" sz="2400" dirty="0"/>
              <a:t>Dysplastic cells show a degree of: </a:t>
            </a:r>
            <a:r>
              <a:rPr lang="en-US" sz="2400" dirty="0" err="1"/>
              <a:t>pleomorphism</a:t>
            </a:r>
            <a:r>
              <a:rPr lang="en-US" sz="2400" dirty="0"/>
              <a:t>,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>
                <a:sym typeface="Wingdings"/>
              </a:rPr>
              <a:t>N:C ratio, </a:t>
            </a:r>
            <a:r>
              <a:rPr lang="en-US" sz="2400" dirty="0" err="1"/>
              <a:t>hyperchrmasia</a:t>
            </a:r>
            <a:r>
              <a:rPr lang="en-US" sz="2400" dirty="0"/>
              <a:t>, irregular nuclei, increased mitoses, loss of polarity &amp; a disordered maturation or total failure of maturation.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Dysplasia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Dysplasia does not mean cancer.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Dysplasia does not necessarily progress to cancer.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Dysplasia may be reversible.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400" dirty="0"/>
              <a:t>The risk of invasive cancer varies with:</a:t>
            </a:r>
          </a:p>
          <a:p>
            <a:pPr lvl="1">
              <a:defRPr/>
            </a:pPr>
            <a:r>
              <a:rPr lang="en-US" dirty="0"/>
              <a:t>grade of dysplasia (mild, moderate, severe)</a:t>
            </a:r>
          </a:p>
          <a:p>
            <a:pPr lvl="1">
              <a:defRPr/>
            </a:pPr>
            <a:r>
              <a:rPr lang="en-US" dirty="0"/>
              <a:t>duration of dysplasia</a:t>
            </a:r>
          </a:p>
          <a:p>
            <a:pPr lvl="1">
              <a:defRPr/>
            </a:pPr>
            <a:r>
              <a:rPr lang="en-US" dirty="0"/>
              <a:t>site of dysplasia</a:t>
            </a:r>
          </a:p>
          <a:p>
            <a:pPr marL="0" indent="0"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1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Dysplasia</a:t>
            </a:r>
          </a:p>
        </p:txBody>
      </p:sp>
      <p:pic>
        <p:nvPicPr>
          <p:cNvPr id="9" name="Content Placeholder 8" descr="2558_1447675459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r="28468"/>
          <a:stretch/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 descr="mod6img1b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9" r="22589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12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Dysplasia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Differences between dysplasia &amp; cancer:</a:t>
            </a:r>
          </a:p>
          <a:p>
            <a:pPr lvl="1">
              <a:defRPr/>
            </a:pPr>
            <a:endParaRPr lang="en-US" dirty="0">
              <a:sym typeface="Symbol" pitchFamily="18" charset="2"/>
            </a:endParaRPr>
          </a:p>
          <a:p>
            <a:pPr lvl="1">
              <a:defRPr/>
            </a:pPr>
            <a:r>
              <a:rPr lang="en-US" dirty="0">
                <a:sym typeface="Symbol" pitchFamily="18" charset="2"/>
              </a:rPr>
              <a:t>Lack of invasiveness.</a:t>
            </a:r>
          </a:p>
          <a:p>
            <a:pPr lvl="1">
              <a:defRPr/>
            </a:pPr>
            <a:endParaRPr lang="en-US" dirty="0">
              <a:sym typeface="Symbol" pitchFamily="18" charset="2"/>
            </a:endParaRPr>
          </a:p>
          <a:p>
            <a:pPr lvl="1">
              <a:defRPr/>
            </a:pPr>
            <a:r>
              <a:rPr lang="en-US" dirty="0">
                <a:sym typeface="Symbol" pitchFamily="18" charset="2"/>
              </a:rPr>
              <a:t>Reversibility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Compare between benign &amp; malignant tumors in terms of differentiation, rate of growth, local invasion &amp; metastases.</a:t>
            </a:r>
          </a:p>
          <a:p>
            <a:r>
              <a:rPr lang="en-US" dirty="0"/>
              <a:t>Identify the morphological features that differentiate between benign &amp; malignant tumors.</a:t>
            </a:r>
          </a:p>
          <a:p>
            <a:r>
              <a:rPr lang="en-US" dirty="0"/>
              <a:t>Define the terms: differentiation &amp; </a:t>
            </a:r>
            <a:r>
              <a:rPr lang="en-US" dirty="0" err="1"/>
              <a:t>anaplasia</a:t>
            </a:r>
            <a:r>
              <a:rPr lang="en-US" dirty="0"/>
              <a:t>.</a:t>
            </a:r>
            <a:endParaRPr lang="en-US" u="words" dirty="0"/>
          </a:p>
          <a:p>
            <a:pPr lvl="0"/>
            <a:r>
              <a:rPr lang="en-US" dirty="0"/>
              <a:t>List the pathways by which malignant tumors spread.</a:t>
            </a:r>
          </a:p>
          <a:p>
            <a:r>
              <a:rPr lang="en-US" dirty="0"/>
              <a:t>Define the terms: dysplasia &amp; carcinoma in situ.</a:t>
            </a:r>
            <a:endParaRPr lang="en-US" u="word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Carcinoma in Situ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dysplastic changes involve the entire thickness of the epithelium it is called: </a:t>
            </a:r>
            <a:r>
              <a:rPr lang="en-US" i="1" dirty="0"/>
              <a:t>carcinoma in-situ.</a:t>
            </a:r>
          </a:p>
          <a:p>
            <a:endParaRPr lang="en-US" i="1" dirty="0"/>
          </a:p>
          <a:p>
            <a:r>
              <a:rPr lang="en-US" dirty="0"/>
              <a:t>Definition: an intraepithelial malignancy in which malignant cells involve the entire thickness of the epithelium without penetration of the basement membrane.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1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Carcinoma in Situ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It is applicable only to epithelial neoplasms.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It is a true neoplasm with all of the features of malignant neoplasm except invasiveness.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It displays the cytological features of malignancy without invading the basement membrane.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4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Carcinoma in Situ</a:t>
            </a:r>
          </a:p>
        </p:txBody>
      </p:sp>
      <p:pic>
        <p:nvPicPr>
          <p:cNvPr id="7" name="Content Placeholder 6" descr="Screen Shot 2016-11-11 at 11.01.1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6" r="19776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66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Dysplasia &amp; Carcinoma in Situ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 descr="figure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00" y="1524000"/>
            <a:ext cx="6125700" cy="5163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666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Features to distinguish between benign &amp; malignant tumors: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Differentiation &amp; </a:t>
            </a:r>
            <a:r>
              <a:rPr lang="en-US" dirty="0" err="1"/>
              <a:t>anaplasia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Rate of growth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Local invasion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Metastasis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Benign tumors:</a:t>
            </a:r>
          </a:p>
          <a:p>
            <a:endParaRPr lang="en-US" dirty="0"/>
          </a:p>
          <a:p>
            <a:pPr lvl="1"/>
            <a:r>
              <a:rPr lang="en-US" dirty="0"/>
              <a:t>They usually grow slowly.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Their growth is affected by: adequate blood supply, location or hormones e.g. leiomyoma of the uterus.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Malignant tumors:</a:t>
            </a:r>
          </a:p>
          <a:p>
            <a:endParaRPr lang="en-US" dirty="0"/>
          </a:p>
          <a:p>
            <a:pPr lvl="1"/>
            <a:r>
              <a:rPr lang="en-US" dirty="0"/>
              <a:t>They usually grow fast.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rate of growth of malignant tumors usually correlates inversely with their level of differentiation.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Invasion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Benign tumors: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They remain localized.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They cannot invade.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They are </a:t>
            </a:r>
            <a:r>
              <a:rPr lang="en-US" i="1" dirty="0"/>
              <a:t>usually</a:t>
            </a:r>
            <a:r>
              <a:rPr lang="en-US" dirty="0"/>
              <a:t> encapsulated.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2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Invasion</a:t>
            </a:r>
          </a:p>
        </p:txBody>
      </p:sp>
      <p:pic>
        <p:nvPicPr>
          <p:cNvPr id="9" name="Content Placeholder 8" descr="Screen Shot 2016-11-11 at 11.20.26 PM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52752"/>
          <a:stretch/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32863"/>
          <a:stretch/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90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Invasion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Malignant tumors:</a:t>
            </a:r>
          </a:p>
          <a:p>
            <a:endParaRPr lang="en-US" dirty="0"/>
          </a:p>
          <a:p>
            <a:pPr lvl="1"/>
            <a:r>
              <a:rPr lang="en-US" dirty="0"/>
              <a:t>They invade the underlying basement membrane or </a:t>
            </a:r>
            <a:r>
              <a:rPr lang="en-US" dirty="0" err="1"/>
              <a:t>stroma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They are destructive.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They are </a:t>
            </a:r>
            <a:r>
              <a:rPr lang="en-US" i="1" dirty="0"/>
              <a:t>usually</a:t>
            </a:r>
            <a:r>
              <a:rPr lang="en-US" dirty="0"/>
              <a:t> not encapsulated.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Features to distinguish between benign &amp; malignant tumors: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Differentiation &amp; </a:t>
            </a:r>
            <a:r>
              <a:rPr lang="en-US" dirty="0" err="1"/>
              <a:t>anaplasia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Rate of growth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Local invasion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Metastasis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3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Invasion*</a:t>
            </a:r>
          </a:p>
        </p:txBody>
      </p:sp>
      <p:pic>
        <p:nvPicPr>
          <p:cNvPr id="10" name="Content Placeholder 9" descr="Screen Shot 2016-11-11 at 11.27.48 P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1263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7775" r="17775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1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Definition: it is the development of secondary implants of a tumor that are discontinuous with the primary tumor &amp; located in remote tissues.</a:t>
            </a:r>
          </a:p>
          <a:p>
            <a:endParaRPr lang="en-US" dirty="0"/>
          </a:p>
          <a:p>
            <a:r>
              <a:rPr lang="en-US" dirty="0"/>
              <a:t>More than any other attribute, the property of metastasis identifies a neoplasm as malignant.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Cancer have different ability to metastasize.</a:t>
            </a:r>
          </a:p>
          <a:p>
            <a:endParaRPr lang="en-US" dirty="0"/>
          </a:p>
          <a:p>
            <a:r>
              <a:rPr lang="en-US" dirty="0"/>
              <a:t>Approximately 30% patients present with clinically evident metastases.</a:t>
            </a:r>
          </a:p>
          <a:p>
            <a:endParaRPr lang="en-US" dirty="0"/>
          </a:p>
          <a:p>
            <a:r>
              <a:rPr lang="en-US" dirty="0"/>
              <a:t>Generally, the more anaplastic and the larger the primary tumor, the more likely it metastasizes.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Malignant neoplasms disseminate by one of three pathways: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(1) seeding within body cavities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(2) lymphatic spread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(3) </a:t>
            </a:r>
            <a:r>
              <a:rPr lang="en-US" dirty="0" err="1"/>
              <a:t>hematogenous</a:t>
            </a:r>
            <a:r>
              <a:rPr lang="en-US" dirty="0"/>
              <a:t> spread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6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Spread by seeding occurs when neoplasms invade a natural body cavity.</a:t>
            </a:r>
          </a:p>
          <a:p>
            <a:endParaRPr lang="en-US" dirty="0"/>
          </a:p>
          <a:p>
            <a:r>
              <a:rPr lang="en-US" dirty="0"/>
              <a:t>This mode of dissemination is particularly characteristic of cancers of the ovary, which often cover the peritoneal surfaces widely.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4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Lymphatic spread is more typical of carcinomas.</a:t>
            </a:r>
          </a:p>
          <a:p>
            <a:endParaRPr lang="en-US" dirty="0"/>
          </a:p>
          <a:p>
            <a:pPr lvl="1">
              <a:defRPr/>
            </a:pPr>
            <a:r>
              <a:rPr lang="en-US" dirty="0"/>
              <a:t>Breast carcinoma </a:t>
            </a:r>
            <a:r>
              <a:rPr lang="en-US" dirty="0">
                <a:sym typeface="Wingdings" pitchFamily="2" charset="2"/>
              </a:rPr>
              <a:t> axillary lymph node</a:t>
            </a:r>
          </a:p>
          <a:p>
            <a:pPr lvl="1">
              <a:defRPr/>
            </a:pPr>
            <a:endParaRPr lang="en-US" dirty="0">
              <a:sym typeface="Wingdings" pitchFamily="2" charset="2"/>
            </a:endParaRPr>
          </a:p>
          <a:p>
            <a:pPr lvl="1">
              <a:defRPr/>
            </a:pPr>
            <a:r>
              <a:rPr lang="en-US" dirty="0">
                <a:sym typeface="Wingdings" pitchFamily="2" charset="2"/>
              </a:rPr>
              <a:t>Lung carcinomas  bronchial lymph nodes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8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Hematogenous</a:t>
            </a:r>
            <a:r>
              <a:rPr lang="en-US" dirty="0"/>
              <a:t> spread is favored by sarcomas but can also occur in carcinomas.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Veins are more commonly invaded.</a:t>
            </a:r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9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liver and lungs are the most frequently involved secondary sites.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Screen Shot 2016-11-11 at 11.43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50" y="2700039"/>
            <a:ext cx="6111875" cy="39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88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 descr="Screen Shot 2016-11-11 at 11.41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7" y="1433292"/>
            <a:ext cx="8025741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002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Screen Shot 2016-11-11 at 11.4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0" y="1657663"/>
            <a:ext cx="8940800" cy="500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035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are characteristics seen only in the parenchymal cells that constitute the transformed elements of neoplasms.</a:t>
            </a:r>
          </a:p>
          <a:p>
            <a:endParaRPr lang="en-US" dirty="0"/>
          </a:p>
          <a:p>
            <a:r>
              <a:rPr lang="en-US" i="1" dirty="0"/>
              <a:t>Differentiation</a:t>
            </a:r>
            <a:r>
              <a:rPr lang="en-US" dirty="0"/>
              <a:t>: the extent to which the parenchymal cells of the tumor resemble their normal counterparts morphologically and functionally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2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Kumar V, Abbas AK, Aster JC. Robbins Basic Pathology. 10</a:t>
            </a:r>
            <a:r>
              <a:rPr lang="en-US" baseline="30000" dirty="0"/>
              <a:t>th</a:t>
            </a:r>
            <a:r>
              <a:rPr lang="en-US" dirty="0"/>
              <a:t> ed. Elsevier</a:t>
            </a:r>
            <a:r>
              <a:rPr lang="en-US"/>
              <a:t>; 2018. </a:t>
            </a:r>
            <a:r>
              <a:rPr lang="en-US" dirty="0"/>
              <a:t>Philadelphia, PA.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6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of lecture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3345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Differentiation:</a:t>
            </a:r>
          </a:p>
          <a:p>
            <a:endParaRPr lang="en-US" dirty="0"/>
          </a:p>
          <a:p>
            <a:pPr lvl="1">
              <a:defRPr/>
            </a:pPr>
            <a:r>
              <a:rPr lang="en-US" dirty="0"/>
              <a:t>Well differentiated = closely resemble their normal counterparts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Moderately differentiated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Poorly differentiated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Undifferentiated  (</a:t>
            </a:r>
            <a:r>
              <a:rPr lang="en-US" i="1" dirty="0" err="1"/>
              <a:t>Anaplasia</a:t>
            </a:r>
            <a:r>
              <a:rPr lang="en-US" dirty="0"/>
              <a:t>)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2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Benign neoplasms are composed of well-differentiated cells that closely resemble their normal counterparts.</a:t>
            </a:r>
          </a:p>
          <a:p>
            <a:endParaRPr lang="en-US" dirty="0"/>
          </a:p>
          <a:p>
            <a:pPr lvl="1"/>
            <a:r>
              <a:rPr lang="en-US" dirty="0" err="1"/>
              <a:t>Lipoma</a:t>
            </a:r>
            <a:r>
              <a:rPr lang="en-US" dirty="0"/>
              <a:t>: mature fat cells laden with cytoplasmic lipid vacuoles.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Chondroma</a:t>
            </a:r>
            <a:r>
              <a:rPr lang="en-US" dirty="0"/>
              <a:t>: mature cartilage cells that synthesize their usual cartilaginous matrix (evidence of morphologic and functional differentiation)</a:t>
            </a:r>
          </a:p>
          <a:p>
            <a:endParaRPr lang="en-US" dirty="0"/>
          </a:p>
          <a:p>
            <a:r>
              <a:rPr lang="en-US" dirty="0"/>
              <a:t>In well-differentiated benign tumors, mitoses are usually rare and are of normal configuration.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more differentiated the tumor cell, the more completely it retains the functional capabilities of its normal counterparts.</a:t>
            </a:r>
          </a:p>
          <a:p>
            <a:endParaRPr lang="en-US" dirty="0"/>
          </a:p>
          <a:p>
            <a:pPr lvl="1"/>
            <a:r>
              <a:rPr lang="en-US" dirty="0"/>
              <a:t>e.g. benign neoplasms and even well-differentiated cancers of endocrine glands frequently elaborate the hormones characteristic of their origin.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1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stroma</a:t>
            </a:r>
            <a:r>
              <a:rPr lang="en-US" dirty="0"/>
              <a:t> carrying the blood supply is crucial to the growth of tumors but does not aid in the separation of benign from malignant ones.</a:t>
            </a:r>
          </a:p>
          <a:p>
            <a:endParaRPr lang="en-US" dirty="0"/>
          </a:p>
          <a:p>
            <a:r>
              <a:rPr lang="en-US" dirty="0"/>
              <a:t>However the amount of stromal connective tissue determines the consistency of a neoplasm.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e.g. certain cancers induce a dense, abundant fibrous </a:t>
            </a:r>
            <a:r>
              <a:rPr lang="en-US" dirty="0" err="1"/>
              <a:t>stroma</a:t>
            </a:r>
            <a:r>
              <a:rPr lang="en-US" dirty="0"/>
              <a:t> (</a:t>
            </a:r>
            <a:r>
              <a:rPr lang="en-US" i="1" dirty="0" err="1"/>
              <a:t>desmoplasia</a:t>
            </a:r>
            <a:r>
              <a:rPr lang="en-US" dirty="0"/>
              <a:t>), making them hard, so-called </a:t>
            </a:r>
            <a:r>
              <a:rPr lang="en-US" i="1" dirty="0" err="1"/>
              <a:t>scirrhous</a:t>
            </a:r>
            <a:r>
              <a:rPr lang="en-US" dirty="0"/>
              <a:t> tumors.</a:t>
            </a:r>
            <a:endParaRPr lang="x-none" dirty="0"/>
          </a:p>
          <a:p>
            <a:endParaRPr lang="x-none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Lipoma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Chondroma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10576" r="10576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Path 211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9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7310" r="17310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3592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789</TotalTime>
  <Words>1313</Words>
  <Application>Microsoft Macintosh PowerPoint</Application>
  <PresentationFormat>On-screen Show (4:3)</PresentationFormat>
  <Paragraphs>324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Wingdings</vt:lpstr>
      <vt:lpstr>Clarity</vt:lpstr>
      <vt:lpstr>Properties of benign and malignant tumors</vt:lpstr>
      <vt:lpstr>Objectives</vt:lpstr>
      <vt:lpstr>Introduction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Dysplasia</vt:lpstr>
      <vt:lpstr>Dysplasia</vt:lpstr>
      <vt:lpstr>Dysplasia</vt:lpstr>
      <vt:lpstr>Dysplasia</vt:lpstr>
      <vt:lpstr>Carcinoma in Situ</vt:lpstr>
      <vt:lpstr>Carcinoma in Situ</vt:lpstr>
      <vt:lpstr>Carcinoma in Situ</vt:lpstr>
      <vt:lpstr>Dysplasia &amp; Carcinoma in Situ</vt:lpstr>
      <vt:lpstr>Reminder…</vt:lpstr>
      <vt:lpstr>Rate of Growth</vt:lpstr>
      <vt:lpstr>Rate of Growth</vt:lpstr>
      <vt:lpstr>Local Invasion</vt:lpstr>
      <vt:lpstr>Local Invasion</vt:lpstr>
      <vt:lpstr>Local Invasion</vt:lpstr>
      <vt:lpstr>Local Invasion*</vt:lpstr>
      <vt:lpstr>Metastasis</vt:lpstr>
      <vt:lpstr>Metastasis</vt:lpstr>
      <vt:lpstr>Metastasis</vt:lpstr>
      <vt:lpstr>Metastasis</vt:lpstr>
      <vt:lpstr>Metastasis</vt:lpstr>
      <vt:lpstr>Metastasis</vt:lpstr>
      <vt:lpstr>Metastasis</vt:lpstr>
      <vt:lpstr>Summary</vt:lpstr>
      <vt:lpstr>Summary</vt:lpstr>
      <vt:lpstr>Reference</vt:lpstr>
      <vt:lpstr>End of lecture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of Tumors</dc:title>
  <dc:creator>MAC</dc:creator>
  <cp:lastModifiedBy>Maria Arafah</cp:lastModifiedBy>
  <cp:revision>171</cp:revision>
  <dcterms:created xsi:type="dcterms:W3CDTF">2016-11-03T14:38:26Z</dcterms:created>
  <dcterms:modified xsi:type="dcterms:W3CDTF">2019-10-06T18:50:16Z</dcterms:modified>
</cp:coreProperties>
</file>