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4" r:id="rId17"/>
    <p:sldId id="291" r:id="rId18"/>
    <p:sldId id="306" r:id="rId19"/>
    <p:sldId id="307" r:id="rId20"/>
    <p:sldId id="308" r:id="rId21"/>
    <p:sldId id="309" r:id="rId22"/>
    <p:sldId id="310" r:id="rId23"/>
    <p:sldId id="311" r:id="rId24"/>
    <p:sldId id="313" r:id="rId25"/>
    <p:sldId id="312" r:id="rId26"/>
    <p:sldId id="317" r:id="rId27"/>
    <p:sldId id="314" r:id="rId28"/>
    <p:sldId id="315" r:id="rId29"/>
    <p:sldId id="316" r:id="rId30"/>
    <p:sldId id="319" r:id="rId31"/>
    <p:sldId id="318" r:id="rId32"/>
    <p:sldId id="320" r:id="rId33"/>
    <p:sldId id="321" r:id="rId34"/>
    <p:sldId id="322" r:id="rId35"/>
    <p:sldId id="323" r:id="rId36"/>
    <p:sldId id="324" r:id="rId37"/>
    <p:sldId id="333" r:id="rId38"/>
    <p:sldId id="325" r:id="rId39"/>
    <p:sldId id="326" r:id="rId40"/>
    <p:sldId id="327" r:id="rId41"/>
    <p:sldId id="334" r:id="rId42"/>
    <p:sldId id="328" r:id="rId43"/>
    <p:sldId id="329" r:id="rId44"/>
    <p:sldId id="330" r:id="rId45"/>
    <p:sldId id="335" r:id="rId46"/>
    <p:sldId id="331" r:id="rId47"/>
    <p:sldId id="336" r:id="rId48"/>
    <p:sldId id="332" r:id="rId49"/>
    <p:sldId id="337" r:id="rId50"/>
    <p:sldId id="290" r:id="rId51"/>
    <p:sldId id="28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Kxvon5YcT5f68U/92nqQ==" hashData="RDnhqi/pKG4KUAMzirtzLYzI8s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38" autoAdjust="0"/>
    <p:restoredTop sz="77015" autoAdjust="0"/>
  </p:normalViewPr>
  <p:slideViewPr>
    <p:cSldViewPr snapToGrid="0" snapToObjects="1">
      <p:cViewPr varScale="1">
        <p:scale>
          <a:sx n="88" d="100"/>
          <a:sy n="88" d="100"/>
        </p:scale>
        <p:origin x="3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/>
              <a:t>06/11/2016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FCEF-BF81-D744-9108-0C25DA9FA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150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/>
              <a:t>06/11/2016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CA32-C10A-2A48-87AE-B11765F9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39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EPIDEMIOLOGY AND Etiology of Tumors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6156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Dr. Maria A. Arafah</a:t>
            </a:r>
          </a:p>
          <a:p>
            <a:pPr algn="ctr"/>
            <a:r>
              <a:rPr lang="en-US" dirty="0"/>
              <a:t>Assistant Professor – Department of Pathology</a:t>
            </a:r>
          </a:p>
          <a:p>
            <a:pPr algn="ctr"/>
            <a:r>
              <a:rPr lang="en-US" sz="1600" dirty="0"/>
              <a:t>http://</a:t>
            </a:r>
            <a:r>
              <a:rPr lang="en-US" sz="1600" dirty="0" err="1"/>
              <a:t>fac.ksu.edu.sa</a:t>
            </a:r>
            <a:r>
              <a:rPr lang="en-US" sz="1600" dirty="0"/>
              <a:t>/</a:t>
            </a:r>
            <a:r>
              <a:rPr lang="en-US" sz="1600" dirty="0" err="1"/>
              <a:t>mariaarafah</a:t>
            </a:r>
            <a:r>
              <a:rPr lang="en-US" sz="1600" dirty="0"/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the frequency of cancer increases with age.</a:t>
            </a:r>
          </a:p>
          <a:p>
            <a:endParaRPr lang="en-US" dirty="0"/>
          </a:p>
          <a:p>
            <a:r>
              <a:rPr lang="en-US" dirty="0"/>
              <a:t>Most cancer mortality occurs between 55 and 75 years of age and it also increases during childhood.</a:t>
            </a:r>
          </a:p>
          <a:p>
            <a:endParaRPr lang="en-US" dirty="0"/>
          </a:p>
          <a:p>
            <a:r>
              <a:rPr lang="en-US" dirty="0"/>
              <a:t>The most common malignant tumors in children are:</a:t>
            </a:r>
          </a:p>
          <a:p>
            <a:pPr lvl="1"/>
            <a:r>
              <a:rPr lang="en-US" dirty="0"/>
              <a:t>Leukemia</a:t>
            </a:r>
          </a:p>
          <a:p>
            <a:pPr lvl="1"/>
            <a:r>
              <a:rPr lang="en-US" dirty="0"/>
              <a:t>CNS tumors</a:t>
            </a:r>
          </a:p>
          <a:p>
            <a:pPr lvl="1"/>
            <a:r>
              <a:rPr lang="en-US" dirty="0"/>
              <a:t>Lymphomas</a:t>
            </a:r>
          </a:p>
          <a:p>
            <a:pPr lvl="1"/>
            <a:r>
              <a:rPr lang="en-US" dirty="0"/>
              <a:t>Soft tissue &amp; bone sarcomas.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Hereditary factors include:</a:t>
            </a:r>
          </a:p>
          <a:p>
            <a:endParaRPr lang="en-US" dirty="0"/>
          </a:p>
          <a:p>
            <a:pPr lvl="1"/>
            <a:r>
              <a:rPr lang="en-US" dirty="0"/>
              <a:t>Autosomal dominant cancer syndromes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Autosomal recessive syndromes of defective DNA repair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Familial cancers of uncertain inheritance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Autosomal dominant cancer syndromes</a:t>
            </a:r>
          </a:p>
          <a:p>
            <a:endParaRPr lang="en-US" dirty="0"/>
          </a:p>
          <a:p>
            <a:pPr lvl="1"/>
            <a:r>
              <a:rPr lang="en-US" dirty="0"/>
              <a:t>Several well-defined cancers in which inheritance of a single mutant gene greatly increases the risk of developing a tumor.</a:t>
            </a:r>
          </a:p>
          <a:p>
            <a:pPr lvl="1"/>
            <a:endParaRPr lang="en-US" dirty="0"/>
          </a:p>
          <a:p>
            <a:pPr lvl="1">
              <a:defRPr/>
            </a:pPr>
            <a:r>
              <a:rPr lang="en-US" dirty="0"/>
              <a:t>e.g. retinoblastoma in children: </a:t>
            </a:r>
          </a:p>
          <a:p>
            <a:pPr lvl="2">
              <a:defRPr/>
            </a:pPr>
            <a:r>
              <a:rPr lang="en-US" dirty="0"/>
              <a:t>40% of retinoblastomas are familial in nature.</a:t>
            </a:r>
          </a:p>
          <a:p>
            <a:pPr lvl="2">
              <a:defRPr/>
            </a:pPr>
            <a:r>
              <a:rPr lang="en-US" dirty="0"/>
              <a:t>Carriers of this mutation have 10000 fold increase in the risk of developing retinoblastoma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e.g. multiple endocrine </a:t>
            </a:r>
            <a:r>
              <a:rPr lang="en-US" dirty="0" err="1"/>
              <a:t>neoplasia</a:t>
            </a:r>
            <a:r>
              <a:rPr lang="en-US" dirty="0"/>
              <a:t> (MEN syndrome)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Autosomal recessive syndromes of defective DNA repair</a:t>
            </a:r>
          </a:p>
          <a:p>
            <a:pPr marL="182880" lvl="1"/>
            <a:endParaRPr lang="en-US" sz="2400" dirty="0"/>
          </a:p>
          <a:p>
            <a:pPr lvl="1"/>
            <a:r>
              <a:rPr lang="en-US" dirty="0"/>
              <a:t>A group of rare autosomal recessive disorders is collectively characterized by chromosomal or DNA instability and high rates of certain cancers.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err="1"/>
              <a:t>xeroderma</a:t>
            </a:r>
            <a:r>
              <a:rPr lang="en-US" dirty="0"/>
              <a:t> </a:t>
            </a:r>
            <a:r>
              <a:rPr lang="en-US" dirty="0" err="1"/>
              <a:t>pigmentosum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cancers of uncertain inheritance</a:t>
            </a:r>
          </a:p>
          <a:p>
            <a:endParaRPr lang="en-US" dirty="0"/>
          </a:p>
          <a:p>
            <a:pPr lvl="1">
              <a:defRPr/>
            </a:pPr>
            <a:r>
              <a:rPr lang="en-US" dirty="0"/>
              <a:t>All the common types of cancers that occur sporadically have been reported to occur in familial forms where the pattern of inheritance is unclear.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e.g. breast, colon, ovary, brain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Familial cancers usually have unique features:</a:t>
            </a:r>
          </a:p>
          <a:p>
            <a:pPr lvl="2">
              <a:defRPr/>
            </a:pPr>
            <a:r>
              <a:rPr lang="en-US" dirty="0"/>
              <a:t>They start at early age</a:t>
            </a:r>
          </a:p>
          <a:p>
            <a:pPr lvl="2">
              <a:defRPr/>
            </a:pPr>
            <a:r>
              <a:rPr lang="en-US" dirty="0"/>
              <a:t>They are multiple or bilateral</a:t>
            </a:r>
          </a:p>
          <a:p>
            <a:pPr lvl="2">
              <a:defRPr/>
            </a:pPr>
            <a:r>
              <a:rPr lang="en-US" dirty="0"/>
              <a:t>They occur in two or more relatives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 descr="Screen Shot 2016-11-19 at 11.4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0" y="1444625"/>
            <a:ext cx="5245047" cy="535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71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Acquired Pre-neoplastic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Acquired </a:t>
            </a:r>
            <a:r>
              <a:rPr lang="en-US" dirty="0" err="1"/>
              <a:t>preneoplastic</a:t>
            </a:r>
            <a:r>
              <a:rPr lang="en-US" dirty="0"/>
              <a:t> conditions are conditions that predispose to cancer.</a:t>
            </a:r>
          </a:p>
          <a:p>
            <a:endParaRPr lang="en-US" dirty="0"/>
          </a:p>
          <a:p>
            <a:pPr lvl="2">
              <a:defRPr/>
            </a:pPr>
            <a:r>
              <a:rPr lang="en-US" dirty="0"/>
              <a:t>Dysplastic bronchial mucosa in smokers</a:t>
            </a:r>
            <a:r>
              <a:rPr lang="en-US" dirty="0">
                <a:sym typeface="Wingdings" pitchFamily="2" charset="2"/>
              </a:rPr>
              <a:t> lung carcinoma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r>
              <a:rPr lang="en-US" dirty="0"/>
              <a:t>Liver cirrhosis </a:t>
            </a:r>
            <a:r>
              <a:rPr lang="en-US" dirty="0">
                <a:sym typeface="Wingdings" pitchFamily="2" charset="2"/>
              </a:rPr>
              <a:t> liver cell carcinoma</a:t>
            </a:r>
            <a:r>
              <a:rPr lang="en-US" dirty="0"/>
              <a:t> 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r>
              <a:rPr lang="en-US" dirty="0"/>
              <a:t>Margins of chronic skin fistulae </a:t>
            </a:r>
            <a:r>
              <a:rPr lang="en-US" dirty="0">
                <a:sym typeface="Wingdings" pitchFamily="2" charset="2"/>
              </a:rPr>
              <a:t> squamous cell carcinoma</a:t>
            </a:r>
          </a:p>
          <a:p>
            <a:pPr lvl="2">
              <a:defRPr/>
            </a:pPr>
            <a:endParaRPr lang="en-US" dirty="0">
              <a:sym typeface="Wingdings" pitchFamily="2" charset="2"/>
            </a:endParaRPr>
          </a:p>
          <a:p>
            <a:pPr lvl="2">
              <a:defRPr/>
            </a:pPr>
            <a:r>
              <a:rPr lang="en-US" dirty="0">
                <a:sym typeface="Wingdings" pitchFamily="2" charset="2"/>
              </a:rPr>
              <a:t>Endometrial hyperplasia </a:t>
            </a:r>
            <a:r>
              <a:rPr lang="en-US" dirty="0">
                <a:sym typeface="Wingdings"/>
              </a:rPr>
              <a:t> endometrial carcinoma</a:t>
            </a:r>
          </a:p>
          <a:p>
            <a:pPr lvl="2">
              <a:defRPr/>
            </a:pPr>
            <a:endParaRPr lang="en-US" dirty="0">
              <a:sym typeface="Wingdings"/>
            </a:endParaRPr>
          </a:p>
          <a:p>
            <a:pPr lvl="2">
              <a:defRPr/>
            </a:pPr>
            <a:r>
              <a:rPr lang="en-US" dirty="0"/>
              <a:t>Leukoplakia of the oral cavity, vulva or penis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ym typeface="Wingdings" pitchFamily="2" charset="2"/>
              </a:rPr>
              <a:t>squamous cell carcinoma</a:t>
            </a:r>
          </a:p>
          <a:p>
            <a:pPr lvl="2">
              <a:defRPr/>
            </a:pPr>
            <a:endParaRPr lang="en-US" dirty="0">
              <a:sym typeface="Wingdings" pitchFamily="2" charset="2"/>
            </a:endParaRPr>
          </a:p>
          <a:p>
            <a:pPr lvl="2">
              <a:defRPr/>
            </a:pPr>
            <a:r>
              <a:rPr lang="en-US" dirty="0">
                <a:sym typeface="Wingdings" pitchFamily="2" charset="2"/>
              </a:rPr>
              <a:t>Villous adenoma of the colon or rectum </a:t>
            </a:r>
            <a:r>
              <a:rPr lang="en-US" dirty="0">
                <a:sym typeface="Wingdings"/>
              </a:rPr>
              <a:t> colorectal adenocarcinoma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of carcinogenic agents: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Chemicals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Radiant energy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Microbial agents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Tumors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" y="1682750"/>
            <a:ext cx="8969375" cy="5102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58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 carcinogens can be natural or synthetic.</a:t>
            </a:r>
          </a:p>
          <a:p>
            <a:endParaRPr lang="en-US" dirty="0"/>
          </a:p>
          <a:p>
            <a:r>
              <a:rPr lang="en-US" dirty="0"/>
              <a:t>They can cause cellular damage via:</a:t>
            </a:r>
          </a:p>
          <a:p>
            <a:endParaRPr lang="en-US" dirty="0"/>
          </a:p>
          <a:p>
            <a:pPr lvl="1"/>
            <a:r>
              <a:rPr lang="en-US" dirty="0"/>
              <a:t>Direct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Indirect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292934"/>
                </a:solidFill>
              </a:rPr>
              <a:t>To understand that the incidence of cancer varies with age, race, geographic and genetic factors.</a:t>
            </a:r>
            <a:endParaRPr lang="en-US" u="words" dirty="0">
              <a:solidFill>
                <a:srgbClr val="292934"/>
              </a:solidFill>
            </a:endParaRPr>
          </a:p>
          <a:p>
            <a:pPr lvl="0"/>
            <a:r>
              <a:rPr lang="en-US" dirty="0">
                <a:solidFill>
                  <a:srgbClr val="292934"/>
                </a:solidFill>
              </a:rPr>
              <a:t>To explain the genetic predisposition to cancer.</a:t>
            </a:r>
            <a:endParaRPr lang="en-US" u="words" dirty="0">
              <a:solidFill>
                <a:srgbClr val="292934"/>
              </a:solidFill>
            </a:endParaRPr>
          </a:p>
          <a:p>
            <a:pPr lvl="0"/>
            <a:r>
              <a:rPr lang="en-US" dirty="0">
                <a:solidFill>
                  <a:srgbClr val="292934"/>
                </a:solidFill>
              </a:rPr>
              <a:t>To identify the precancerous conditions.</a:t>
            </a:r>
          </a:p>
          <a:p>
            <a:pPr lvl="0"/>
            <a:r>
              <a:rPr lang="en-US" dirty="0"/>
              <a:t>To list the various causes of tumors.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Direct-acting agents</a:t>
            </a:r>
          </a:p>
          <a:p>
            <a:endParaRPr lang="en-US" dirty="0"/>
          </a:p>
          <a:p>
            <a:pPr lvl="1"/>
            <a:r>
              <a:rPr lang="en-US" dirty="0"/>
              <a:t>They require no metabolic conversion to become carcinogenic.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are in general weak carcinogens but are important because some of them are cancer chemotherapy drugs (e.g. alkylating agents).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Indirect-acting agents</a:t>
            </a:r>
          </a:p>
          <a:p>
            <a:endParaRPr lang="en-US" dirty="0"/>
          </a:p>
          <a:p>
            <a:pPr lvl="1"/>
            <a:r>
              <a:rPr lang="en-US" dirty="0"/>
              <a:t>They require </a:t>
            </a:r>
            <a:r>
              <a:rPr lang="en-US" dirty="0">
                <a:sym typeface="Wingdings" charset="0"/>
              </a:rPr>
              <a:t>metabolic conversion of the chemical compound (</a:t>
            </a:r>
            <a:r>
              <a:rPr lang="en-US" i="1" dirty="0" err="1">
                <a:sym typeface="Wingdings" charset="0"/>
              </a:rPr>
              <a:t>procarcinogen</a:t>
            </a:r>
            <a:r>
              <a:rPr lang="en-US" dirty="0">
                <a:sym typeface="Wingdings" charset="0"/>
              </a:rPr>
              <a:t>) to active &amp; carcinogenic products (</a:t>
            </a:r>
            <a:r>
              <a:rPr lang="en-US" i="1" dirty="0">
                <a:sym typeface="Wingdings" charset="0"/>
              </a:rPr>
              <a:t>ultimate carcinogen</a:t>
            </a:r>
            <a:r>
              <a:rPr lang="en-US" dirty="0">
                <a:sym typeface="Wingdings" charset="0"/>
              </a:rPr>
              <a:t>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err="1"/>
              <a:t>benzo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</a:t>
            </a:r>
            <a:r>
              <a:rPr lang="en-US" dirty="0" err="1"/>
              <a:t>pyrene</a:t>
            </a:r>
            <a:r>
              <a:rPr lang="en-US" dirty="0"/>
              <a:t>, aromatic amines, </a:t>
            </a:r>
            <a:r>
              <a:rPr lang="en-US" dirty="0" err="1"/>
              <a:t>azo</a:t>
            </a:r>
            <a:r>
              <a:rPr lang="en-US" dirty="0"/>
              <a:t> dyes &amp; </a:t>
            </a:r>
            <a:r>
              <a:rPr lang="en-US" dirty="0" err="1"/>
              <a:t>Aflatoxin</a:t>
            </a:r>
            <a:r>
              <a:rPr lang="en-US" dirty="0"/>
              <a:t> 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 of action:</a:t>
            </a:r>
          </a:p>
          <a:p>
            <a:endParaRPr lang="en-US" dirty="0"/>
          </a:p>
          <a:p>
            <a:pPr lvl="1"/>
            <a:r>
              <a:rPr lang="en-US" dirty="0"/>
              <a:t>Most chemical carcinogens are mutagenic i.e. cause genetic mutations.</a:t>
            </a:r>
          </a:p>
          <a:p>
            <a:pPr lvl="2"/>
            <a:r>
              <a:rPr lang="en-US" dirty="0"/>
              <a:t>the commonly mutated oncogenes &amp; tumor suppressors are </a:t>
            </a:r>
            <a:r>
              <a:rPr lang="en-US" i="1" dirty="0"/>
              <a:t>RAS</a:t>
            </a:r>
            <a:r>
              <a:rPr lang="en-US" dirty="0"/>
              <a:t> and </a:t>
            </a:r>
            <a:r>
              <a:rPr lang="en-US" i="1" dirty="0"/>
              <a:t>TP53.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All direct chemical carcinogens &amp; ultimate chemical carcinogens are highly reactive as they have electron-deficient atoms.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react with the electron rich atoms in the RNA, DNA &amp; other cellular proteins.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Alkylating agents</a:t>
            </a:r>
          </a:p>
          <a:p>
            <a:endParaRPr lang="en-US" dirty="0"/>
          </a:p>
          <a:p>
            <a:r>
              <a:rPr lang="en-US" dirty="0"/>
              <a:t>Polycyclic hydrocarbons</a:t>
            </a:r>
          </a:p>
          <a:p>
            <a:endParaRPr lang="en-US" dirty="0"/>
          </a:p>
          <a:p>
            <a:pPr lvl="1"/>
            <a:r>
              <a:rPr lang="en-US" dirty="0"/>
              <a:t>Cigarette smoking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Animal fats during broiling meats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Smoked meats &amp; fish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bahaya-merok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73833"/>
            <a:ext cx="4387850" cy="3052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Aromatic amines &amp; </a:t>
            </a:r>
            <a:r>
              <a:rPr lang="en-US" dirty="0" err="1"/>
              <a:t>azo</a:t>
            </a:r>
            <a:r>
              <a:rPr lang="en-US" dirty="0"/>
              <a:t> dyes:</a:t>
            </a:r>
          </a:p>
          <a:p>
            <a:endParaRPr lang="en-US" dirty="0"/>
          </a:p>
          <a:p>
            <a:pPr marL="457200" lvl="2"/>
            <a:r>
              <a:rPr lang="en-US" sz="2200" dirty="0"/>
              <a:t>B-</a:t>
            </a:r>
            <a:r>
              <a:rPr lang="en-US" sz="2200" dirty="0" err="1"/>
              <a:t>naphthylamine</a:t>
            </a:r>
            <a:r>
              <a:rPr lang="en-US" sz="2200" dirty="0"/>
              <a:t> cause bladder cancer in rubber industries &amp; aniline dye.</a:t>
            </a:r>
          </a:p>
          <a:p>
            <a:pPr marL="457200" lvl="2"/>
            <a:endParaRPr lang="en-US" sz="2200" dirty="0"/>
          </a:p>
          <a:p>
            <a:pPr marL="457200" lvl="2"/>
            <a:r>
              <a:rPr lang="en-US" sz="2200" dirty="0"/>
              <a:t>Some </a:t>
            </a:r>
            <a:r>
              <a:rPr lang="en-US" sz="2200" dirty="0" err="1"/>
              <a:t>azo</a:t>
            </a:r>
            <a:r>
              <a:rPr lang="en-US" sz="2200" dirty="0"/>
              <a:t> dyes, used to color food, cause bladder cancer.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candy-463140557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4" y="4305404"/>
            <a:ext cx="4429125" cy="2489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5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Nitrosamines &amp; </a:t>
            </a:r>
            <a:r>
              <a:rPr lang="en-US" dirty="0" err="1"/>
              <a:t>nitrosamides</a:t>
            </a:r>
            <a:r>
              <a:rPr lang="en-US" dirty="0"/>
              <a:t> are used are preservatives &amp; cause gastric carcinoma.</a:t>
            </a:r>
          </a:p>
          <a:p>
            <a:endParaRPr lang="en-US" dirty="0"/>
          </a:p>
          <a:p>
            <a:r>
              <a:rPr lang="en-US" dirty="0" err="1"/>
              <a:t>Alfatoxin</a:t>
            </a:r>
            <a:r>
              <a:rPr lang="en-US" dirty="0"/>
              <a:t> B</a:t>
            </a:r>
            <a:r>
              <a:rPr lang="en-US" baseline="-25000" dirty="0"/>
              <a:t>1</a:t>
            </a:r>
            <a:r>
              <a:rPr lang="en-US" dirty="0"/>
              <a:t>, produced by </a:t>
            </a:r>
            <a:r>
              <a:rPr lang="en-US" dirty="0" err="1"/>
              <a:t>Aspergillus</a:t>
            </a:r>
            <a:r>
              <a:rPr lang="en-US" dirty="0"/>
              <a:t> which grow on improperly stored grains, it causes hepatocellular carcinoma.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Aflatox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50" y="3872229"/>
            <a:ext cx="2849648" cy="287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7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981474"/>
            <a:ext cx="4445000" cy="471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88" y="3124200"/>
            <a:ext cx="4360487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506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Radiation, whatever its source (UV rays of sunlight, x-rays, nuclear fission, radionuclides) is an established carcinogen.</a:t>
            </a:r>
          </a:p>
          <a:p>
            <a:endParaRPr lang="en-US" dirty="0"/>
          </a:p>
          <a:p>
            <a:r>
              <a:rPr lang="en-US" dirty="0"/>
              <a:t>Radiation has mutagenic effects: chromosomes breakage, translocations &amp; point mutations.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UV rays of sunlight</a:t>
            </a:r>
          </a:p>
          <a:p>
            <a:endParaRPr lang="en-US" dirty="0"/>
          </a:p>
          <a:p>
            <a:pPr lvl="1"/>
            <a:r>
              <a:rPr lang="en-US" dirty="0"/>
              <a:t>It causes skin cancers: melanoma, squamous cell carcinoma &amp; basal cell carcinoma.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capable of DNA damage &amp; mutations of p53 tumor suppressor gene.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extensive exposure to UV rays occurs, the repair system is overwhelmed </a:t>
            </a:r>
            <a:r>
              <a:rPr lang="en-US" dirty="0">
                <a:sym typeface="Wingdings" charset="0"/>
              </a:rPr>
              <a:t> skin cancer.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Viral &amp; microbial oncogenes include:</a:t>
            </a:r>
          </a:p>
          <a:p>
            <a:endParaRPr lang="en-US" dirty="0"/>
          </a:p>
          <a:p>
            <a:pPr lvl="1"/>
            <a:r>
              <a:rPr lang="en-US" dirty="0"/>
              <a:t>RNA viruses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DNA viruses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 micro-organisms e.g. H. Pylori bacteria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Studying the epidemiology of tumors will aid in the following:</a:t>
            </a:r>
          </a:p>
          <a:p>
            <a:endParaRPr lang="en-US" dirty="0"/>
          </a:p>
          <a:p>
            <a:pPr lvl="1"/>
            <a:r>
              <a:rPr lang="en-US" dirty="0"/>
              <a:t>Discover etiologic factors</a:t>
            </a:r>
          </a:p>
          <a:p>
            <a:pPr lvl="1"/>
            <a:r>
              <a:rPr lang="en-US" dirty="0"/>
              <a:t>Plan preventive measures</a:t>
            </a:r>
          </a:p>
          <a:p>
            <a:pPr lvl="1"/>
            <a:r>
              <a:rPr lang="en-US" dirty="0"/>
              <a:t>Know what types of tumors are common and what are rare</a:t>
            </a:r>
          </a:p>
          <a:p>
            <a:pPr lvl="1"/>
            <a:r>
              <a:rPr lang="en-US" dirty="0"/>
              <a:t>Develop screening methods for early diagnosis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cells have endogenous gene to maintain a normal cell cycle.</a:t>
            </a:r>
          </a:p>
          <a:p>
            <a:endParaRPr lang="en-US" dirty="0"/>
          </a:p>
          <a:p>
            <a:r>
              <a:rPr lang="en-US" dirty="0"/>
              <a:t>Oncogene viruses induce cellular proliferation, mimic or block cellular signals necessary for the cell cycle regulation.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oncogenic viruses:</a:t>
            </a:r>
          </a:p>
          <a:p>
            <a:endParaRPr lang="en-US" dirty="0"/>
          </a:p>
          <a:p>
            <a:pPr lvl="1"/>
            <a:r>
              <a:rPr lang="en-US" dirty="0"/>
              <a:t>Human T cell </a:t>
            </a:r>
            <a:r>
              <a:rPr lang="en-US" dirty="0" err="1"/>
              <a:t>lymphotropic</a:t>
            </a:r>
            <a:r>
              <a:rPr lang="en-US" dirty="0"/>
              <a:t> virus-1 (HTLV-1), a retrovirus, infects &amp; transforms T-lymphocytes.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causes T-Cell leukemia/Lymphoma after a prolonged latent period (20-30 years).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endemic in Japan &amp; the Caribbean.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 oncogenic viruses:</a:t>
            </a:r>
          </a:p>
          <a:p>
            <a:endParaRPr lang="en-US" dirty="0"/>
          </a:p>
          <a:p>
            <a:pPr marL="457200" lvl="2"/>
            <a:r>
              <a:rPr lang="en-US" sz="2000" dirty="0"/>
              <a:t>It is transmitted like HIV but only 1% of infected patients develop T-cell leukemia/Lymphoma.</a:t>
            </a:r>
          </a:p>
          <a:p>
            <a:pPr marL="457200" lvl="2"/>
            <a:endParaRPr lang="en-US" sz="2000" dirty="0"/>
          </a:p>
          <a:p>
            <a:pPr marL="457200" lvl="2"/>
            <a:r>
              <a:rPr lang="en-US" sz="2000" dirty="0"/>
              <a:t>No cure or vaccine to HTLV-1.</a:t>
            </a:r>
          </a:p>
          <a:p>
            <a:pPr marL="457200" lvl="2"/>
            <a:endParaRPr lang="en-US" sz="2000" dirty="0"/>
          </a:p>
          <a:p>
            <a:pPr marL="457200" lvl="2"/>
            <a:r>
              <a:rPr lang="en-US" sz="2000" dirty="0"/>
              <a:t>Treatment: chemotherapy with common relapses.</a:t>
            </a:r>
          </a:p>
          <a:p>
            <a:pPr marL="457200" lvl="2"/>
            <a:endParaRPr lang="en-US" dirty="0"/>
          </a:p>
          <a:p>
            <a:pPr marL="457200"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HTLV-1 Infection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 descr="Screen Shot 2016-11-19 at 12.4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18" y="1619250"/>
            <a:ext cx="50902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738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oncogenic viruses:</a:t>
            </a:r>
          </a:p>
          <a:p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dirty="0"/>
              <a:t>DNA viruses form stable associations with hosts DNA, thus the transcribed viral DNA transforms the host cells.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e.g.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Human papilloma virus (HPV)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Epstein Barr virus (EBV)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Hepatitis B virus (HBV)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Kaposi sarcoma </a:t>
            </a:r>
            <a:r>
              <a:rPr lang="en-US" dirty="0" err="1"/>
              <a:t>herpesvirus</a:t>
            </a:r>
            <a:r>
              <a:rPr lang="en-US" dirty="0"/>
              <a:t> (KSHV, also called human herpesvirus-8 [HHV-8])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HPV infection:</a:t>
            </a:r>
          </a:p>
          <a:p>
            <a:endParaRPr lang="en-US" dirty="0"/>
          </a:p>
          <a:p>
            <a:pPr lvl="1"/>
            <a:r>
              <a:rPr lang="en-US" dirty="0"/>
              <a:t>HPV has more than 70 serotypes.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a sexually transmitted.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causes benign warts, squamous cell carcinoma of the cervix, </a:t>
            </a:r>
            <a:r>
              <a:rPr lang="en-US" dirty="0" err="1"/>
              <a:t>anogenital</a:t>
            </a:r>
            <a:r>
              <a:rPr lang="en-US" dirty="0"/>
              <a:t> region, mouth &amp; larynx.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HPV infection:</a:t>
            </a:r>
          </a:p>
          <a:p>
            <a:endParaRPr lang="en-US" dirty="0"/>
          </a:p>
          <a:p>
            <a:pPr lvl="1"/>
            <a:r>
              <a:rPr lang="en-US" dirty="0"/>
              <a:t>HPV types 6 and 11:</a:t>
            </a:r>
          </a:p>
          <a:p>
            <a:pPr lvl="2"/>
            <a:r>
              <a:rPr lang="en-US" dirty="0"/>
              <a:t>Genital warts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HPV types 16, 18, 31:</a:t>
            </a:r>
          </a:p>
          <a:p>
            <a:pPr lvl="2"/>
            <a:r>
              <a:rPr lang="en-US" dirty="0"/>
              <a:t>85% of cervical carcinomas are caused by HPV 16 or 18</a:t>
            </a:r>
          </a:p>
          <a:p>
            <a:pPr lvl="2"/>
            <a:r>
              <a:rPr lang="en-US" dirty="0"/>
              <a:t>High risk HPV types integrates with the host’s DNA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Infection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 descr="Screen Shot 2016-11-19 at 1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682749"/>
            <a:ext cx="6203950" cy="243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6-11-19 at 1.2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4319424"/>
            <a:ext cx="6203950" cy="236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394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HPV infection:</a:t>
            </a:r>
          </a:p>
          <a:p>
            <a:endParaRPr lang="en-US" dirty="0"/>
          </a:p>
          <a:p>
            <a:pPr marL="457200" lvl="2">
              <a:defRPr/>
            </a:pPr>
            <a:r>
              <a:rPr lang="en-US" sz="2000" dirty="0"/>
              <a:t>The oncogenic potential of HPV 16 and 18 can be related to products of two early viral genes, E6 and E7.</a:t>
            </a:r>
          </a:p>
          <a:p>
            <a:pPr marL="457200" lvl="2">
              <a:defRPr/>
            </a:pPr>
            <a:endParaRPr lang="en-US" sz="2000" dirty="0"/>
          </a:p>
          <a:p>
            <a:pPr marL="457200" lvl="2">
              <a:defRPr/>
            </a:pPr>
            <a:r>
              <a:rPr lang="en-US" sz="2000" dirty="0"/>
              <a:t>E6 protein binds to </a:t>
            </a:r>
            <a:r>
              <a:rPr lang="en-US" sz="2000" dirty="0" err="1"/>
              <a:t>Rb</a:t>
            </a:r>
            <a:r>
              <a:rPr lang="en-US" sz="2000" dirty="0"/>
              <a:t> tumor suppressor and releases the E2F transcription factors that normally are sequestered by </a:t>
            </a:r>
            <a:r>
              <a:rPr lang="en-US" sz="2000" dirty="0" err="1"/>
              <a:t>Rb</a:t>
            </a:r>
            <a:r>
              <a:rPr lang="en-US" sz="2000" dirty="0"/>
              <a:t>, promoting progression through the cell cycle.</a:t>
            </a:r>
          </a:p>
          <a:p>
            <a:pPr marL="457200" lvl="2">
              <a:defRPr/>
            </a:pPr>
            <a:endParaRPr lang="en-US" sz="2000" dirty="0"/>
          </a:p>
          <a:p>
            <a:pPr marL="457200" lvl="2">
              <a:defRPr/>
            </a:pPr>
            <a:r>
              <a:rPr lang="en-US" sz="2000" dirty="0"/>
              <a:t>E7 protein binds to p53 &amp; facilitates its degradation.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HPV infection: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HPV infection alone is not sufficient to cause carcinoma and other factors also contribute to the development of cervical carcinoma e.g.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cigarette smoking</a:t>
            </a:r>
          </a:p>
          <a:p>
            <a:pPr lvl="2"/>
            <a:r>
              <a:rPr lang="en-US" dirty="0"/>
              <a:t>coexisting infections</a:t>
            </a:r>
          </a:p>
          <a:p>
            <a:pPr lvl="2"/>
            <a:r>
              <a:rPr lang="en-US" dirty="0"/>
              <a:t>hormonal changes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Incidence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6-11-19 at 10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924050"/>
            <a:ext cx="9017000" cy="440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710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EBV infection:</a:t>
            </a:r>
          </a:p>
          <a:p>
            <a:endParaRPr lang="en-US" sz="2000" dirty="0"/>
          </a:p>
          <a:p>
            <a:pPr lvl="1"/>
            <a:r>
              <a:rPr lang="en-US" dirty="0"/>
              <a:t>It is a common virus worldwide.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It infects B lymphocytes &amp; epithelial cells of the </a:t>
            </a:r>
            <a:r>
              <a:rPr lang="en-US"/>
              <a:t>naso</a:t>
            </a:r>
            <a:r>
              <a:rPr lang="en-US" sz="2000"/>
              <a:t>pharynx</a:t>
            </a:r>
            <a:r>
              <a:rPr lang="en-US" sz="2000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It causes infectious mononucleosis.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It causes several malignant tumors e.g.</a:t>
            </a:r>
          </a:p>
          <a:p>
            <a:pPr lvl="2"/>
            <a:r>
              <a:rPr lang="en-US" sz="1800" dirty="0" err="1"/>
              <a:t>Burkitt</a:t>
            </a:r>
            <a:r>
              <a:rPr lang="ja-JP" altLang="en-US" sz="1800" dirty="0"/>
              <a:t>’</a:t>
            </a:r>
            <a:r>
              <a:rPr lang="en-US" sz="1800" dirty="0"/>
              <a:t>s Lymphoma</a:t>
            </a:r>
          </a:p>
          <a:p>
            <a:pPr lvl="2"/>
            <a:r>
              <a:rPr lang="en-US" sz="2000" dirty="0"/>
              <a:t>B-cell lymphoma in immunosuppressed</a:t>
            </a:r>
          </a:p>
          <a:p>
            <a:pPr lvl="2"/>
            <a:r>
              <a:rPr lang="en-US" sz="2000" dirty="0"/>
              <a:t>Nasopharyngeal carcinoma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EBV Infection – Infectious </a:t>
            </a:r>
            <a:r>
              <a:rPr lang="en-US" dirty="0" err="1"/>
              <a:t>Mononucleoses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6" y="1591954"/>
            <a:ext cx="5676900" cy="5170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126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EBV infection:</a:t>
            </a:r>
          </a:p>
          <a:p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Nasopharyngeal carcinoma is a malignant neoplasm arising from the </a:t>
            </a:r>
            <a:r>
              <a:rPr lang="en-US" dirty="0" err="1"/>
              <a:t>nasopharygeal</a:t>
            </a:r>
            <a:r>
              <a:rPr lang="en-US" dirty="0"/>
              <a:t> epithelium.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457200" lvl="2">
              <a:lnSpc>
                <a:spcPct val="120000"/>
              </a:lnSpc>
            </a:pPr>
            <a:r>
              <a:rPr lang="en-US" sz="2000" dirty="0"/>
              <a:t>It is endemic in South China and parts of Africa.</a:t>
            </a:r>
          </a:p>
          <a:p>
            <a:pPr marL="457200" lvl="2">
              <a:lnSpc>
                <a:spcPct val="120000"/>
              </a:lnSpc>
            </a:pPr>
            <a:endParaRPr lang="en-US" sz="2000" dirty="0"/>
          </a:p>
          <a:p>
            <a:pPr marL="457200" lvl="2">
              <a:lnSpc>
                <a:spcPct val="120000"/>
              </a:lnSpc>
            </a:pPr>
            <a:r>
              <a:rPr lang="en-US" sz="2000" dirty="0"/>
              <a:t>100% of cases contain EBV genome in these endemic areas.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EBV infection:</a:t>
            </a:r>
          </a:p>
          <a:p>
            <a:endParaRPr lang="en-US" dirty="0"/>
          </a:p>
          <a:p>
            <a:pPr lvl="1"/>
            <a:r>
              <a:rPr lang="en-US" dirty="0"/>
              <a:t>EBV also causes </a:t>
            </a:r>
            <a:r>
              <a:rPr lang="en-US" dirty="0" err="1"/>
              <a:t>Burkitt’s</a:t>
            </a:r>
            <a:r>
              <a:rPr lang="en-US" dirty="0"/>
              <a:t> lymphoma, a highly malignant B-cell tumor.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rare sporadic cases occur worldwide.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EBV-related </a:t>
            </a:r>
            <a:r>
              <a:rPr lang="en-US" dirty="0" err="1"/>
              <a:t>Burkitt’s</a:t>
            </a:r>
            <a:r>
              <a:rPr lang="en-US" dirty="0"/>
              <a:t> lymphoma is the most common childhood tumor in Africa.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cases have t(8:14) genetic mutation.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EBV infection: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EBV causes B lymphocyte cellular proliferation.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causes loss of growth regulation.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predisposes the cells to genetic mutations, especially t(8:14).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EBV Infection</a:t>
            </a:r>
          </a:p>
        </p:txBody>
      </p:sp>
      <p:pic>
        <p:nvPicPr>
          <p:cNvPr id="9" name="Content Placeholder 8" descr="220px-Large_facial_Burkitt's_Lymphom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7900"/>
          <a:stretch>
            <a:fillRect/>
          </a:stretch>
        </p:blipFill>
        <p:spPr>
          <a:xfrm>
            <a:off x="611727" y="2349500"/>
            <a:ext cx="2989382" cy="349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45</a:t>
            </a:fld>
            <a:endParaRPr lang="en-US"/>
          </a:p>
        </p:txBody>
      </p:sp>
      <p:pic>
        <p:nvPicPr>
          <p:cNvPr id="12" name="Picture 11" descr="Nasopharyngeal-carcinoma-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3" y="2349500"/>
            <a:ext cx="4656667" cy="349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533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HBV infection:</a:t>
            </a:r>
          </a:p>
          <a:p>
            <a:endParaRPr lang="en-US" dirty="0"/>
          </a:p>
          <a:p>
            <a:pPr marL="457200" lvl="2">
              <a:lnSpc>
                <a:spcPct val="120000"/>
              </a:lnSpc>
            </a:pPr>
            <a:r>
              <a:rPr lang="en-US" sz="2200" dirty="0"/>
              <a:t>HBV infection has a strong association with liver cell carcinoma (HCC).</a:t>
            </a:r>
          </a:p>
          <a:p>
            <a:pPr marL="457200" lvl="2">
              <a:lnSpc>
                <a:spcPct val="120000"/>
              </a:lnSpc>
            </a:pPr>
            <a:endParaRPr lang="en-US" sz="2200" dirty="0"/>
          </a:p>
          <a:p>
            <a:pPr marL="457200" lvl="2">
              <a:lnSpc>
                <a:spcPct val="120000"/>
              </a:lnSpc>
            </a:pPr>
            <a:r>
              <a:rPr lang="en-US" sz="2200" dirty="0"/>
              <a:t>It is present world-wide, but most commonly in the far East &amp; Africa.</a:t>
            </a:r>
          </a:p>
          <a:p>
            <a:pPr marL="457200" lvl="2">
              <a:lnSpc>
                <a:spcPct val="120000"/>
              </a:lnSpc>
            </a:pPr>
            <a:endParaRPr lang="en-US" sz="2200" dirty="0"/>
          </a:p>
          <a:p>
            <a:pPr marL="457200" lvl="2">
              <a:lnSpc>
                <a:spcPct val="120000"/>
              </a:lnSpc>
            </a:pPr>
            <a:r>
              <a:rPr lang="en-US" sz="2200" dirty="0"/>
              <a:t>HBV infection incurs up to 200-fold risk of HCC.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 Infection</a:t>
            </a:r>
          </a:p>
        </p:txBody>
      </p:sp>
      <p:pic>
        <p:nvPicPr>
          <p:cNvPr id="9" name="Content Placeholder 8" descr="Liver-Partial1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8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Liver_HCC17_Pseudoglandula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786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Helicobacter Pylori bacteria: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bacteria that infects the stomach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causes:</a:t>
            </a:r>
          </a:p>
          <a:p>
            <a:pPr marL="731520" lvl="3"/>
            <a:endParaRPr lang="en-US" sz="2000" dirty="0"/>
          </a:p>
          <a:p>
            <a:pPr marL="731520" lvl="3"/>
            <a:r>
              <a:rPr lang="en-US" sz="2000" dirty="0"/>
              <a:t>Peptic ulcers</a:t>
            </a:r>
          </a:p>
          <a:p>
            <a:pPr marL="731520" lvl="3"/>
            <a:r>
              <a:rPr lang="en-US" sz="2000" dirty="0"/>
              <a:t>Gastric lymphoma (Mucosal Associated Lymphoid Tumor (MALT)</a:t>
            </a:r>
          </a:p>
          <a:p>
            <a:pPr marL="731520" lvl="3"/>
            <a:r>
              <a:rPr lang="en-US" sz="2000" dirty="0"/>
              <a:t>Gastric carcinoma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H. Pylori Infection</a:t>
            </a:r>
          </a:p>
        </p:txBody>
      </p:sp>
      <p:pic>
        <p:nvPicPr>
          <p:cNvPr id="10" name="Content Placeholder 9" descr="ajcp447851.fig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r="1800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GI02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197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the incidence of cancer: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Geographic and environmental factors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Hereditary factors</a:t>
            </a:r>
          </a:p>
          <a:p>
            <a:pPr lvl="1"/>
            <a:r>
              <a:rPr lang="en-US" dirty="0"/>
              <a:t>Acquired </a:t>
            </a:r>
            <a:r>
              <a:rPr lang="en-US" dirty="0" err="1"/>
              <a:t>preneoplastic</a:t>
            </a:r>
            <a:r>
              <a:rPr lang="en-US" dirty="0"/>
              <a:t> conditions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Kumar V, Abbas AK, Aster JC. Robbins Basic Pathology. 10</a:t>
            </a:r>
            <a:r>
              <a:rPr lang="en-US" baseline="30000" dirty="0"/>
              <a:t>th</a:t>
            </a:r>
            <a:r>
              <a:rPr lang="en-US" dirty="0"/>
              <a:t> ed. Elsevier</a:t>
            </a:r>
            <a:r>
              <a:rPr lang="en-US"/>
              <a:t>; 2018. </a:t>
            </a:r>
            <a:r>
              <a:rPr lang="en-US" dirty="0"/>
              <a:t>Philadelphia, PA.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6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345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rate of gastric carcinoma in Japan is 7 times its rate in North America &amp; Europe.</a:t>
            </a:r>
          </a:p>
          <a:p>
            <a:endParaRPr lang="en-US" dirty="0"/>
          </a:p>
          <a:p>
            <a:r>
              <a:rPr lang="en-US" dirty="0"/>
              <a:t>The rate of breast carcinoma in North America is 5 times its rate in Japan.</a:t>
            </a:r>
          </a:p>
          <a:p>
            <a:endParaRPr lang="en-US" dirty="0"/>
          </a:p>
          <a:p>
            <a:r>
              <a:rPr lang="en-US" dirty="0"/>
              <a:t>Liver cell carcinoma is more common in African populations.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Cancer-stats_420x280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095499"/>
            <a:ext cx="6350000" cy="423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95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Exposure to asbestos </a:t>
            </a:r>
            <a:r>
              <a:rPr lang="en-US" dirty="0">
                <a:sym typeface="Wingdings"/>
              </a:rPr>
              <a:t> mesothelioma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Smoking  lung carcinoma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Multiple sexual partners  cervical carcinoma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Fat-rich diet  colon carcinoma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Screen Shot 2016-11-19 at 11.1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1492250"/>
            <a:ext cx="7781925" cy="529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967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955</TotalTime>
  <Words>1760</Words>
  <Application>Microsoft Macintosh PowerPoint</Application>
  <PresentationFormat>On-screen Show (4:3)</PresentationFormat>
  <Paragraphs>464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Clarity</vt:lpstr>
      <vt:lpstr>EPIDEMIOLOGY AND Etiology of Tumors</vt:lpstr>
      <vt:lpstr>Objectives</vt:lpstr>
      <vt:lpstr>Epidemiology</vt:lpstr>
      <vt:lpstr>Cancer Incidence</vt:lpstr>
      <vt:lpstr>Cancer Incidence</vt:lpstr>
      <vt:lpstr>Geographic &amp; Environmental Factors</vt:lpstr>
      <vt:lpstr>Geographic &amp; Environmental Factors</vt:lpstr>
      <vt:lpstr>Geographic &amp; Environmental Factors</vt:lpstr>
      <vt:lpstr>Geographic &amp; Environmental Factors</vt:lpstr>
      <vt:lpstr>Age</vt:lpstr>
      <vt:lpstr>Hereditary Factors</vt:lpstr>
      <vt:lpstr>Hereditary Factors</vt:lpstr>
      <vt:lpstr>Hereditary Factors</vt:lpstr>
      <vt:lpstr>Hereditary Factors</vt:lpstr>
      <vt:lpstr>Hereditary Factors</vt:lpstr>
      <vt:lpstr>Acquired Pre-neoplastic Conditions</vt:lpstr>
      <vt:lpstr>Etiology of Tumors</vt:lpstr>
      <vt:lpstr>Etiology of Tumors</vt:lpstr>
      <vt:lpstr>Chemical Carcinogens</vt:lpstr>
      <vt:lpstr>Chemical Carcinogens</vt:lpstr>
      <vt:lpstr>Chemical Carcinogens</vt:lpstr>
      <vt:lpstr>Chemical Carcinogens</vt:lpstr>
      <vt:lpstr>Chemical Carcinogens</vt:lpstr>
      <vt:lpstr>Chemical Carcinogens</vt:lpstr>
      <vt:lpstr>Chemical Carcinogens</vt:lpstr>
      <vt:lpstr>Chemical Carcinogens</vt:lpstr>
      <vt:lpstr>Radiation</vt:lpstr>
      <vt:lpstr>Radiation</vt:lpstr>
      <vt:lpstr>Viral &amp; Microbial Oncogenes</vt:lpstr>
      <vt:lpstr>Viral &amp; Microbial Oncogenes</vt:lpstr>
      <vt:lpstr>Viral &amp; Microbial Oncogenes</vt:lpstr>
      <vt:lpstr>Viral &amp; Microbial Oncogenes</vt:lpstr>
      <vt:lpstr>HTLV-1 Infection</vt:lpstr>
      <vt:lpstr>Viral &amp; Microbial Oncogenes</vt:lpstr>
      <vt:lpstr>Viral &amp; Microbial Oncogenes</vt:lpstr>
      <vt:lpstr>Viral &amp; Microbial Oncogenes</vt:lpstr>
      <vt:lpstr>HPV Infection</vt:lpstr>
      <vt:lpstr>Viral &amp; Microbial Oncogenes</vt:lpstr>
      <vt:lpstr>Viral &amp; Microbial Oncogenes</vt:lpstr>
      <vt:lpstr>Viral &amp; Microbial Oncogenes</vt:lpstr>
      <vt:lpstr>EBV Infection – Infectious Mononucleoses</vt:lpstr>
      <vt:lpstr>Viral &amp; Microbial Oncogenes</vt:lpstr>
      <vt:lpstr>Viral &amp; Microbial Oncogenes</vt:lpstr>
      <vt:lpstr>Viral &amp; Microbial Oncogenes</vt:lpstr>
      <vt:lpstr>EBV Infection</vt:lpstr>
      <vt:lpstr>Viral &amp; Microbial Oncogenes</vt:lpstr>
      <vt:lpstr>HBV Infection</vt:lpstr>
      <vt:lpstr>Viral &amp; Microbial Oncogenes</vt:lpstr>
      <vt:lpstr>H. Pylori Infection</vt:lpstr>
      <vt:lpstr>Reference</vt:lpstr>
      <vt:lpstr>End of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MAC</dc:creator>
  <cp:lastModifiedBy>Maria Arafah</cp:lastModifiedBy>
  <cp:revision>303</cp:revision>
  <dcterms:created xsi:type="dcterms:W3CDTF">2016-11-03T14:38:26Z</dcterms:created>
  <dcterms:modified xsi:type="dcterms:W3CDTF">2019-10-06T18:49:22Z</dcterms:modified>
</cp:coreProperties>
</file>