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1" r:id="rId4"/>
    <p:sldId id="293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1" r:id="rId15"/>
    <p:sldId id="302" r:id="rId16"/>
    <p:sldId id="304" r:id="rId17"/>
    <p:sldId id="305" r:id="rId18"/>
    <p:sldId id="306" r:id="rId19"/>
    <p:sldId id="307" r:id="rId20"/>
    <p:sldId id="310" r:id="rId21"/>
    <p:sldId id="308" r:id="rId22"/>
    <p:sldId id="309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Kxvon5YcT5f68U/92nqQ==" hashData="RDnhqi/pKG4KUAMzirtzLYzI8s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015" autoAdjust="0"/>
  </p:normalViewPr>
  <p:slideViewPr>
    <p:cSldViewPr snapToGrid="0" snapToObjects="1">
      <p:cViewPr varScale="1">
        <p:scale>
          <a:sx n="88" d="100"/>
          <a:sy n="88" d="100"/>
        </p:scale>
        <p:origin x="2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/>
              <a:t>06/11/2016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FCEF-BF81-D744-9108-0C25DA9FA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150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/>
              <a:t>06/11/2016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CA32-C10A-2A48-87AE-B11765F9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39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Grading, staging and clinical manifestations of tumors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6156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Dr. Maria A. Arafah</a:t>
            </a:r>
          </a:p>
          <a:p>
            <a:pPr algn="ctr"/>
            <a:r>
              <a:rPr lang="en-US" dirty="0"/>
              <a:t>Assistant Professor – Department of Pathology</a:t>
            </a:r>
          </a:p>
          <a:p>
            <a:pPr algn="ctr"/>
            <a:r>
              <a:rPr lang="en-US" sz="1600" dirty="0"/>
              <a:t>http://</a:t>
            </a:r>
            <a:r>
              <a:rPr lang="en-US" sz="1600" dirty="0" err="1"/>
              <a:t>fac.ksu.edu.sa</a:t>
            </a:r>
            <a:r>
              <a:rPr lang="en-US" sz="1600" dirty="0"/>
              <a:t>/</a:t>
            </a:r>
            <a:r>
              <a:rPr lang="en-US" sz="1600" dirty="0" err="1"/>
              <a:t>mariaarafah</a:t>
            </a:r>
            <a:r>
              <a:rPr lang="en-US" sz="1600" dirty="0"/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Bleeding, secondary fractures and infections:</a:t>
            </a:r>
          </a:p>
          <a:p>
            <a:endParaRPr lang="en-US" dirty="0"/>
          </a:p>
          <a:p>
            <a:pPr lvl="1"/>
            <a:r>
              <a:rPr lang="en-US" dirty="0"/>
              <a:t>A tumor may ulcerate through a surface or adjacent structures causing consequent bleeding or secondary infection or fracture.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 descr="nof-fra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0" y="3326321"/>
            <a:ext cx="2876802" cy="3460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fig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62" y="3665102"/>
            <a:ext cx="3888142" cy="264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13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Symptoms that result from rupture, obstruction or infarction: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94" y="2463275"/>
            <a:ext cx="3944844" cy="4198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76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lvl="1"/>
            <a:r>
              <a:rPr lang="en-US" sz="2400" dirty="0"/>
              <a:t>Functional activity such as hormone synthesis or the development of </a:t>
            </a:r>
            <a:r>
              <a:rPr lang="en-US" sz="2400" dirty="0" err="1"/>
              <a:t>paraneoplastic</a:t>
            </a:r>
            <a:r>
              <a:rPr lang="en-US" sz="2400" dirty="0"/>
              <a:t> syndromes:</a:t>
            </a:r>
          </a:p>
          <a:p>
            <a:endParaRPr lang="en-US" dirty="0"/>
          </a:p>
          <a:p>
            <a:pPr lvl="1"/>
            <a:r>
              <a:rPr lang="en-US" dirty="0"/>
              <a:t>Hormone production is seen with benign and malignant neoplasms arising in endocrine glands.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Adenomas and carcinomas arising in the beta cells of the pancreatic islets of Langerhans can produce </a:t>
            </a:r>
            <a:r>
              <a:rPr lang="en-US" dirty="0" err="1"/>
              <a:t>hyperinsulinism</a:t>
            </a:r>
            <a:r>
              <a:rPr lang="en-US" dirty="0"/>
              <a:t>, sometimes fatal.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adenomas and carcinomas of the adrenal cortex elaborate corticosteroids that affect the patient (e.g., aldosterone, which induces sodium retention, hypertension, and hypokalemia).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Such hormonal activity is more likely with a well-differentiated benign tumor than with a corresponding carcinoma.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activity such as hormone synthesis: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lide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9" y="2357166"/>
            <a:ext cx="5578845" cy="4184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23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/>
            <a:r>
              <a:rPr lang="en-US" sz="2400" dirty="0" err="1"/>
              <a:t>Paraneoplastic</a:t>
            </a:r>
            <a:r>
              <a:rPr lang="en-US" sz="2400" dirty="0"/>
              <a:t> syndromes: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are symptoms that occur in cancer patients &amp; cannot be explained.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are diverse and are associated with many different tumors.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appear in 10% to 15% of patients.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They may represent the earliest manifestation of an occult neoplasm.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may represent significant clinical problems &amp; may be lethal.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They may mimic metastatic disease.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 err="1"/>
              <a:t>Paraneoplastic</a:t>
            </a:r>
            <a:r>
              <a:rPr lang="en-US" sz="2400" dirty="0"/>
              <a:t> syndromes:</a:t>
            </a:r>
          </a:p>
          <a:p>
            <a:pPr algn="just">
              <a:lnSpc>
                <a:spcPct val="90000"/>
              </a:lnSpc>
            </a:pPr>
            <a:endParaRPr lang="en-US" b="1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 most common </a:t>
            </a:r>
            <a:r>
              <a:rPr lang="en-US" dirty="0" err="1"/>
              <a:t>paraneoplastic</a:t>
            </a:r>
            <a:r>
              <a:rPr lang="en-US" dirty="0"/>
              <a:t> syndrome are:</a:t>
            </a:r>
          </a:p>
          <a:p>
            <a:pPr lvl="2" algn="just">
              <a:lnSpc>
                <a:spcPct val="90000"/>
              </a:lnSpc>
            </a:pPr>
            <a:r>
              <a:rPr lang="en-US" dirty="0" err="1"/>
              <a:t>Hypercalcemia</a:t>
            </a: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/>
              <a:t>Cushing syndrome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Nonbacterial thrombotic endocarditis</a:t>
            </a:r>
          </a:p>
          <a:p>
            <a:pPr algn="just">
              <a:lnSpc>
                <a:spcPct val="90000"/>
              </a:lnSpc>
            </a:pPr>
            <a:endParaRPr lang="en-US" b="1" dirty="0"/>
          </a:p>
          <a:p>
            <a:pPr lvl="1" algn="just">
              <a:lnSpc>
                <a:spcPct val="90000"/>
              </a:lnSpc>
            </a:pPr>
            <a:r>
              <a:rPr lang="en-US" dirty="0"/>
              <a:t>The most often neoplasms associated with these syndromes: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Lung and breast cancers and hematologic malignancies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Syndromes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Screen Shot 2016-11-21 at 5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857191"/>
            <a:ext cx="8918917" cy="3993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80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Syndromes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Shot 2016-11-21 at 5.3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6" y="1873375"/>
            <a:ext cx="8940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4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Cancer cachexia:</a:t>
            </a:r>
          </a:p>
          <a:p>
            <a:endParaRPr lang="en-US" dirty="0"/>
          </a:p>
          <a:p>
            <a:pPr lvl="1" algn="just"/>
            <a:r>
              <a:rPr lang="en-US" dirty="0"/>
              <a:t>It is usually accompanied by weakness, anorexia and anemia.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severity of cachexia is generally correlated with the size and extend of spread of the cancer.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The origin of cancer cachexia is multifactorial:</a:t>
            </a:r>
          </a:p>
          <a:p>
            <a:pPr lvl="2" algn="just"/>
            <a:r>
              <a:rPr lang="en-US" dirty="0"/>
              <a:t>Anorexia (reduced calorie intake): </a:t>
            </a:r>
            <a:r>
              <a:rPr lang="en-US" i="1" dirty="0"/>
              <a:t>TNF</a:t>
            </a:r>
            <a:r>
              <a:rPr lang="en-US" dirty="0"/>
              <a:t> suppresses appetite.</a:t>
            </a:r>
          </a:p>
          <a:p>
            <a:pPr lvl="2" algn="just"/>
            <a:r>
              <a:rPr lang="en-US" dirty="0"/>
              <a:t>Increased basal metabolic rate &amp; </a:t>
            </a:r>
            <a:r>
              <a:rPr lang="en-US"/>
              <a:t>calorie expenditure.</a:t>
            </a:r>
            <a:endParaRPr lang="en-US" dirty="0"/>
          </a:p>
          <a:p>
            <a:pPr lvl="2" algn="just"/>
            <a:r>
              <a:rPr lang="en-US" dirty="0"/>
              <a:t>General metabolic disturbance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Grading:</a:t>
            </a:r>
          </a:p>
          <a:p>
            <a:endParaRPr lang="en-US" dirty="0"/>
          </a:p>
          <a:p>
            <a:pPr lvl="1"/>
            <a:r>
              <a:rPr lang="en-US" dirty="0"/>
              <a:t>It is based on the </a:t>
            </a:r>
            <a:r>
              <a:rPr lang="en-US" dirty="0" err="1"/>
              <a:t>cytologic</a:t>
            </a:r>
            <a:r>
              <a:rPr lang="en-US" dirty="0"/>
              <a:t> differentiation of tumor cells and the number of mitoses within the tumor.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Malignant tumors are classified as: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Grade I </a:t>
            </a:r>
            <a:r>
              <a:rPr lang="en-US" dirty="0">
                <a:sym typeface="Wingdings"/>
              </a:rPr>
              <a:t> well differentiated</a:t>
            </a:r>
          </a:p>
          <a:p>
            <a:pPr lvl="2"/>
            <a:r>
              <a:rPr lang="en-US" dirty="0">
                <a:sym typeface="Wingdings"/>
              </a:rPr>
              <a:t>Grade II  moderately differentiated</a:t>
            </a:r>
          </a:p>
          <a:p>
            <a:pPr lvl="2"/>
            <a:r>
              <a:rPr lang="en-US" dirty="0">
                <a:sym typeface="Wingdings"/>
              </a:rPr>
              <a:t>Grade III  poorly differentiated</a:t>
            </a:r>
          </a:p>
          <a:p>
            <a:pPr lvl="2"/>
            <a:r>
              <a:rPr lang="en-US" dirty="0">
                <a:sym typeface="Wingdings"/>
              </a:rPr>
              <a:t>Grade IV  anaplastic (undifferentiated)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To define the host defenses against cancer</a:t>
            </a:r>
          </a:p>
          <a:p>
            <a:pPr>
              <a:defRPr/>
            </a:pPr>
            <a:r>
              <a:rPr lang="en-US" dirty="0"/>
              <a:t>To define tumor grade &amp; clinical stage.</a:t>
            </a:r>
          </a:p>
          <a:p>
            <a:pPr>
              <a:defRPr/>
            </a:pPr>
            <a:r>
              <a:rPr lang="en-US" dirty="0"/>
              <a:t>To define cachexia &amp; its causes.</a:t>
            </a:r>
          </a:p>
          <a:p>
            <a:pPr>
              <a:defRPr/>
            </a:pPr>
            <a:r>
              <a:rPr lang="en-US" dirty="0"/>
              <a:t>To define a </a:t>
            </a:r>
            <a:r>
              <a:rPr lang="en-US" dirty="0" err="1"/>
              <a:t>paraneoplastic</a:t>
            </a:r>
            <a:r>
              <a:rPr lang="en-US" dirty="0"/>
              <a:t> syndrome &amp; know examples of tumors associated with </a:t>
            </a:r>
            <a:r>
              <a:rPr lang="en-US" dirty="0" err="1"/>
              <a:t>endocrinopathies</a:t>
            </a:r>
            <a:r>
              <a:rPr lang="en-US" dirty="0"/>
              <a:t>, osseous, vascular and hematologic changes.</a:t>
            </a:r>
          </a:p>
          <a:p>
            <a:pPr>
              <a:defRPr/>
            </a:pPr>
            <a:r>
              <a:rPr lang="en-US" dirty="0"/>
              <a:t>To be familiar with the general principles, value, procedures, and applications of biopsies, </a:t>
            </a:r>
            <a:r>
              <a:rPr lang="en-US" dirty="0" err="1"/>
              <a:t>exfoliative</a:t>
            </a:r>
            <a:r>
              <a:rPr lang="en-US" dirty="0"/>
              <a:t> &amp; aspiration cytology and frozen sections.</a:t>
            </a:r>
          </a:p>
          <a:p>
            <a:pPr>
              <a:defRPr/>
            </a:pPr>
            <a:r>
              <a:rPr lang="en-US" dirty="0"/>
              <a:t>To list examples of tests used to diagnose cancer: immunohistochemistry &amp; flow </a:t>
            </a:r>
            <a:r>
              <a:rPr lang="en-US" dirty="0" err="1"/>
              <a:t>cytometry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To discuss the use of molecular diagnostic testing in the setting of cancer diagnosis &amp; prognosis.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" y="1684750"/>
            <a:ext cx="8964721" cy="5018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93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Staging:</a:t>
            </a:r>
          </a:p>
          <a:p>
            <a:endParaRPr lang="en-US" dirty="0"/>
          </a:p>
          <a:p>
            <a:pPr lvl="1"/>
            <a:r>
              <a:rPr lang="en-US" dirty="0"/>
              <a:t>Staging is based on the size of the primary lesion, its extent of spread to regional lymph nodes, and the presence or absence of metastases.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Two methods of staging are currently in use: the TNM system (</a:t>
            </a:r>
            <a:r>
              <a:rPr lang="en-US" i="1" dirty="0"/>
              <a:t>T,</a:t>
            </a:r>
            <a:r>
              <a:rPr lang="en-US" dirty="0"/>
              <a:t> primary tumor; </a:t>
            </a:r>
            <a:r>
              <a:rPr lang="en-US" i="1" dirty="0"/>
              <a:t>N,</a:t>
            </a:r>
            <a:r>
              <a:rPr lang="en-US" dirty="0"/>
              <a:t> regional lymph node involvement; </a:t>
            </a:r>
            <a:r>
              <a:rPr lang="en-US" i="1" dirty="0"/>
              <a:t>M,</a:t>
            </a:r>
            <a:r>
              <a:rPr lang="en-US" dirty="0"/>
              <a:t> metastases) and the AJC (American Joint Committee) system.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and Staging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Staging:</a:t>
            </a:r>
          </a:p>
          <a:p>
            <a:endParaRPr lang="en-US" dirty="0"/>
          </a:p>
          <a:p>
            <a:pPr lvl="1"/>
            <a:r>
              <a:rPr lang="en-US" dirty="0"/>
              <a:t>TNM staging system:</a:t>
            </a:r>
          </a:p>
          <a:p>
            <a:pPr lvl="1"/>
            <a:endParaRPr lang="en-US" dirty="0"/>
          </a:p>
          <a:p>
            <a:pPr lvl="2"/>
            <a:r>
              <a:rPr lang="en-US"/>
              <a:t>T0, Tis, T1</a:t>
            </a:r>
            <a:r>
              <a:rPr lang="en-US" dirty="0"/>
              <a:t>, T2, T3, and T4 describe the increasing size of the primary lesion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N0, N1, N2, and N3 indicate progressively advancing node involvement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M0 and M1 reflect the absence and presence, respectively, of distant metastases.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30" y="1443625"/>
            <a:ext cx="7084171" cy="536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31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Laboratory diagnosis of cancer can be achieved by:</a:t>
            </a:r>
          </a:p>
          <a:p>
            <a:endParaRPr lang="en-US" dirty="0"/>
          </a:p>
          <a:p>
            <a:pPr lvl="1" algn="just"/>
            <a:r>
              <a:rPr lang="en-US" dirty="0"/>
              <a:t>Morphologic methods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Biochemical assays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Molecular tests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Morphologic methods include microscopic tissue or cellular diagnosis:</a:t>
            </a:r>
          </a:p>
          <a:p>
            <a:pPr>
              <a:defRPr/>
            </a:pPr>
            <a:endParaRPr lang="en-US" dirty="0"/>
          </a:p>
          <a:p>
            <a:pPr lvl="1" algn="just">
              <a:defRPr/>
            </a:pPr>
            <a:r>
              <a:rPr lang="en-US" sz="2400" dirty="0"/>
              <a:t>It is the gold standard for cancer diagnosis</a:t>
            </a:r>
            <a:r>
              <a:rPr lang="en-US" sz="2400" b="1" dirty="0">
                <a:latin typeface="Monotype Corsiva" pitchFamily="66" charset="0"/>
              </a:rPr>
              <a:t>.</a:t>
            </a:r>
          </a:p>
          <a:p>
            <a:pPr lvl="1" algn="just">
              <a:defRPr/>
            </a:pPr>
            <a:endParaRPr lang="en-US" sz="2400" b="1" dirty="0">
              <a:latin typeface="Monotype Corsiva" pitchFamily="66" charset="0"/>
            </a:endParaRPr>
          </a:p>
          <a:p>
            <a:pPr lvl="1" algn="just">
              <a:defRPr/>
            </a:pPr>
            <a:r>
              <a:rPr lang="en-US" sz="2400" dirty="0"/>
              <a:t>Several sampling approaches are available:</a:t>
            </a:r>
          </a:p>
          <a:p>
            <a:pPr lvl="2" algn="just">
              <a:defRPr/>
            </a:pPr>
            <a:r>
              <a:rPr lang="en-US" dirty="0"/>
              <a:t>Biopsy, excision &amp; frozen section</a:t>
            </a:r>
          </a:p>
          <a:p>
            <a:pPr lvl="2" algn="just">
              <a:defRPr/>
            </a:pPr>
            <a:r>
              <a:rPr lang="en-US" dirty="0"/>
              <a:t>Fine-needle aspiration</a:t>
            </a:r>
          </a:p>
          <a:p>
            <a:pPr lvl="2" algn="just">
              <a:defRPr/>
            </a:pPr>
            <a:r>
              <a:rPr lang="en-US" dirty="0" err="1"/>
              <a:t>Cytologic</a:t>
            </a:r>
            <a:r>
              <a:rPr lang="en-US" dirty="0"/>
              <a:t> smears</a:t>
            </a:r>
          </a:p>
          <a:p>
            <a:pPr lvl="2" algn="just">
              <a:defRPr/>
            </a:pPr>
            <a:r>
              <a:rPr lang="en-US" dirty="0" err="1"/>
              <a:t>Immunohistochemical</a:t>
            </a:r>
            <a:r>
              <a:rPr lang="en-US" dirty="0"/>
              <a:t> stains</a:t>
            </a:r>
          </a:p>
          <a:p>
            <a:pPr lvl="2" algn="just">
              <a:defRPr/>
            </a:pPr>
            <a:r>
              <a:rPr lang="en-US" dirty="0"/>
              <a:t>Flow </a:t>
            </a:r>
            <a:r>
              <a:rPr lang="en-US" dirty="0" err="1"/>
              <a:t>cytometry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approaches:</a:t>
            </a:r>
          </a:p>
          <a:p>
            <a:endParaRPr lang="en-US" dirty="0"/>
          </a:p>
          <a:p>
            <a:pPr lvl="1"/>
            <a:r>
              <a:rPr lang="en-US" dirty="0"/>
              <a:t>Biopsies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Surgical excisions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Frozen section: a method in which a sample is quick-frozen and sectioned, permits histologic evaluation within minutes.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Frozen Section &amp; Histological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Screen Shot 2016-11-21 at 6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6" y="1529168"/>
            <a:ext cx="5141854" cy="532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75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Fine needle aspiration</a:t>
            </a:r>
            <a:r>
              <a:rPr lang="en-US" dirty="0"/>
              <a:t>: it involves aspiration of cells from a mass, followed by </a:t>
            </a:r>
            <a:r>
              <a:rPr lang="en-US" dirty="0" err="1"/>
              <a:t>cytologic</a:t>
            </a:r>
            <a:r>
              <a:rPr lang="en-US" dirty="0"/>
              <a:t> examination of the smear.</a:t>
            </a:r>
          </a:p>
          <a:p>
            <a:endParaRPr lang="en-US" dirty="0"/>
          </a:p>
          <a:p>
            <a:r>
              <a:rPr lang="en-US" i="1" dirty="0" err="1"/>
              <a:t>Cytologic</a:t>
            </a:r>
            <a:r>
              <a:rPr lang="en-US" i="1" dirty="0"/>
              <a:t> (</a:t>
            </a:r>
            <a:r>
              <a:rPr lang="en-US" i="1" dirty="0" err="1"/>
              <a:t>Papanicolaou</a:t>
            </a:r>
            <a:r>
              <a:rPr lang="en-US" i="1" dirty="0"/>
              <a:t>) smears</a:t>
            </a:r>
            <a:r>
              <a:rPr lang="en-US" dirty="0"/>
              <a:t> provide another method for the detection of cancer. Neoplastic cells are less cohesive than others and are therefore shed into fluids or secretions.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FNA</a:t>
            </a:r>
          </a:p>
        </p:txBody>
      </p:sp>
      <p:pic>
        <p:nvPicPr>
          <p:cNvPr id="11" name="Content Placeholder 10" descr="thyroid-test-2-large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3597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Pap Smear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10153" r="1015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 antigens:</a:t>
            </a:r>
          </a:p>
          <a:p>
            <a:endParaRPr lang="en-US" dirty="0"/>
          </a:p>
          <a:p>
            <a:pPr lvl="1"/>
            <a:r>
              <a:rPr lang="en-US" i="1" dirty="0"/>
              <a:t>Tumor-specific antigens,</a:t>
            </a:r>
            <a:r>
              <a:rPr lang="en-US" dirty="0"/>
              <a:t> which are present only on tumor cells and not on any normal cells.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Tumor-associated antigens,</a:t>
            </a:r>
            <a:r>
              <a:rPr lang="en-US" dirty="0"/>
              <a:t> which are present on tumor cells and also on some normal cells.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Immunocytochemistry</a:t>
            </a:r>
            <a:r>
              <a:rPr lang="en-US" dirty="0"/>
              <a:t> offers a powerful adjunct to routine histologic examination.</a:t>
            </a:r>
          </a:p>
          <a:p>
            <a:endParaRPr lang="en-US" dirty="0"/>
          </a:p>
          <a:p>
            <a:r>
              <a:rPr lang="en-US" i="1" dirty="0"/>
              <a:t>Flow </a:t>
            </a:r>
            <a:r>
              <a:rPr lang="en-US" i="1" dirty="0" err="1"/>
              <a:t>cytometry</a:t>
            </a:r>
            <a:r>
              <a:rPr lang="en-US" dirty="0"/>
              <a:t> is used routinely in the classification of </a:t>
            </a:r>
            <a:r>
              <a:rPr lang="en-US" dirty="0" err="1"/>
              <a:t>leukemias</a:t>
            </a:r>
            <a:r>
              <a:rPr lang="en-US" dirty="0"/>
              <a:t> and lymphomas.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Biochemical assays:</a:t>
            </a:r>
          </a:p>
          <a:p>
            <a:pPr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They are useful for measuring the levels of tumor associated enzymes, hormones, and tumor markers in serum.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They are useful in screening, determining the effectiveness of therapy &amp; detecting tumor recurrences.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Elevated levels may not be diagnostic of cancer e.g. PSA.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Only few tumor markers are proven to be clinically useful e.g. CEA &amp; AFP.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Molecular tests:</a:t>
            </a:r>
          </a:p>
          <a:p>
            <a:endParaRPr lang="en-US" dirty="0"/>
          </a:p>
          <a:p>
            <a:pPr lvl="1" algn="just">
              <a:defRPr/>
            </a:pPr>
            <a:r>
              <a:rPr lang="en-US" dirty="0"/>
              <a:t>Polymerase chain reaction (PCR)</a:t>
            </a:r>
          </a:p>
          <a:p>
            <a:pPr lvl="2">
              <a:defRPr/>
            </a:pPr>
            <a:r>
              <a:rPr lang="en-US" dirty="0"/>
              <a:t>PCR is useful for the detection of BCR-ABL transcripts in chronic myeloid leukemia.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Fluorescent in situ hybridization (FISH)</a:t>
            </a:r>
          </a:p>
          <a:p>
            <a:pPr marL="731520" lvl="3" algn="just">
              <a:defRPr/>
            </a:pPr>
            <a:r>
              <a:rPr lang="en-US" sz="1800" dirty="0"/>
              <a:t>FISH is useful for detecting chromosomal translocations characteristic of many tumors.</a:t>
            </a:r>
          </a:p>
          <a:p>
            <a:pPr algn="just">
              <a:defRPr/>
            </a:pPr>
            <a:endParaRPr lang="en-US" dirty="0"/>
          </a:p>
          <a:p>
            <a:pPr marL="457200" lvl="2" algn="just">
              <a:defRPr/>
            </a:pPr>
            <a:r>
              <a:rPr lang="en-US" sz="2000" dirty="0"/>
              <a:t>Both PCR and FISH can show amplification of oncogenes e.g. HER2-NEU &amp; N-MYC.</a:t>
            </a:r>
          </a:p>
          <a:p>
            <a:pPr algn="just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tests:</a:t>
            </a:r>
          </a:p>
          <a:p>
            <a:endParaRPr lang="en-US" dirty="0"/>
          </a:p>
          <a:p>
            <a:pPr lvl="1">
              <a:defRPr/>
            </a:pPr>
            <a:r>
              <a:rPr lang="en-US" dirty="0">
                <a:cs typeface="Arial" charset="0"/>
              </a:rPr>
              <a:t>DNA microarray analysis:</a:t>
            </a:r>
          </a:p>
          <a:p>
            <a:pPr lvl="1">
              <a:defRPr/>
            </a:pPr>
            <a:endParaRPr lang="en-US" dirty="0">
              <a:cs typeface="Arial" charset="0"/>
            </a:endParaRPr>
          </a:p>
          <a:p>
            <a:pPr lvl="2">
              <a:defRPr/>
            </a:pPr>
            <a:r>
              <a:rPr lang="en-US" dirty="0">
                <a:cs typeface="Arial" charset="0"/>
              </a:rPr>
              <a:t>It evaluates the expression of thousands of genes.</a:t>
            </a:r>
          </a:p>
          <a:p>
            <a:pPr lvl="2">
              <a:defRPr/>
            </a:pPr>
            <a:endParaRPr lang="en-US" dirty="0">
              <a:cs typeface="Arial" charset="0"/>
            </a:endParaRPr>
          </a:p>
          <a:p>
            <a:pPr lvl="2">
              <a:defRPr/>
            </a:pPr>
            <a:r>
              <a:rPr lang="en-US" dirty="0">
                <a:cs typeface="Arial" charset="0"/>
              </a:rPr>
              <a:t>Different tissues have different patterns of gene expression.</a:t>
            </a:r>
          </a:p>
          <a:p>
            <a:pPr lvl="2">
              <a:defRPr/>
            </a:pPr>
            <a:endParaRPr lang="en-US" dirty="0">
              <a:cs typeface="Arial" charset="0"/>
            </a:endParaRPr>
          </a:p>
          <a:p>
            <a:pPr lvl="2">
              <a:defRPr/>
            </a:pPr>
            <a:r>
              <a:rPr lang="en-US" dirty="0">
                <a:cs typeface="Arial" charset="0"/>
              </a:rPr>
              <a:t>It is a powerful tool for subcategorizing diseases e.g. lymphomas.</a:t>
            </a:r>
          </a:p>
          <a:p>
            <a:pPr lvl="2">
              <a:defRPr/>
            </a:pPr>
            <a:endParaRPr lang="en-US" dirty="0">
              <a:cs typeface="Arial" charset="0"/>
            </a:endParaRPr>
          </a:p>
          <a:p>
            <a:pPr lvl="2">
              <a:defRPr/>
            </a:pPr>
            <a:r>
              <a:rPr lang="en-US" dirty="0">
                <a:cs typeface="Arial" charset="0"/>
              </a:rPr>
              <a:t>It confirms the morphologic diagnoses.</a:t>
            </a:r>
          </a:p>
          <a:p>
            <a:pPr lvl="2">
              <a:defRPr/>
            </a:pPr>
            <a:endParaRPr lang="en-US" dirty="0">
              <a:cs typeface="Arial" charset="0"/>
            </a:endParaRPr>
          </a:p>
          <a:p>
            <a:pPr lvl="2">
              <a:defRPr/>
            </a:pPr>
            <a:r>
              <a:rPr lang="en-US" dirty="0">
                <a:cs typeface="Arial" charset="0"/>
              </a:rPr>
              <a:t>It is useful in illustrating genes involved in certain disease &amp; help plan possible therapies.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Kumar V, Abbas AK, Aster JC. Robbins Basic Pathology. 10</a:t>
            </a:r>
            <a:r>
              <a:rPr lang="en-US" baseline="30000" dirty="0"/>
              <a:t>th</a:t>
            </a:r>
            <a:r>
              <a:rPr lang="en-US" dirty="0"/>
              <a:t> ed. Elsevier; 2018. Philadelphia, PA.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345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of tumor antigens:</a:t>
            </a:r>
          </a:p>
          <a:p>
            <a:endParaRPr lang="en-US" dirty="0"/>
          </a:p>
          <a:p>
            <a:pPr lvl="1"/>
            <a:r>
              <a:rPr lang="en-US" dirty="0"/>
              <a:t>Products of mutated oncogenes and tumor suppressor genes</a:t>
            </a:r>
          </a:p>
          <a:p>
            <a:pPr lvl="2"/>
            <a:r>
              <a:rPr lang="en-US" sz="2000" dirty="0"/>
              <a:t>P53 tumor suppressor gene, RAS oncogene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Products of amplified genes</a:t>
            </a:r>
          </a:p>
          <a:p>
            <a:pPr lvl="2"/>
            <a:r>
              <a:rPr lang="en-US" sz="2000" dirty="0"/>
              <a:t>HER2-NEU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Tumor antigens produced by oncogenic viruses</a:t>
            </a:r>
          </a:p>
          <a:p>
            <a:pPr lvl="2"/>
            <a:r>
              <a:rPr lang="en-US" sz="2000" dirty="0"/>
              <a:t>HPV, EBV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of tumor antigens:</a:t>
            </a:r>
          </a:p>
          <a:p>
            <a:endParaRPr lang="en-US" dirty="0"/>
          </a:p>
          <a:p>
            <a:pPr lvl="1"/>
            <a:r>
              <a:rPr lang="en-US" dirty="0" err="1"/>
              <a:t>Oncofetal</a:t>
            </a:r>
            <a:r>
              <a:rPr lang="en-US" dirty="0"/>
              <a:t> antigens: expressed during embryogenesis but not in normal adult tissues.</a:t>
            </a:r>
          </a:p>
          <a:p>
            <a:pPr lvl="2"/>
            <a:r>
              <a:rPr lang="en-US" dirty="0"/>
              <a:t>CEA, AFP in colon and liver carcinomas, respectively.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Cell type–specific differentiation antigens: Tumors express molecules that normally are present on the cells of origin. These antigens are called </a:t>
            </a:r>
            <a:r>
              <a:rPr lang="en-US" i="1" dirty="0"/>
              <a:t>differentiation antigens,</a:t>
            </a:r>
            <a:r>
              <a:rPr lang="en-US" dirty="0"/>
              <a:t> because they are specific for particular lineages or differentiation stages of various cell types.</a:t>
            </a:r>
          </a:p>
          <a:p>
            <a:pPr lvl="2"/>
            <a:r>
              <a:rPr lang="en-US" dirty="0"/>
              <a:t>PSA in prostatic carcinoma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Defense Against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Antitumor effector mechanisms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Cytotoxic T lymphocytes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Natural killer cells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Macrophages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err="1"/>
              <a:t>Humoral</a:t>
            </a:r>
            <a:r>
              <a:rPr lang="en-US" dirty="0"/>
              <a:t> mechanisms: </a:t>
            </a:r>
          </a:p>
          <a:p>
            <a:pPr lvl="2">
              <a:defRPr/>
            </a:pPr>
            <a:r>
              <a:rPr lang="en-US" dirty="0"/>
              <a:t>Complement system</a:t>
            </a:r>
          </a:p>
          <a:p>
            <a:pPr lvl="2">
              <a:defRPr/>
            </a:pPr>
            <a:r>
              <a:rPr lang="en-US" dirty="0"/>
              <a:t>Antibodies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malignant &amp; benign tumors may cause problems because of:</a:t>
            </a:r>
          </a:p>
          <a:p>
            <a:endParaRPr lang="en-US" dirty="0"/>
          </a:p>
          <a:p>
            <a:pPr lvl="1"/>
            <a:r>
              <a:rPr lang="en-US" dirty="0"/>
              <a:t>Location and impingement on adjacent structures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Bleeding, secondary fractures or infections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Symptoms that result from rupture, obstruction or infarction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Functional activity such as hormone synthesis or the development of </a:t>
            </a:r>
            <a:r>
              <a:rPr lang="en-US" dirty="0" err="1"/>
              <a:t>paraneoplastic</a:t>
            </a:r>
            <a:r>
              <a:rPr lang="en-US" dirty="0"/>
              <a:t> syndromes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Cachexia or wasting.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Location and impingement on adjacent structures: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Location is crucial in both benign and malignant tumors.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small (1-cm) pituitary adenoma can compress and destroy the surrounding normal gland, giving rise to hypopituitarism.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0.5-cm leiomyoma in the wall of the renal artery may encroach on the blood supply, leading to renal ischemia and hypertension.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 of </a:t>
            </a: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Pituitary Gland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Pituitary Adenoma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Path 211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5" y="2669812"/>
            <a:ext cx="3942645" cy="34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2669812"/>
            <a:ext cx="4089374" cy="34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53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1045</TotalTime>
  <Words>1512</Words>
  <Application>Microsoft Macintosh PowerPoint</Application>
  <PresentationFormat>On-screen Show (4:3)</PresentationFormat>
  <Paragraphs>339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Monotype Corsiva</vt:lpstr>
      <vt:lpstr>Clarity</vt:lpstr>
      <vt:lpstr>Grading, staging and clinical manifestations of tumors</vt:lpstr>
      <vt:lpstr>Objectives</vt:lpstr>
      <vt:lpstr>Host Defense Against Tumors</vt:lpstr>
      <vt:lpstr>Host Defense Against Tumors</vt:lpstr>
      <vt:lpstr>Host Defense Against Tumors</vt:lpstr>
      <vt:lpstr>Host Defense Against Tumors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Clinical Aspects of Neoplasia</vt:lpstr>
      <vt:lpstr>Paraneoplastic Syndromes</vt:lpstr>
      <vt:lpstr>Paraneoplastic Syndromes</vt:lpstr>
      <vt:lpstr>Clinical Aspects of Neoplasia</vt:lpstr>
      <vt:lpstr>Grading and Staging of Cancer</vt:lpstr>
      <vt:lpstr>Grading</vt:lpstr>
      <vt:lpstr>Grading and Staging of Cancer</vt:lpstr>
      <vt:lpstr>Grading and Staging of Cancer</vt:lpstr>
      <vt:lpstr>Staging</vt:lpstr>
      <vt:lpstr>Laboratory Diagnosis of Cancer</vt:lpstr>
      <vt:lpstr>Laboratory Diagnosis of Cancer</vt:lpstr>
      <vt:lpstr>Laboratory Diagnosis of Cancer</vt:lpstr>
      <vt:lpstr>Frozen Section &amp; Histological Sections</vt:lpstr>
      <vt:lpstr>Laboratory Diagnosis of Cancer</vt:lpstr>
      <vt:lpstr>Laboratory Diagnosis of Cancer</vt:lpstr>
      <vt:lpstr>Laboratory Diagnosis of Cancer</vt:lpstr>
      <vt:lpstr>Laboratory Diagnosis of Cancer</vt:lpstr>
      <vt:lpstr>Laboratory Diagnosis of Cancer</vt:lpstr>
      <vt:lpstr>Laboratory Diagnosis of Cancer</vt:lpstr>
      <vt:lpstr>Reference</vt:lpstr>
      <vt:lpstr>End of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MAC</dc:creator>
  <cp:lastModifiedBy>Maria Arafah</cp:lastModifiedBy>
  <cp:revision>238</cp:revision>
  <dcterms:created xsi:type="dcterms:W3CDTF">2016-11-03T14:38:26Z</dcterms:created>
  <dcterms:modified xsi:type="dcterms:W3CDTF">2019-10-06T18:50:54Z</dcterms:modified>
</cp:coreProperties>
</file>