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4"/>
  </p:notesMasterIdLst>
  <p:sldIdLst>
    <p:sldId id="257" r:id="rId2"/>
    <p:sldId id="258" r:id="rId3"/>
    <p:sldId id="259" r:id="rId4"/>
    <p:sldId id="260" r:id="rId5"/>
    <p:sldId id="261" r:id="rId6"/>
    <p:sldId id="262" r:id="rId7"/>
    <p:sldId id="263" r:id="rId8"/>
    <p:sldId id="288"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D6163-1187-4894-9AFD-11635D90223E}" type="datetimeFigureOut">
              <a:rPr lang="en-US" smtClean="0"/>
              <a:t>16-Sep-19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D56FC-666E-4CED-9769-3F68814BE9C2}" type="slidenum">
              <a:rPr lang="en-US" smtClean="0"/>
              <a:t>‹#›</a:t>
            </a:fld>
            <a:endParaRPr lang="en-US"/>
          </a:p>
        </p:txBody>
      </p:sp>
    </p:spTree>
    <p:extLst>
      <p:ext uri="{BB962C8B-B14F-4D97-AF65-F5344CB8AC3E}">
        <p14:creationId xmlns:p14="http://schemas.microsoft.com/office/powerpoint/2010/main" val="3500422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562262-9407-4B93-8E51-EF7394AD9130}"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61779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val="185835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A4B283-4D84-4474-AB6D-958F54076579}" type="slidenum">
              <a:rPr lang="en-CA" altLang="en-US" smtClean="0"/>
              <a:pPr>
                <a:spcBef>
                  <a:spcPct val="0"/>
                </a:spcBef>
              </a:pPr>
              <a:t>6</a:t>
            </a:fld>
            <a:endParaRPr lang="en-CA" altLang="en-US"/>
          </a:p>
        </p:txBody>
      </p:sp>
    </p:spTree>
    <p:extLst>
      <p:ext uri="{BB962C8B-B14F-4D97-AF65-F5344CB8AC3E}">
        <p14:creationId xmlns:p14="http://schemas.microsoft.com/office/powerpoint/2010/main" val="304160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591939-7090-4915-AD4C-C93B48C18157}" type="slidenum">
              <a:rPr lang="en-US" altLang="en-US" smtClean="0"/>
              <a:pPr>
                <a:spcBef>
                  <a:spcPct val="0"/>
                </a:spcBef>
              </a:pPr>
              <a:t>7</a:t>
            </a:fld>
            <a:endParaRPr lang="en-US" altLang="en-US"/>
          </a:p>
        </p:txBody>
      </p:sp>
    </p:spTree>
    <p:extLst>
      <p:ext uri="{BB962C8B-B14F-4D97-AF65-F5344CB8AC3E}">
        <p14:creationId xmlns:p14="http://schemas.microsoft.com/office/powerpoint/2010/main" val="4246627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123535-424F-49B6-9FD2-87DFB8D4147C}" type="slidenum">
              <a:rPr lang="en-US" altLang="en-US" smtClean="0"/>
              <a:pPr>
                <a:spcBef>
                  <a:spcPct val="0"/>
                </a:spcBef>
              </a:pPr>
              <a:t>9</a:t>
            </a:fld>
            <a:endParaRPr lang="en-US" altLang="en-US"/>
          </a:p>
        </p:txBody>
      </p:sp>
    </p:spTree>
    <p:extLst>
      <p:ext uri="{BB962C8B-B14F-4D97-AF65-F5344CB8AC3E}">
        <p14:creationId xmlns:p14="http://schemas.microsoft.com/office/powerpoint/2010/main" val="3117042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13</a:t>
            </a:fld>
            <a:endParaRPr lang="en-US"/>
          </a:p>
        </p:txBody>
      </p:sp>
    </p:spTree>
    <p:extLst>
      <p:ext uri="{BB962C8B-B14F-4D97-AF65-F5344CB8AC3E}">
        <p14:creationId xmlns:p14="http://schemas.microsoft.com/office/powerpoint/2010/main" val="11780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02911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18</a:t>
            </a:fld>
            <a:endParaRPr lang="en-US"/>
          </a:p>
        </p:txBody>
      </p:sp>
    </p:spTree>
    <p:extLst>
      <p:ext uri="{BB962C8B-B14F-4D97-AF65-F5344CB8AC3E}">
        <p14:creationId xmlns:p14="http://schemas.microsoft.com/office/powerpoint/2010/main" val="135305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E55A48-4B78-47E1-ADAD-8197F7F46637}"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361795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4D8397-B4C0-465A-88F0-926AA7FA0DFD}"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1434385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D1D1F403-4651-408A-BD6E-F9C3079CF1D9}" type="datetimeFigureOut">
              <a:rPr lang="en-US" smtClean="0"/>
              <a:t>16-Sep-19</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AAD50D32-B55A-4789-86C9-86E1D4A5ED8E}" type="slidenum">
              <a:rPr lang="en-US" smtClean="0"/>
              <a:t>‹#›</a:t>
            </a:fld>
            <a:endParaRPr lang="en-US"/>
          </a:p>
        </p:txBody>
      </p:sp>
    </p:spTree>
    <p:extLst>
      <p:ext uri="{BB962C8B-B14F-4D97-AF65-F5344CB8AC3E}">
        <p14:creationId xmlns:p14="http://schemas.microsoft.com/office/powerpoint/2010/main" val="28979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D1F403-4651-408A-BD6E-F9C3079CF1D9}" type="datetimeFigureOut">
              <a:rPr lang="en-US" smtClean="0"/>
              <a:t>16-Sep-19</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52897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16-Sep-19</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3051874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16-Sep-19</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436505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16-Sep-19</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8596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1D1F403-4651-408A-BD6E-F9C3079CF1D9}" type="datetimeFigureOut">
              <a:rPr lang="en-US" smtClean="0"/>
              <a:t>16-Sep-19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822249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1D1F403-4651-408A-BD6E-F9C3079CF1D9}" type="datetimeFigureOut">
              <a:rPr lang="en-US" smtClean="0"/>
              <a:t>16-Sep-19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3012515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1F403-4651-408A-BD6E-F9C3079CF1D9}" type="datetimeFigureOut">
              <a:rPr lang="en-US" smtClean="0"/>
              <a:t>16-Sep-19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42644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1F403-4651-408A-BD6E-F9C3079CF1D9}" type="datetimeFigureOut">
              <a:rPr lang="en-US" smtClean="0"/>
              <a:t>16-Sep-19</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714569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1F403-4651-408A-BD6E-F9C3079CF1D9}" type="datetimeFigureOut">
              <a:rPr lang="en-US" smtClean="0"/>
              <a:t>16-Sep-19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70805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16-Sep-19</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04649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1F403-4651-408A-BD6E-F9C3079CF1D9}" type="datetimeFigureOut">
              <a:rPr lang="en-US" smtClean="0"/>
              <a:t>16-Sep-19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22615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1F403-4651-408A-BD6E-F9C3079CF1D9}" type="datetimeFigureOut">
              <a:rPr lang="en-US" smtClean="0"/>
              <a:t>16-Sep-19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4100345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1F403-4651-408A-BD6E-F9C3079CF1D9}" type="datetimeFigureOut">
              <a:rPr lang="en-US" smtClean="0"/>
              <a:t>16-Sep-19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3300268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1F403-4651-408A-BD6E-F9C3079CF1D9}" type="datetimeFigureOut">
              <a:rPr lang="en-US" smtClean="0"/>
              <a:t>16-Sep-19</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574266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D1F403-4651-408A-BD6E-F9C3079CF1D9}" type="datetimeFigureOut">
              <a:rPr lang="en-US" smtClean="0"/>
              <a:t>16-Sep-19</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86263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D1F403-4651-408A-BD6E-F9C3079CF1D9}" type="datetimeFigureOut">
              <a:rPr lang="en-US" smtClean="0"/>
              <a:t>16-Sep-19</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73500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D1D1F403-4651-408A-BD6E-F9C3079CF1D9}" type="datetimeFigureOut">
              <a:rPr lang="en-US" smtClean="0"/>
              <a:t>16-Sep-19</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AAD50D32-B55A-4789-86C9-86E1D4A5ED8E}" type="slidenum">
              <a:rPr lang="en-US" smtClean="0"/>
              <a:t>‹#›</a:t>
            </a:fld>
            <a:endParaRPr lang="en-US"/>
          </a:p>
        </p:txBody>
      </p:sp>
    </p:spTree>
    <p:extLst>
      <p:ext uri="{BB962C8B-B14F-4D97-AF65-F5344CB8AC3E}">
        <p14:creationId xmlns:p14="http://schemas.microsoft.com/office/powerpoint/2010/main" val="25197239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sa/url?sa=i&amp;rct=j&amp;q=lines+of+zahn+gross&amp;source=images&amp;cd=&amp;cad=rja&amp;docid=p7YDMR1V8-RLNM&amp;tbnid=nZuDXGzXtr3FrM:&amp;ved=0CAUQjRw&amp;url=http://www.studyblue.com/notes/note/n/quarter-4-test-1/deck/1019284&amp;ei=UW4mUYrXONGzhAfU64DoCQ&amp;psig=AFQjCNFnJDZxe9KqAFyGBCKYjReVAATq-g&amp;ust=1361558914038303"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www.google.com.sa/url?sa=i&amp;rct=j&amp;q=pulmonary+embolus+with+infarction+-+gross&amp;source=images&amp;cd=&amp;cad=rja&amp;docid=DaBu--OTskMziM&amp;tbnid=3oCQ3bvkwws3sM:&amp;ved=0CAUQjRw&amp;url=http://www.studyblue.com/notes/note/n/lab-4-hemodynamic-disorders/deck/3091095&amp;ei=nnAmUeKECsiHhQfUmYDoBw&amp;psig=AFQjCNGtbYkhBbfP0xHW_yHAIfm8oGYFvg&amp;ust=136156008373040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09802" y="4279392"/>
            <a:ext cx="6814864" cy="1728192"/>
          </a:xfrm>
          <a:noFill/>
        </p:spPr>
        <p:txBody>
          <a:bodyPr>
            <a:noAutofit/>
          </a:bodyPr>
          <a:lstStyle/>
          <a:p>
            <a:pPr algn="ct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THROMBO-EMBOLIC Disorders</a:t>
            </a:r>
          </a:p>
        </p:txBody>
      </p:sp>
      <p:sp>
        <p:nvSpPr>
          <p:cNvPr id="5" name="TextBox 4"/>
          <p:cNvSpPr txBox="1"/>
          <p:nvPr/>
        </p:nvSpPr>
        <p:spPr>
          <a:xfrm>
            <a:off x="2118360" y="1581913"/>
            <a:ext cx="7333488" cy="1938992"/>
          </a:xfrm>
          <a:prstGeom prst="rect">
            <a:avLst/>
          </a:prstGeom>
          <a:noFill/>
        </p:spPr>
        <p:txBody>
          <a:bodyPr wrap="square" rtlCol="0">
            <a:spAutoFit/>
          </a:bodyPr>
          <a:lstStyle/>
          <a:p>
            <a:pPr algn="ctr"/>
            <a:r>
              <a:rPr lang="en-US" sz="6000" b="1" i="1" dirty="0">
                <a:effectLst>
                  <a:outerShdw blurRad="38100" dist="38100" dir="2700000" algn="tl">
                    <a:srgbClr val="000000">
                      <a:alpha val="43137"/>
                    </a:srgbClr>
                  </a:outerShdw>
                </a:effectLst>
              </a:rPr>
              <a:t>Foundation block Practical</a:t>
            </a:r>
          </a:p>
        </p:txBody>
      </p:sp>
      <p:sp>
        <p:nvSpPr>
          <p:cNvPr id="6" name="TextBox 5"/>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7" name="TextBox 6"/>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16891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09802" y="2468880"/>
            <a:ext cx="6814864" cy="1728192"/>
          </a:xfrm>
          <a:noFill/>
        </p:spPr>
        <p:txBody>
          <a:bodyPr>
            <a:noAutofit/>
          </a:bodyPr>
          <a:lstStyle/>
          <a:p>
            <a:pPr algn="ct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THROMBO-EMBOLIC Disorders Practical</a:t>
            </a:r>
          </a:p>
        </p:txBody>
      </p:sp>
      <p:sp>
        <p:nvSpPr>
          <p:cNvPr id="6" name="TextBox 5"/>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7" name="TextBox 6"/>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497133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178" y="2180676"/>
            <a:ext cx="8761413" cy="706964"/>
          </a:xfrm>
        </p:spPr>
        <p:txBody>
          <a:bodyPr>
            <a:normAutofit/>
          </a:bodyPr>
          <a:lstStyle/>
          <a:p>
            <a:r>
              <a:rPr lang="en-US" b="1" u="sng" dirty="0">
                <a:solidFill>
                  <a:srgbClr val="1801A3"/>
                </a:solidFill>
                <a:effectLst>
                  <a:outerShdw blurRad="38100" dist="38100" dir="2700000" algn="tl">
                    <a:srgbClr val="000000">
                      <a:alpha val="43137"/>
                    </a:srgbClr>
                  </a:outerShdw>
                </a:effectLst>
              </a:rPr>
              <a:t>Contents of this practical:</a:t>
            </a:r>
          </a:p>
        </p:txBody>
      </p:sp>
      <p:sp>
        <p:nvSpPr>
          <p:cNvPr id="3" name="Content Placeholder 2"/>
          <p:cNvSpPr>
            <a:spLocks noGrp="1"/>
          </p:cNvSpPr>
          <p:nvPr>
            <p:ph idx="1"/>
          </p:nvPr>
        </p:nvSpPr>
        <p:spPr>
          <a:xfrm>
            <a:off x="1926336" y="3474720"/>
            <a:ext cx="8153400" cy="3383280"/>
          </a:xfrm>
        </p:spPr>
        <p:txBody>
          <a:bodyPr>
            <a:normAutofit/>
          </a:bodyPr>
          <a:lstStyle/>
          <a:p>
            <a:pPr marL="514350" indent="-514350">
              <a:buFont typeface="+mj-lt"/>
              <a:buAutoNum type="arabicPeriod"/>
            </a:pPr>
            <a:r>
              <a:rPr lang="en-US" sz="3200" dirty="0"/>
              <a:t>Organizing thrombus.</a:t>
            </a:r>
          </a:p>
          <a:p>
            <a:pPr marL="514350" indent="-514350">
              <a:buFont typeface="+mj-lt"/>
              <a:buAutoNum type="arabicPeriod"/>
            </a:pPr>
            <a:r>
              <a:rPr lang="en-US" sz="3200" dirty="0"/>
              <a:t>Pulmonary embolus with infarction.</a:t>
            </a:r>
          </a:p>
          <a:p>
            <a:pPr marL="514350" indent="-514350">
              <a:buFont typeface="+mj-lt"/>
              <a:buAutoNum type="arabicPeriod"/>
            </a:pPr>
            <a:r>
              <a:rPr lang="en-US" sz="3200" dirty="0"/>
              <a:t>Myocardial infarction.</a:t>
            </a:r>
          </a:p>
          <a:p>
            <a:pPr marL="514350" indent="-514350">
              <a:buFont typeface="+mj-lt"/>
              <a:buAutoNum type="arabicPeriod"/>
            </a:pPr>
            <a:r>
              <a:rPr lang="en-US" sz="3200" dirty="0"/>
              <a:t>Infarction of small intestine.</a:t>
            </a:r>
          </a:p>
          <a:p>
            <a:pPr marL="0" indent="0">
              <a:buNone/>
            </a:pPr>
            <a:endParaRPr lang="en-US" dirty="0"/>
          </a:p>
        </p:txBody>
      </p:sp>
    </p:spTree>
    <p:extLst>
      <p:ext uri="{BB962C8B-B14F-4D97-AF65-F5344CB8AC3E}">
        <p14:creationId xmlns:p14="http://schemas.microsoft.com/office/powerpoint/2010/main" val="3664215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14554"/>
            <a:ext cx="8858280" cy="1656184"/>
          </a:xfrm>
        </p:spPr>
        <p:txBody>
          <a:bodyPr>
            <a:noAutofit/>
          </a:bodyPr>
          <a:lstStyle/>
          <a:p>
            <a:pPr algn="ctr"/>
            <a:r>
              <a:rPr lang="en-US" b="1" i="1" dirty="0">
                <a:solidFill>
                  <a:srgbClr val="FF99FF"/>
                </a:solidFill>
                <a:effectLst>
                  <a:outerShdw blurRad="38100" dist="38100" dir="2700000" algn="tl">
                    <a:srgbClr val="000000">
                      <a:alpha val="43137"/>
                    </a:srgbClr>
                  </a:outerShdw>
                </a:effectLst>
              </a:rPr>
              <a:t>1- Organizing Thrombus</a:t>
            </a: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27062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1584" y="6021288"/>
            <a:ext cx="7344816" cy="400110"/>
          </a:xfrm>
          <a:prstGeom prst="rect">
            <a:avLst/>
          </a:prstGeom>
        </p:spPr>
        <p:txBody>
          <a:bodyPr wrap="square">
            <a:spAutoFit/>
          </a:bodyPr>
          <a:lstStyle/>
          <a:p>
            <a:pPr algn="ctr"/>
            <a:r>
              <a:rPr lang="en-US" sz="2000" b="1" i="1" dirty="0"/>
              <a:t>Organizing thrombus in a case of pulmonary embolism</a:t>
            </a:r>
            <a:endParaRPr lang="en-US" sz="2000" i="1" dirty="0"/>
          </a:p>
        </p:txBody>
      </p:sp>
      <p:sp>
        <p:nvSpPr>
          <p:cNvPr id="5" name="Rounded Rectangle 4"/>
          <p:cNvSpPr/>
          <p:nvPr/>
        </p:nvSpPr>
        <p:spPr>
          <a:xfrm>
            <a:off x="3791744" y="188640"/>
            <a:ext cx="424847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Organizing Thrombus </a:t>
            </a:r>
          </a:p>
        </p:txBody>
      </p:sp>
      <p:pic>
        <p:nvPicPr>
          <p:cNvPr id="143362" name="Picture 2" descr="http://classconnection.s3.amazonaws.com/86/flashcards/468086/png/pulmonary_embolic1312665035556.png">
            <a:hlinkClick r:id="rId3"/>
          </p:cNvPr>
          <p:cNvPicPr>
            <a:picLocks noChangeAspect="1" noChangeArrowheads="1"/>
          </p:cNvPicPr>
          <p:nvPr/>
        </p:nvPicPr>
        <p:blipFill>
          <a:blip r:embed="rId4" cstate="print"/>
          <a:srcRect/>
          <a:stretch>
            <a:fillRect/>
          </a:stretch>
        </p:blipFill>
        <p:spPr bwMode="auto">
          <a:xfrm>
            <a:off x="1799706" y="837523"/>
            <a:ext cx="8256734" cy="5038659"/>
          </a:xfrm>
          <a:prstGeom prst="rect">
            <a:avLst/>
          </a:prstGeom>
          <a:noFill/>
          <a:ln w="28575">
            <a:solidFill>
              <a:schemeClr val="tx1"/>
            </a:solidFill>
          </a:ln>
        </p:spPr>
      </p:pic>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755649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5085184"/>
            <a:ext cx="7848872" cy="646331"/>
          </a:xfrm>
          <a:prstGeom prst="rect">
            <a:avLst/>
          </a:prstGeom>
        </p:spPr>
        <p:txBody>
          <a:bodyPr wrap="square">
            <a:spAutoFit/>
          </a:bodyPr>
          <a:lstStyle/>
          <a:p>
            <a:pPr algn="ctr"/>
            <a:r>
              <a:rPr lang="en-US" b="1" i="1" dirty="0"/>
              <a:t>This is the microscopic appearance of a pulmonary thromboembolus in a large pulmonary artery. </a:t>
            </a:r>
          </a:p>
        </p:txBody>
      </p:sp>
      <p:pic>
        <p:nvPicPr>
          <p:cNvPr id="317442" name="Picture 2" descr="http://library.med.utah.edu/WebPath/jpeg1/LUNG065.jpg"/>
          <p:cNvPicPr>
            <a:picLocks noChangeAspect="1" noChangeArrowheads="1"/>
          </p:cNvPicPr>
          <p:nvPr/>
        </p:nvPicPr>
        <p:blipFill>
          <a:blip r:embed="rId2" cstate="print"/>
          <a:srcRect/>
          <a:stretch>
            <a:fillRect/>
          </a:stretch>
        </p:blipFill>
        <p:spPr bwMode="auto">
          <a:xfrm>
            <a:off x="1991544" y="908721"/>
            <a:ext cx="8064896" cy="4160887"/>
          </a:xfrm>
          <a:prstGeom prst="rect">
            <a:avLst/>
          </a:prstGeom>
          <a:noFill/>
          <a:ln w="28575">
            <a:solidFill>
              <a:schemeClr val="tx1"/>
            </a:solidFill>
          </a:ln>
        </p:spPr>
      </p:pic>
      <p:sp>
        <p:nvSpPr>
          <p:cNvPr id="4" name="Rounded Rectangle 3"/>
          <p:cNvSpPr/>
          <p:nvPr/>
        </p:nvSpPr>
        <p:spPr>
          <a:xfrm>
            <a:off x="2567608" y="188640"/>
            <a:ext cx="720080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Organizing Thrombus with Lines of Zahn</a:t>
            </a:r>
          </a:p>
        </p:txBody>
      </p:sp>
      <p:sp>
        <p:nvSpPr>
          <p:cNvPr id="7" name="TextBox 6"/>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8" name="TextBox 7"/>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014771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5987988" y="643554"/>
            <a:ext cx="4104456" cy="4320479"/>
          </a:xfrm>
          <a:prstGeom prst="rect">
            <a:avLst/>
          </a:prstGeom>
          <a:noFill/>
          <a:ln w="28575">
            <a:solidFill>
              <a:schemeClr val="tx1"/>
            </a:solidFill>
            <a:miter lim="800000"/>
            <a:headEnd/>
            <a:tailEnd/>
          </a:ln>
        </p:spPr>
      </p:pic>
      <p:sp>
        <p:nvSpPr>
          <p:cNvPr id="6" name="Rectangle 5"/>
          <p:cNvSpPr/>
          <p:nvPr/>
        </p:nvSpPr>
        <p:spPr>
          <a:xfrm>
            <a:off x="241157" y="5013943"/>
            <a:ext cx="11727065" cy="1569660"/>
          </a:xfrm>
          <a:prstGeom prst="rect">
            <a:avLst/>
          </a:prstGeom>
        </p:spPr>
        <p:txBody>
          <a:bodyPr wrap="square">
            <a:spAutoFit/>
          </a:bodyPr>
          <a:lstStyle/>
          <a:p>
            <a:pPr algn="ctr"/>
            <a:r>
              <a:rPr lang="en-US" sz="2000" b="1" i="1" dirty="0"/>
              <a:t>There are interdigitating areas of pale pink and red that form the "lines of Zahn" characteristic for a thrombus. These lines represent layers of red cells, platelets and fibrin which are laid down in the vessel as the thrombus forms. </a:t>
            </a:r>
            <a:r>
              <a:rPr lang="en-US" sz="2000" b="1" i="1" dirty="0">
                <a:solidFill>
                  <a:srgbClr val="FF0000"/>
                </a:solidFill>
              </a:rPr>
              <a:t>Lines of Zahn</a:t>
            </a:r>
            <a:r>
              <a:rPr lang="en-US" b="1" i="1" dirty="0"/>
              <a:t>, gross and microscopic, is evidence to prove a clot is pre-mortem and not post-mortem. These lines represent layers of red cells, platelets, and fibrin  </a:t>
            </a:r>
          </a:p>
        </p:txBody>
      </p:sp>
      <p:sp>
        <p:nvSpPr>
          <p:cNvPr id="9" name="Rounded Rectangle 8"/>
          <p:cNvSpPr/>
          <p:nvPr/>
        </p:nvSpPr>
        <p:spPr>
          <a:xfrm>
            <a:off x="3731311" y="89588"/>
            <a:ext cx="432048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Lines of Zahn</a:t>
            </a:r>
          </a:p>
        </p:txBody>
      </p:sp>
      <p:pic>
        <p:nvPicPr>
          <p:cNvPr id="137222" name="Picture 6" descr="http://www.pathguy.com/sol/11132.jpg"/>
          <p:cNvPicPr>
            <a:picLocks noChangeAspect="1" noChangeArrowheads="1"/>
          </p:cNvPicPr>
          <p:nvPr/>
        </p:nvPicPr>
        <p:blipFill>
          <a:blip r:embed="rId4" cstate="print"/>
          <a:srcRect/>
          <a:stretch>
            <a:fillRect/>
          </a:stretch>
        </p:blipFill>
        <p:spPr bwMode="auto">
          <a:xfrm>
            <a:off x="1113203" y="643554"/>
            <a:ext cx="4320480" cy="4320480"/>
          </a:xfrm>
          <a:prstGeom prst="rect">
            <a:avLst/>
          </a:prstGeom>
          <a:noFill/>
          <a:ln w="28575">
            <a:solidFill>
              <a:schemeClr val="tx1"/>
            </a:solidFill>
          </a:ln>
        </p:spPr>
      </p:pic>
      <p:sp>
        <p:nvSpPr>
          <p:cNvPr id="10" name="TextBox 9"/>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1" name="TextBox 10"/>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680619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http://www.path.utah.edu/casepath/pm%20cases/pmcase7/PMCase7Image15.jpg"/>
          <p:cNvPicPr>
            <a:picLocks noChangeAspect="1" noChangeArrowheads="1"/>
          </p:cNvPicPr>
          <p:nvPr/>
        </p:nvPicPr>
        <p:blipFill>
          <a:blip r:embed="rId2" cstate="print"/>
          <a:srcRect/>
          <a:stretch>
            <a:fillRect/>
          </a:stretch>
        </p:blipFill>
        <p:spPr bwMode="auto">
          <a:xfrm>
            <a:off x="2063552" y="836712"/>
            <a:ext cx="7920880" cy="4248472"/>
          </a:xfrm>
          <a:prstGeom prst="rect">
            <a:avLst/>
          </a:prstGeom>
          <a:noFill/>
          <a:ln w="28575">
            <a:solidFill>
              <a:schemeClr val="tx1"/>
            </a:solidFill>
          </a:ln>
        </p:spPr>
      </p:pic>
      <p:sp>
        <p:nvSpPr>
          <p:cNvPr id="4" name="Rounded Rectangle 3"/>
          <p:cNvSpPr/>
          <p:nvPr/>
        </p:nvSpPr>
        <p:spPr>
          <a:xfrm>
            <a:off x="2711624" y="188640"/>
            <a:ext cx="676875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Thromboembolus in Pulmonary Artery</a:t>
            </a:r>
          </a:p>
        </p:txBody>
      </p:sp>
      <p:sp>
        <p:nvSpPr>
          <p:cNvPr id="5" name="Rectangle 4"/>
          <p:cNvSpPr/>
          <p:nvPr/>
        </p:nvSpPr>
        <p:spPr>
          <a:xfrm>
            <a:off x="1847528" y="5157193"/>
            <a:ext cx="8208912" cy="1200329"/>
          </a:xfrm>
          <a:prstGeom prst="rect">
            <a:avLst/>
          </a:prstGeom>
        </p:spPr>
        <p:txBody>
          <a:bodyPr wrap="square">
            <a:spAutoFit/>
          </a:bodyPr>
          <a:lstStyle/>
          <a:p>
            <a:pPr algn="ctr"/>
            <a:r>
              <a:rPr lang="en-US" b="1" i="1" dirty="0"/>
              <a:t>Pulmonary thromboembolus in a small pulmonary artery. The interdigitating areas of pale pink and red within the organizing embolus form the “lines of Zahn” (arrow) characteristic of a thrombus. These lines represent layers of red cells, platelets, and fibrin that are laid down in the vessel as the thrombus forms</a:t>
            </a:r>
          </a:p>
        </p:txBody>
      </p:sp>
      <p:cxnSp>
        <p:nvCxnSpPr>
          <p:cNvPr id="7" name="Straight Arrow Connector 6"/>
          <p:cNvCxnSpPr/>
          <p:nvPr/>
        </p:nvCxnSpPr>
        <p:spPr>
          <a:xfrm flipV="1">
            <a:off x="5375920" y="3212976"/>
            <a:ext cx="144016" cy="72008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98289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38414" y="2285992"/>
            <a:ext cx="7243786" cy="1894362"/>
          </a:xfrm>
        </p:spPr>
        <p:txBody>
          <a:bodyPr>
            <a:normAutofit fontScale="90000"/>
          </a:bodyPr>
          <a:lstStyle/>
          <a:p>
            <a:pPr algn="ctr"/>
            <a:r>
              <a:rPr lang="en-US" b="1" i="1" dirty="0">
                <a:solidFill>
                  <a:srgbClr val="FFC000"/>
                </a:solidFill>
                <a:effectLst>
                  <a:outerShdw blurRad="38100" dist="38100" dir="2700000" algn="tl">
                    <a:srgbClr val="000000">
                      <a:alpha val="43137"/>
                    </a:srgbClr>
                  </a:outerShdw>
                </a:effectLst>
              </a:rPr>
              <a:t>2- Pulmonary Embolus with Infarction</a:t>
            </a: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999953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cstate="print"/>
          <a:srcRect/>
          <a:stretch>
            <a:fillRect/>
          </a:stretch>
        </p:blipFill>
        <p:spPr bwMode="auto">
          <a:xfrm>
            <a:off x="6240016" y="764704"/>
            <a:ext cx="3888432" cy="4896544"/>
          </a:xfrm>
          <a:prstGeom prst="rect">
            <a:avLst/>
          </a:prstGeom>
          <a:noFill/>
          <a:ln w="28575">
            <a:solidFill>
              <a:schemeClr val="tx1"/>
            </a:solidFill>
            <a:miter lim="800000"/>
            <a:headEnd/>
            <a:tailEnd/>
          </a:ln>
        </p:spPr>
      </p:pic>
      <p:sp>
        <p:nvSpPr>
          <p:cNvPr id="4" name="Rectangle 3"/>
          <p:cNvSpPr/>
          <p:nvPr/>
        </p:nvSpPr>
        <p:spPr>
          <a:xfrm>
            <a:off x="1444752" y="5658927"/>
            <a:ext cx="9436608" cy="923330"/>
          </a:xfrm>
          <a:prstGeom prst="rect">
            <a:avLst/>
          </a:prstGeom>
        </p:spPr>
        <p:txBody>
          <a:bodyPr wrap="square">
            <a:spAutoFit/>
          </a:bodyPr>
          <a:lstStyle/>
          <a:p>
            <a:pPr algn="ctr"/>
            <a:r>
              <a:rPr lang="en-US" b="1" i="1" dirty="0"/>
              <a:t>This specimen shows an area of dead lung tissue ("infarction") due to blockage of one of the major arteries to the lung by an embolus ("blood clot") commonly originating from the deep veins of the leg.</a:t>
            </a:r>
          </a:p>
        </p:txBody>
      </p:sp>
      <p:sp>
        <p:nvSpPr>
          <p:cNvPr id="5" name="Rounded Rectangle 4"/>
          <p:cNvSpPr/>
          <p:nvPr/>
        </p:nvSpPr>
        <p:spPr>
          <a:xfrm>
            <a:off x="3143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Pulmonary Embolus with Infarction</a:t>
            </a:r>
          </a:p>
        </p:txBody>
      </p:sp>
      <p:sp>
        <p:nvSpPr>
          <p:cNvPr id="6" name="Right Arrow 5"/>
          <p:cNvSpPr/>
          <p:nvPr/>
        </p:nvSpPr>
        <p:spPr>
          <a:xfrm rot="18064200">
            <a:off x="7184924" y="2120504"/>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147" name="Picture 3" descr="http://classconnection.s3.amazonaws.com/633/flashcards/853633/png/screen_shot_2012-06-05_at_75559_am1338900969741.png">
            <a:hlinkClick r:id="rId4"/>
          </p:cNvPr>
          <p:cNvPicPr>
            <a:picLocks noChangeAspect="1" noChangeArrowheads="1"/>
          </p:cNvPicPr>
          <p:nvPr/>
        </p:nvPicPr>
        <p:blipFill>
          <a:blip r:embed="rId5" cstate="print"/>
          <a:srcRect/>
          <a:stretch>
            <a:fillRect/>
          </a:stretch>
        </p:blipFill>
        <p:spPr bwMode="auto">
          <a:xfrm>
            <a:off x="1919536" y="773975"/>
            <a:ext cx="4104456" cy="4886183"/>
          </a:xfrm>
          <a:prstGeom prst="rect">
            <a:avLst/>
          </a:prstGeom>
          <a:noFill/>
          <a:ln w="28575">
            <a:solidFill>
              <a:schemeClr val="tx1"/>
            </a:solidFill>
          </a:ln>
        </p:spPr>
      </p:pic>
      <p:sp>
        <p:nvSpPr>
          <p:cNvPr id="8" name="Right Arrow 7"/>
          <p:cNvSpPr/>
          <p:nvPr/>
        </p:nvSpPr>
        <p:spPr>
          <a:xfrm rot="18064200">
            <a:off x="4070973" y="3200625"/>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2" name="TextBox 11"/>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512632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5296" y="5797232"/>
            <a:ext cx="11457432" cy="646331"/>
          </a:xfrm>
          <a:prstGeom prst="rect">
            <a:avLst/>
          </a:prstGeom>
        </p:spPr>
        <p:txBody>
          <a:bodyPr wrap="square">
            <a:spAutoFit/>
          </a:bodyPr>
          <a:lstStyle/>
          <a:p>
            <a:pPr algn="ctr"/>
            <a:r>
              <a:rPr lang="en-US" b="1" i="1" dirty="0">
                <a:solidFill>
                  <a:prstClr val="black"/>
                </a:solidFill>
              </a:rPr>
              <a:t>A large pulmonary thromboembolus is seen in the pulmonary artery of the left lung. Such thromboemboli typically originate in  the leg veins or pelvic veins of persons who are immobilized</a:t>
            </a:r>
          </a:p>
        </p:txBody>
      </p:sp>
      <p:pic>
        <p:nvPicPr>
          <p:cNvPr id="5" name="Picture 2" descr="http://library.med.utah.edu/WebPath/jpeg1/LUNG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7768" y="764704"/>
            <a:ext cx="4392488"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143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Pulmonary Embolus with Infarction</a:t>
            </a:r>
          </a:p>
        </p:txBody>
      </p:sp>
      <p:sp>
        <p:nvSpPr>
          <p:cNvPr id="9" name="TextBox 8"/>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72656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2099733"/>
            <a:ext cx="9552669" cy="2677648"/>
          </a:xfrm>
        </p:spPr>
        <p:txBody>
          <a:bodyPr/>
          <a:lstStyle/>
          <a:p>
            <a:pPr algn="ctr"/>
            <a:r>
              <a:rPr lang="en-US" altLang="en-US" b="1" dirty="0">
                <a:solidFill>
                  <a:schemeClr val="tx1"/>
                </a:solidFill>
              </a:rPr>
              <a:t>Background information</a:t>
            </a:r>
            <a:endParaRPr lang="en-US" b="1" dirty="0"/>
          </a:p>
        </p:txBody>
      </p:sp>
    </p:spTree>
    <p:extLst>
      <p:ext uri="{BB962C8B-B14F-4D97-AF65-F5344CB8AC3E}">
        <p14:creationId xmlns:p14="http://schemas.microsoft.com/office/powerpoint/2010/main" val="165022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95538" y="2500306"/>
            <a:ext cx="7643866" cy="1214446"/>
          </a:xfrm>
        </p:spPr>
        <p:txBody>
          <a:bodyPr>
            <a:normAutofit fontScale="90000"/>
          </a:bodyPr>
          <a:lstStyle/>
          <a:p>
            <a:pPr algn="ctr"/>
            <a:r>
              <a:rPr lang="en-US" b="1" i="1" dirty="0">
                <a:solidFill>
                  <a:srgbClr val="FFC000"/>
                </a:solidFill>
                <a:effectLst>
                  <a:outerShdw blurRad="38100" dist="38100" dir="2700000" algn="tl">
                    <a:srgbClr val="000000">
                      <a:alpha val="43137"/>
                    </a:srgbClr>
                  </a:outerShdw>
                </a:effectLst>
              </a:rPr>
              <a:t>3- Myocardial Infarction</a:t>
            </a: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743857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12" y="5828709"/>
            <a:ext cx="12034888" cy="923330"/>
          </a:xfrm>
          <a:prstGeom prst="rect">
            <a:avLst/>
          </a:prstGeom>
        </p:spPr>
        <p:txBody>
          <a:bodyPr wrap="square">
            <a:spAutoFit/>
          </a:bodyPr>
          <a:lstStyle/>
          <a:p>
            <a:r>
              <a:rPr lang="en-US" dirty="0"/>
              <a:t>Acute MI: area of fresh myocardial infarction (arrows) in the left ventricle. Initially the area of fresh infarct appears red. The area of infarct becomes well defined by 2 to 3 days with a central area of yellow discoloration surrounded by a thin rim of hemorrhage. There is also some left ventricular hypertrophy.</a:t>
            </a:r>
          </a:p>
        </p:txBody>
      </p:sp>
      <p:pic>
        <p:nvPicPr>
          <p:cNvPr id="4" name="Picture 3"/>
          <p:cNvPicPr>
            <a:picLocks noChangeAspect="1"/>
          </p:cNvPicPr>
          <p:nvPr/>
        </p:nvPicPr>
        <p:blipFill rotWithShape="1">
          <a:blip r:embed="rId2"/>
          <a:srcRect l="6373" r="7529"/>
          <a:stretch/>
        </p:blipFill>
        <p:spPr>
          <a:xfrm>
            <a:off x="254648" y="630587"/>
            <a:ext cx="6495068" cy="5029200"/>
          </a:xfrm>
          <a:prstGeom prst="rect">
            <a:avLst/>
          </a:prstGeom>
        </p:spPr>
      </p:pic>
      <p:sp>
        <p:nvSpPr>
          <p:cNvPr id="5" name="Right Arrow 4"/>
          <p:cNvSpPr/>
          <p:nvPr/>
        </p:nvSpPr>
        <p:spPr>
          <a:xfrm>
            <a:off x="1131215" y="1590255"/>
            <a:ext cx="818153" cy="3016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200926" y="2719607"/>
            <a:ext cx="841321" cy="359695"/>
          </a:xfrm>
          <a:prstGeom prst="rect">
            <a:avLst/>
          </a:prstGeom>
        </p:spPr>
      </p:pic>
      <p:pic>
        <p:nvPicPr>
          <p:cNvPr id="8" name="Picture 7"/>
          <p:cNvPicPr>
            <a:picLocks noChangeAspect="1"/>
          </p:cNvPicPr>
          <p:nvPr/>
        </p:nvPicPr>
        <p:blipFill>
          <a:blip r:embed="rId4"/>
          <a:stretch>
            <a:fillRect/>
          </a:stretch>
        </p:blipFill>
        <p:spPr>
          <a:xfrm>
            <a:off x="7211908" y="672827"/>
            <a:ext cx="4450466" cy="4986960"/>
          </a:xfrm>
          <a:prstGeom prst="rect">
            <a:avLst/>
          </a:prstGeom>
        </p:spPr>
      </p:pic>
      <p:pic>
        <p:nvPicPr>
          <p:cNvPr id="9" name="Picture 8"/>
          <p:cNvPicPr>
            <a:picLocks noChangeAspect="1"/>
          </p:cNvPicPr>
          <p:nvPr/>
        </p:nvPicPr>
        <p:blipFill>
          <a:blip r:embed="rId5"/>
          <a:stretch>
            <a:fillRect/>
          </a:stretch>
        </p:blipFill>
        <p:spPr>
          <a:xfrm>
            <a:off x="3502182" y="0"/>
            <a:ext cx="4944285" cy="688908"/>
          </a:xfrm>
          <a:prstGeom prst="rect">
            <a:avLst/>
          </a:prstGeom>
        </p:spPr>
      </p:pic>
    </p:spTree>
    <p:extLst>
      <p:ext uri="{BB962C8B-B14F-4D97-AF65-F5344CB8AC3E}">
        <p14:creationId xmlns:p14="http://schemas.microsoft.com/office/powerpoint/2010/main" val="3196276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8528" y="690263"/>
            <a:ext cx="7855458" cy="5330489"/>
          </a:xfrm>
          <a:prstGeom prst="rect">
            <a:avLst/>
          </a:prstGeom>
        </p:spPr>
      </p:pic>
      <p:sp>
        <p:nvSpPr>
          <p:cNvPr id="3" name="Rectangle 2"/>
          <p:cNvSpPr/>
          <p:nvPr/>
        </p:nvSpPr>
        <p:spPr>
          <a:xfrm>
            <a:off x="856869" y="6020752"/>
            <a:ext cx="10018776" cy="646331"/>
          </a:xfrm>
          <a:prstGeom prst="rect">
            <a:avLst/>
          </a:prstGeom>
        </p:spPr>
        <p:txBody>
          <a:bodyPr wrap="square">
            <a:spAutoFit/>
          </a:bodyPr>
          <a:lstStyle/>
          <a:p>
            <a:r>
              <a:rPr lang="en-US" dirty="0"/>
              <a:t>Acute myocardial infarct. At 3 days, there is a zone of yellow necrosis surrounded by darker hyperemic borders. The arrow points to an infarct in the wall of the left ventricle.</a:t>
            </a:r>
          </a:p>
        </p:txBody>
      </p:sp>
      <p:pic>
        <p:nvPicPr>
          <p:cNvPr id="4" name="Picture 3"/>
          <p:cNvPicPr>
            <a:picLocks noChangeAspect="1"/>
          </p:cNvPicPr>
          <p:nvPr/>
        </p:nvPicPr>
        <p:blipFill>
          <a:blip r:embed="rId3"/>
          <a:stretch>
            <a:fillRect/>
          </a:stretch>
        </p:blipFill>
        <p:spPr>
          <a:xfrm>
            <a:off x="3322105" y="47075"/>
            <a:ext cx="4944285" cy="688908"/>
          </a:xfrm>
          <a:prstGeom prst="rect">
            <a:avLst/>
          </a:prstGeom>
        </p:spPr>
      </p:pic>
    </p:spTree>
    <p:extLst>
      <p:ext uri="{BB962C8B-B14F-4D97-AF65-F5344CB8AC3E}">
        <p14:creationId xmlns:p14="http://schemas.microsoft.com/office/powerpoint/2010/main" val="51704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3595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5" name="مستطيل 4"/>
          <p:cNvSpPr/>
          <p:nvPr/>
        </p:nvSpPr>
        <p:spPr>
          <a:xfrm>
            <a:off x="740664" y="5645702"/>
            <a:ext cx="10780776" cy="1015663"/>
          </a:xfrm>
          <a:prstGeom prst="rect">
            <a:avLst/>
          </a:prstGeom>
        </p:spPr>
        <p:txBody>
          <a:bodyPr wrap="square">
            <a:spAutoFit/>
          </a:bodyPr>
          <a:lstStyle/>
          <a:p>
            <a:pPr algn="ctr"/>
            <a:r>
              <a:rPr lang="en-US" sz="2000" b="1" i="1" dirty="0"/>
              <a:t>Healed myocardial infarct: cross section of the left and right ventricles shows a pale and irregular area of fibrosis (arrow) in the left ventricular wall. There is also increased thickness of the left ventricular wall (left ventricular hypertrophy).</a:t>
            </a:r>
          </a:p>
        </p:txBody>
      </p:sp>
      <p:sp>
        <p:nvSpPr>
          <p:cNvPr id="11" name="TextBox 10"/>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2" name="TextBox 11"/>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pic>
        <p:nvPicPr>
          <p:cNvPr id="2" name="Picture 1"/>
          <p:cNvPicPr>
            <a:picLocks noChangeAspect="1"/>
          </p:cNvPicPr>
          <p:nvPr/>
        </p:nvPicPr>
        <p:blipFill>
          <a:blip r:embed="rId2"/>
          <a:stretch>
            <a:fillRect/>
          </a:stretch>
        </p:blipFill>
        <p:spPr>
          <a:xfrm>
            <a:off x="-121176" y="777348"/>
            <a:ext cx="7305675" cy="4876800"/>
          </a:xfrm>
          <a:prstGeom prst="rect">
            <a:avLst/>
          </a:prstGeom>
        </p:spPr>
      </p:pic>
      <p:pic>
        <p:nvPicPr>
          <p:cNvPr id="9" name="Picture 8"/>
          <p:cNvPicPr>
            <a:picLocks noChangeAspect="1"/>
          </p:cNvPicPr>
          <p:nvPr/>
        </p:nvPicPr>
        <p:blipFill rotWithShape="1">
          <a:blip r:embed="rId3"/>
          <a:srcRect t="518" r="10517"/>
          <a:stretch/>
        </p:blipFill>
        <p:spPr>
          <a:xfrm>
            <a:off x="6651879" y="1124712"/>
            <a:ext cx="5540121" cy="3989260"/>
          </a:xfrm>
          <a:prstGeom prst="rect">
            <a:avLst/>
          </a:prstGeom>
        </p:spPr>
      </p:pic>
      <p:sp>
        <p:nvSpPr>
          <p:cNvPr id="10" name="Right Arrow 9"/>
          <p:cNvSpPr/>
          <p:nvPr/>
        </p:nvSpPr>
        <p:spPr>
          <a:xfrm>
            <a:off x="8311896" y="1901952"/>
            <a:ext cx="603504" cy="1828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82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87"/>
          <p:cNvGraphicFramePr>
            <a:graphicFrameLocks/>
          </p:cNvGraphicFramePr>
          <p:nvPr/>
        </p:nvGraphicFramePr>
        <p:xfrm>
          <a:off x="256032" y="1581912"/>
          <a:ext cx="7882128" cy="4769474"/>
        </p:xfrm>
        <a:graphic>
          <a:graphicData uri="http://schemas.openxmlformats.org/drawingml/2006/table">
            <a:tbl>
              <a:tblPr/>
              <a:tblGrid>
                <a:gridCol w="1426464">
                  <a:extLst>
                    <a:ext uri="{9D8B030D-6E8A-4147-A177-3AD203B41FA5}">
                      <a16:colId xmlns:a16="http://schemas.microsoft.com/office/drawing/2014/main" val="20000"/>
                    </a:ext>
                  </a:extLst>
                </a:gridCol>
                <a:gridCol w="3227832">
                  <a:extLst>
                    <a:ext uri="{9D8B030D-6E8A-4147-A177-3AD203B41FA5}">
                      <a16:colId xmlns:a16="http://schemas.microsoft.com/office/drawing/2014/main" val="20001"/>
                    </a:ext>
                  </a:extLst>
                </a:gridCol>
                <a:gridCol w="3227832">
                  <a:extLst>
                    <a:ext uri="{9D8B030D-6E8A-4147-A177-3AD203B41FA5}">
                      <a16:colId xmlns:a16="http://schemas.microsoft.com/office/drawing/2014/main" val="20002"/>
                    </a:ext>
                  </a:extLst>
                </a:gridCol>
              </a:tblGrid>
              <a:tr h="684508">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400" b="1" i="0" u="none" strike="noStrike" cap="none" normalizeH="0" baseline="0" dirty="0">
                          <a:ln>
                            <a:noFill/>
                          </a:ln>
                          <a:solidFill>
                            <a:srgbClr val="000000"/>
                          </a:solidFill>
                          <a:effectLst/>
                          <a:latin typeface="Calibri" pitchFamily="34" charset="0"/>
                        </a:rPr>
                        <a:t>Time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400" b="1" i="0" u="none" strike="noStrike" cap="none" normalizeH="0" baseline="0" dirty="0">
                          <a:ln>
                            <a:noFill/>
                          </a:ln>
                          <a:solidFill>
                            <a:srgbClr val="000000"/>
                          </a:solidFill>
                          <a:effectLst/>
                          <a:latin typeface="Calibri" pitchFamily="34" charset="0"/>
                        </a:rPr>
                        <a:t>Gross changes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400" b="1" i="0" u="none" strike="noStrike" cap="none" normalizeH="0" baseline="0" dirty="0">
                          <a:ln>
                            <a:noFill/>
                          </a:ln>
                          <a:solidFill>
                            <a:srgbClr val="000000"/>
                          </a:solidFill>
                          <a:effectLst/>
                          <a:latin typeface="Calibri" pitchFamily="34" charset="0"/>
                        </a:rPr>
                        <a:t>Microscopic changes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0-4 hours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None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None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4-12 hours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Mild Mottling (hemorrhagic look)</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Coagulation necrosis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7186">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12-24 hours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Dark Mottling</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More coagulation necrosis; </a:t>
                      </a:r>
                      <a:r>
                        <a:rPr kumimoji="0" lang="en-US" sz="2000" b="0" i="0" u="none" strike="noStrike" cap="none" normalizeH="0" baseline="0" dirty="0" err="1">
                          <a:ln>
                            <a:noFill/>
                          </a:ln>
                          <a:solidFill>
                            <a:srgbClr val="000000"/>
                          </a:solidFill>
                          <a:effectLst/>
                          <a:latin typeface="Calibri" pitchFamily="34" charset="0"/>
                        </a:rPr>
                        <a:t>neutrophils</a:t>
                      </a:r>
                      <a:r>
                        <a:rPr kumimoji="0" lang="en-US" sz="2000" b="0" i="0" u="none" strike="noStrike" cap="none" normalizeH="0" baseline="0" dirty="0">
                          <a:ln>
                            <a:noFill/>
                          </a:ln>
                          <a:solidFill>
                            <a:srgbClr val="000000"/>
                          </a:solidFill>
                          <a:effectLst/>
                          <a:latin typeface="Calibri" pitchFamily="34" charset="0"/>
                        </a:rPr>
                        <a:t> come in</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r h="787186">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1-7 days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Yellow infarct center with surrounding red borders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err="1">
                          <a:ln>
                            <a:noFill/>
                          </a:ln>
                          <a:solidFill>
                            <a:srgbClr val="000000"/>
                          </a:solidFill>
                          <a:effectLst/>
                          <a:latin typeface="Calibri" pitchFamily="34" charset="0"/>
                        </a:rPr>
                        <a:t>Neutrophils</a:t>
                      </a:r>
                      <a:r>
                        <a:rPr kumimoji="0" lang="en-US" sz="2000" b="0" i="0" u="none" strike="noStrike" cap="none" normalizeH="0" baseline="0" dirty="0">
                          <a:ln>
                            <a:noFill/>
                          </a:ln>
                          <a:solidFill>
                            <a:srgbClr val="000000"/>
                          </a:solidFill>
                          <a:effectLst/>
                          <a:latin typeface="Calibri" pitchFamily="34" charset="0"/>
                        </a:rPr>
                        <a:t> die, macrophages come to eat dead cells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1-2 weeks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Yellow infarct center with red gray borders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Granulation tissue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5"/>
                  </a:ext>
                </a:extLst>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2-8 weeks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Scar</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a:ln>
                            <a:noFill/>
                          </a:ln>
                          <a:solidFill>
                            <a:srgbClr val="000000"/>
                          </a:solidFill>
                          <a:effectLst/>
                          <a:latin typeface="Calibri" pitchFamily="34" charset="0"/>
                        </a:rPr>
                        <a:t>Collagen and fibrosis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Rectangle 3"/>
          <p:cNvSpPr/>
          <p:nvPr/>
        </p:nvSpPr>
        <p:spPr>
          <a:xfrm>
            <a:off x="256032" y="961204"/>
            <a:ext cx="6003568" cy="523220"/>
          </a:xfrm>
          <a:prstGeom prst="rect">
            <a:avLst/>
          </a:prstGeom>
        </p:spPr>
        <p:txBody>
          <a:bodyPr wrap="none">
            <a:spAutoFit/>
          </a:bodyPr>
          <a:lstStyle/>
          <a:p>
            <a:pPr marL="342900" indent="-342900" algn="ctr">
              <a:spcBef>
                <a:spcPct val="50000"/>
              </a:spcBef>
            </a:pPr>
            <a:r>
              <a:rPr lang="en-US" sz="2800" b="1" dirty="0">
                <a:solidFill>
                  <a:srgbClr val="000000"/>
                </a:solidFill>
              </a:rPr>
              <a:t>Changes in myocardial Infarction</a:t>
            </a:r>
          </a:p>
        </p:txBody>
      </p:sp>
      <p:sp>
        <p:nvSpPr>
          <p:cNvPr id="5" name="Rectangle 4"/>
          <p:cNvSpPr/>
          <p:nvPr/>
        </p:nvSpPr>
        <p:spPr>
          <a:xfrm>
            <a:off x="2496312" y="78886"/>
            <a:ext cx="7287768" cy="646331"/>
          </a:xfrm>
          <a:prstGeom prst="rect">
            <a:avLst/>
          </a:prstGeom>
        </p:spPr>
        <p:txBody>
          <a:bodyPr wrap="square">
            <a:spAutoFit/>
          </a:bodyPr>
          <a:lstStyle/>
          <a:p>
            <a:pPr algn="ctr"/>
            <a:r>
              <a:rPr lang="en-US" altLang="en-US" sz="3600" b="1" dirty="0"/>
              <a:t>Background information </a:t>
            </a:r>
            <a:endParaRPr lang="en-US" sz="3600" dirty="0"/>
          </a:p>
        </p:txBody>
      </p:sp>
      <p:pic>
        <p:nvPicPr>
          <p:cNvPr id="6" name="Picture 5"/>
          <p:cNvPicPr>
            <a:picLocks noChangeAspect="1"/>
          </p:cNvPicPr>
          <p:nvPr/>
        </p:nvPicPr>
        <p:blipFill>
          <a:blip r:embed="rId2"/>
          <a:stretch>
            <a:fillRect/>
          </a:stretch>
        </p:blipFill>
        <p:spPr>
          <a:xfrm>
            <a:off x="8337790" y="961204"/>
            <a:ext cx="3707905" cy="5663551"/>
          </a:xfrm>
          <a:prstGeom prst="rect">
            <a:avLst/>
          </a:prstGeom>
        </p:spPr>
      </p:pic>
    </p:spTree>
    <p:extLst>
      <p:ext uri="{BB962C8B-B14F-4D97-AF65-F5344CB8AC3E}">
        <p14:creationId xmlns:p14="http://schemas.microsoft.com/office/powerpoint/2010/main" val="3990331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8819"/>
            <a:ext cx="7159752" cy="5391732"/>
          </a:xfrm>
          <a:prstGeom prst="rect">
            <a:avLst/>
          </a:prstGeom>
        </p:spPr>
      </p:pic>
      <p:sp>
        <p:nvSpPr>
          <p:cNvPr id="3" name="Rectangle 2"/>
          <p:cNvSpPr/>
          <p:nvPr/>
        </p:nvSpPr>
        <p:spPr>
          <a:xfrm>
            <a:off x="603504" y="5840551"/>
            <a:ext cx="11173968" cy="923330"/>
          </a:xfrm>
          <a:prstGeom prst="rect">
            <a:avLst/>
          </a:prstGeom>
        </p:spPr>
        <p:txBody>
          <a:bodyPr wrap="square">
            <a:spAutoFit/>
          </a:bodyPr>
          <a:lstStyle/>
          <a:p>
            <a:r>
              <a:rPr lang="en-US" b="1" i="1" dirty="0"/>
              <a:t>Acute myocardial infarct (after 24 hours) there is a neutrophilic infiltrate at the border of the infarct. Viable myocardium is at the left, and neutrophils are seen infiltrating the necrotic muscle. Note: the nuclei are not clearly visible in most of the necrotic cells. </a:t>
            </a:r>
          </a:p>
        </p:txBody>
      </p:sp>
      <p:sp>
        <p:nvSpPr>
          <p:cNvPr id="4" name="مستطيل مستدير الزوايا 3"/>
          <p:cNvSpPr/>
          <p:nvPr/>
        </p:nvSpPr>
        <p:spPr>
          <a:xfrm>
            <a:off x="3026361" y="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7159752" y="1731350"/>
            <a:ext cx="5032248" cy="3329671"/>
          </a:xfrm>
          <a:prstGeom prst="rect">
            <a:avLst/>
          </a:prstGeom>
        </p:spPr>
      </p:pic>
    </p:spTree>
    <p:extLst>
      <p:ext uri="{BB962C8B-B14F-4D97-AF65-F5344CB8AC3E}">
        <p14:creationId xmlns:p14="http://schemas.microsoft.com/office/powerpoint/2010/main" val="1726374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5455"/>
          <a:stretch/>
        </p:blipFill>
        <p:spPr>
          <a:xfrm>
            <a:off x="0" y="822121"/>
            <a:ext cx="6669024" cy="4728948"/>
          </a:xfrm>
          <a:prstGeom prst="rect">
            <a:avLst/>
          </a:prstGeom>
        </p:spPr>
      </p:pic>
      <p:sp>
        <p:nvSpPr>
          <p:cNvPr id="4" name="Rectangle 3"/>
          <p:cNvSpPr/>
          <p:nvPr/>
        </p:nvSpPr>
        <p:spPr>
          <a:xfrm>
            <a:off x="210312" y="5533442"/>
            <a:ext cx="11981688" cy="1200329"/>
          </a:xfrm>
          <a:prstGeom prst="rect">
            <a:avLst/>
          </a:prstGeom>
        </p:spPr>
        <p:txBody>
          <a:bodyPr wrap="square">
            <a:spAutoFit/>
          </a:bodyPr>
          <a:lstStyle/>
          <a:p>
            <a:r>
              <a:rPr lang="en-US" b="1" i="1" dirty="0"/>
              <a:t>ACUTE MYOCARDIAL INFARCTION: a 3-day old acute infarct </a:t>
            </a:r>
            <a:r>
              <a:rPr lang="en-GB" b="1" i="1" dirty="0"/>
              <a:t>showing necrosis of myocardial cells (cardiomyocytes) infiltrated by </a:t>
            </a:r>
            <a:r>
              <a:rPr lang="en-US" b="1" i="1" dirty="0"/>
              <a:t>a heavy neutrophilic infiltrate (arrow). The neutrophils release enzymes that help dissolve dead cell bodies which will be phagocytized by macrophages.</a:t>
            </a:r>
            <a:r>
              <a:rPr lang="en-GB" b="1" i="1" dirty="0"/>
              <a:t> </a:t>
            </a:r>
            <a:r>
              <a:rPr lang="en-US" b="1" i="1" dirty="0"/>
              <a:t>With time the neutrophils begin to die and replaced by an influx of macrophages. </a:t>
            </a:r>
          </a:p>
        </p:txBody>
      </p:sp>
      <p:sp>
        <p:nvSpPr>
          <p:cNvPr id="6" name="مستطيل مستدير الزوايا 3"/>
          <p:cNvSpPr/>
          <p:nvPr/>
        </p:nvSpPr>
        <p:spPr>
          <a:xfrm>
            <a:off x="3091893" y="49235"/>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6669024" y="1700784"/>
            <a:ext cx="5571649" cy="3241146"/>
          </a:xfrm>
          <a:prstGeom prst="rect">
            <a:avLst/>
          </a:prstGeom>
        </p:spPr>
      </p:pic>
    </p:spTree>
    <p:extLst>
      <p:ext uri="{BB962C8B-B14F-4D97-AF65-F5344CB8AC3E}">
        <p14:creationId xmlns:p14="http://schemas.microsoft.com/office/powerpoint/2010/main" val="3681754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4294967295"/>
          </p:nvPr>
        </p:nvSpPr>
        <p:spPr>
          <a:xfrm>
            <a:off x="1384300" y="5691188"/>
            <a:ext cx="10807700" cy="1052512"/>
          </a:xfrm>
        </p:spPr>
        <p:txBody>
          <a:bodyPr>
            <a:normAutofit/>
          </a:bodyPr>
          <a:lstStyle/>
          <a:p>
            <a:pPr marL="0" indent="0">
              <a:buNone/>
            </a:pPr>
            <a:r>
              <a:rPr lang="en-US" b="1" i="1" dirty="0">
                <a:solidFill>
                  <a:schemeClr val="tx1"/>
                </a:solidFill>
              </a:rPr>
              <a:t>Recent MI with early healing changes (3 weeks post MI) </a:t>
            </a:r>
            <a:r>
              <a:rPr lang="en-US" b="1" i="1" dirty="0">
                <a:solidFill>
                  <a:schemeClr val="tx1"/>
                </a:solidFill>
                <a:sym typeface="Wingdings" panose="05000000000000000000" pitchFamily="2" charset="2"/>
              </a:rPr>
              <a:t> shows g</a:t>
            </a:r>
            <a:r>
              <a:rPr lang="en-US" b="1" i="1" dirty="0">
                <a:solidFill>
                  <a:schemeClr val="tx1"/>
                </a:solidFill>
              </a:rPr>
              <a:t>ranulation tissue (growth of capillaries and fibroblasts) and the collagen is being laid down to form a scar. The non-infarcted myocardium is present on the left and upper part of the picture.</a:t>
            </a:r>
          </a:p>
        </p:txBody>
      </p:sp>
      <p:pic>
        <p:nvPicPr>
          <p:cNvPr id="2" name="Picture 1"/>
          <p:cNvPicPr>
            <a:picLocks noChangeAspect="1"/>
          </p:cNvPicPr>
          <p:nvPr/>
        </p:nvPicPr>
        <p:blipFill>
          <a:blip r:embed="rId2"/>
          <a:stretch>
            <a:fillRect/>
          </a:stretch>
        </p:blipFill>
        <p:spPr>
          <a:xfrm>
            <a:off x="2011680" y="460746"/>
            <a:ext cx="6885432" cy="5188862"/>
          </a:xfrm>
          <a:prstGeom prst="rect">
            <a:avLst/>
          </a:prstGeom>
        </p:spPr>
      </p:pic>
      <p:sp>
        <p:nvSpPr>
          <p:cNvPr id="5" name="مستطيل مستدير الزوايا 3"/>
          <p:cNvSpPr/>
          <p:nvPr/>
        </p:nvSpPr>
        <p:spPr>
          <a:xfrm>
            <a:off x="3117801" y="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3289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543264"/>
            <a:ext cx="12033504" cy="923330"/>
          </a:xfrm>
          <a:prstGeom prst="rect">
            <a:avLst/>
          </a:prstGeom>
        </p:spPr>
        <p:txBody>
          <a:bodyPr wrap="square">
            <a:spAutoFit/>
          </a:bodyPr>
          <a:lstStyle/>
          <a:p>
            <a:r>
              <a:rPr lang="en-US" b="1" i="1" dirty="0"/>
              <a:t>Healed myocardial infarct: in it there is</a:t>
            </a:r>
            <a:r>
              <a:rPr lang="en-US" b="1" i="1" dirty="0">
                <a:ea typeface="Times New Roman (Arabic)"/>
                <a:cs typeface="Times New Roman (Arabic)"/>
              </a:rPr>
              <a:t> replacement of the necrotic cells by a dense collagenous scar. </a:t>
            </a:r>
            <a:r>
              <a:rPr lang="en-US" b="1" i="1" dirty="0"/>
              <a:t>The myocardium shows fibrosis with </a:t>
            </a:r>
            <a:r>
              <a:rPr lang="en-US" b="1" i="1" dirty="0" err="1"/>
              <a:t>collagenization</a:t>
            </a:r>
            <a:r>
              <a:rPr lang="en-US" b="1" i="1" dirty="0"/>
              <a:t> (scar) following healing of a myocardial infarction. </a:t>
            </a:r>
            <a:r>
              <a:rPr lang="en-US" b="1" i="1" dirty="0">
                <a:ea typeface="Times New Roman (Arabic)"/>
                <a:cs typeface="Times New Roman (Arabic)"/>
              </a:rPr>
              <a:t>Residual </a:t>
            </a:r>
            <a:r>
              <a:rPr lang="en-US" b="1" i="1" dirty="0"/>
              <a:t>viable red myocardial fibers are present. This stage is reached about 2 months post MI.</a:t>
            </a:r>
          </a:p>
        </p:txBody>
      </p:sp>
      <p:pic>
        <p:nvPicPr>
          <p:cNvPr id="5" name="Picture 4"/>
          <p:cNvPicPr>
            <a:picLocks noChangeAspect="1"/>
          </p:cNvPicPr>
          <p:nvPr/>
        </p:nvPicPr>
        <p:blipFill>
          <a:blip r:embed="rId2"/>
          <a:stretch>
            <a:fillRect/>
          </a:stretch>
        </p:blipFill>
        <p:spPr>
          <a:xfrm>
            <a:off x="2122695" y="791003"/>
            <a:ext cx="7788111" cy="4752261"/>
          </a:xfrm>
          <a:prstGeom prst="rect">
            <a:avLst/>
          </a:prstGeom>
        </p:spPr>
      </p:pic>
      <p:pic>
        <p:nvPicPr>
          <p:cNvPr id="6" name="Picture 5"/>
          <p:cNvPicPr>
            <a:picLocks noChangeAspect="1"/>
          </p:cNvPicPr>
          <p:nvPr/>
        </p:nvPicPr>
        <p:blipFill>
          <a:blip r:embed="rId3"/>
          <a:stretch>
            <a:fillRect/>
          </a:stretch>
        </p:blipFill>
        <p:spPr>
          <a:xfrm>
            <a:off x="3544609" y="236661"/>
            <a:ext cx="4944285" cy="682811"/>
          </a:xfrm>
          <a:prstGeom prst="rect">
            <a:avLst/>
          </a:prstGeom>
        </p:spPr>
      </p:pic>
    </p:spTree>
    <p:extLst>
      <p:ext uri="{BB962C8B-B14F-4D97-AF65-F5344CB8AC3E}">
        <p14:creationId xmlns:p14="http://schemas.microsoft.com/office/powerpoint/2010/main" val="491667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09852" y="2609058"/>
            <a:ext cx="7172348" cy="1534322"/>
          </a:xfrm>
        </p:spPr>
        <p:txBody>
          <a:bodyPr>
            <a:noAutofit/>
          </a:bodyPr>
          <a:lstStyle/>
          <a:p>
            <a:pPr algn="ctr"/>
            <a:r>
              <a:rPr lang="en-US" b="1" i="1" dirty="0">
                <a:solidFill>
                  <a:srgbClr val="FFC000"/>
                </a:solidFill>
                <a:effectLst>
                  <a:outerShdw blurRad="38100" dist="38100" dir="2700000" algn="tl">
                    <a:srgbClr val="000000">
                      <a:alpha val="43137"/>
                    </a:srgbClr>
                  </a:outerShdw>
                </a:effectLst>
              </a:rPr>
              <a:t>4- Infarction of the Small Intestine</a:t>
            </a: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919457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244475"/>
            <a:ext cx="7402513" cy="1143000"/>
          </a:xfrm>
        </p:spPr>
        <p:txBody>
          <a:bodyPr>
            <a:normAutofit fontScale="90000"/>
          </a:bodyPr>
          <a:lstStyle/>
          <a:p>
            <a:pPr algn="ctr" eaLnBrk="1" hangingPunct="1"/>
            <a:r>
              <a:rPr lang="en-US" altLang="en-US" b="1" dirty="0">
                <a:solidFill>
                  <a:schemeClr val="tx1"/>
                </a:solidFill>
              </a:rPr>
              <a:t>Background information:</a:t>
            </a:r>
            <a:br>
              <a:rPr lang="en-US" altLang="en-US" b="1" dirty="0">
                <a:solidFill>
                  <a:schemeClr val="tx1"/>
                </a:solidFill>
              </a:rPr>
            </a:br>
            <a:r>
              <a:rPr altLang="en-US" b="1" dirty="0">
                <a:solidFill>
                  <a:schemeClr val="tx1"/>
                </a:solidFill>
              </a:rPr>
              <a:t>Thrombosis</a:t>
            </a:r>
          </a:p>
        </p:txBody>
      </p:sp>
      <p:sp>
        <p:nvSpPr>
          <p:cNvPr id="19459" name="Rectangle 3"/>
          <p:cNvSpPr>
            <a:spLocks noGrp="1" noChangeArrowheads="1"/>
          </p:cNvSpPr>
          <p:nvPr>
            <p:ph sz="half" idx="4294967295"/>
          </p:nvPr>
        </p:nvSpPr>
        <p:spPr>
          <a:xfrm>
            <a:off x="0" y="1450975"/>
            <a:ext cx="7040563" cy="5251450"/>
          </a:xfrm>
          <a:extLst>
            <a:ext uri="{91240B29-F687-4F45-9708-019B960494DF}">
              <a14:hiddenLine xmlns:a14="http://schemas.microsoft.com/office/drawing/2010/main" w="9525">
                <a:solidFill>
                  <a:srgbClr val="000000"/>
                </a:solidFill>
                <a:prstDash val="sysDash"/>
                <a:miter lim="800000"/>
                <a:headEnd/>
                <a:tailEnd/>
              </a14:hiddenLine>
            </a:ext>
          </a:extLst>
        </p:spPr>
        <p:txBody>
          <a:bodyPr>
            <a:normAutofit fontScale="92500" lnSpcReduction="10000"/>
          </a:bodyPr>
          <a:lstStyle/>
          <a:p>
            <a:pPr eaLnBrk="1" hangingPunct="1"/>
            <a:r>
              <a:rPr lang="en-US" altLang="en-US" sz="2100" dirty="0"/>
              <a:t>Thrombosis is a process by which a thrombus is formed.</a:t>
            </a:r>
          </a:p>
          <a:p>
            <a:pPr eaLnBrk="1" hangingPunct="1"/>
            <a:r>
              <a:rPr lang="en-US" altLang="en-US" sz="2100" dirty="0"/>
              <a:t>A thrombus is a solid mass made up of blood constituents which develops in artery, vein or capillary.</a:t>
            </a:r>
          </a:p>
          <a:p>
            <a:pPr eaLnBrk="1" hangingPunct="1"/>
            <a:r>
              <a:rPr lang="en-US" altLang="en-US" sz="2100" dirty="0"/>
              <a:t>It is intravascular coagulation of blood and it can cause significant interruption to blood flow.</a:t>
            </a:r>
          </a:p>
          <a:p>
            <a:pPr eaLnBrk="1" hangingPunct="1"/>
            <a:r>
              <a:rPr lang="en-US" sz="2100" dirty="0"/>
              <a:t>Thrombi may develop anywhere in the cardiovascular system, the cardiac chambers, valve surface, arteries, veins, or capillaries. They vary in size and shape, depending on the site of origin.</a:t>
            </a:r>
          </a:p>
          <a:p>
            <a:r>
              <a:rPr lang="en-US" sz="2100" dirty="0"/>
              <a:t>Thrombi in the vein are called </a:t>
            </a:r>
            <a:r>
              <a:rPr lang="en-US" sz="2100" b="1" dirty="0"/>
              <a:t>venous thrombi. </a:t>
            </a:r>
            <a:r>
              <a:rPr lang="en-US" sz="2100" dirty="0"/>
              <a:t>Thrombi in the artery are called </a:t>
            </a:r>
            <a:r>
              <a:rPr lang="en-US" sz="2100" b="1" dirty="0"/>
              <a:t>arterial thrombi. </a:t>
            </a:r>
            <a:r>
              <a:rPr lang="en-US" altLang="en-US" sz="2100" dirty="0"/>
              <a:t>When arterial thrombi arise in heart chambers or in aorta they are termed </a:t>
            </a:r>
            <a:r>
              <a:rPr lang="en-US" altLang="en-US" sz="2100" b="1" dirty="0"/>
              <a:t>mural thrombi</a:t>
            </a:r>
            <a:r>
              <a:rPr lang="en-US" altLang="en-US" sz="2100" dirty="0"/>
              <a:t>. </a:t>
            </a:r>
          </a:p>
          <a:p>
            <a:pPr eaLnBrk="1" hangingPunct="1"/>
            <a:r>
              <a:rPr lang="en-US" sz="2100" dirty="0"/>
              <a:t>Thrombi can grow. The propagating/growing tail  of the  thrombi  is weak and is prone to fragmentation, creating an </a:t>
            </a:r>
            <a:r>
              <a:rPr lang="en-US" sz="2100" b="1" dirty="0"/>
              <a:t>embolus</a:t>
            </a:r>
            <a:endParaRPr lang="en-US" altLang="en-US" sz="2100" b="1" dirty="0"/>
          </a:p>
          <a:p>
            <a:pPr eaLnBrk="1" hangingPunct="1"/>
            <a:endParaRPr lang="en-US" altLang="en-US" sz="2000" dirty="0"/>
          </a:p>
        </p:txBody>
      </p:sp>
      <p:pic>
        <p:nvPicPr>
          <p:cNvPr id="1946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394843"/>
            <a:ext cx="505142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8"/>
          <p:cNvSpPr>
            <a:spLocks noChangeArrowheads="1"/>
          </p:cNvSpPr>
          <p:nvPr/>
        </p:nvSpPr>
        <p:spPr bwMode="auto">
          <a:xfrm>
            <a:off x="7763256" y="646112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dirty="0">
                <a:solidFill>
                  <a:schemeClr val="bg1"/>
                </a:solidFill>
              </a:rPr>
              <a:t>research.vet.upenn.edu600 × 323Search by image</a:t>
            </a:r>
          </a:p>
          <a:p>
            <a:r>
              <a:rPr lang="en-US" altLang="en-US" sz="800" dirty="0">
                <a:solidFill>
                  <a:schemeClr val="bg1"/>
                </a:solidFill>
              </a:rPr>
              <a:t>(aortic thrombus)</a:t>
            </a:r>
          </a:p>
        </p:txBody>
      </p:sp>
      <p:pic>
        <p:nvPicPr>
          <p:cNvPr id="3" name="Picture 2"/>
          <p:cNvPicPr>
            <a:picLocks noChangeAspect="1"/>
          </p:cNvPicPr>
          <p:nvPr/>
        </p:nvPicPr>
        <p:blipFill>
          <a:blip r:embed="rId4"/>
          <a:stretch>
            <a:fillRect/>
          </a:stretch>
        </p:blipFill>
        <p:spPr>
          <a:xfrm>
            <a:off x="7446079" y="3364715"/>
            <a:ext cx="4267570" cy="3200677"/>
          </a:xfrm>
          <a:prstGeom prst="rect">
            <a:avLst/>
          </a:prstGeom>
        </p:spPr>
      </p:pic>
      <p:sp>
        <p:nvSpPr>
          <p:cNvPr id="8" name="TextBox 11"/>
          <p:cNvSpPr txBox="1">
            <a:spLocks noChangeArrowheads="1"/>
          </p:cNvSpPr>
          <p:nvPr/>
        </p:nvSpPr>
        <p:spPr bwMode="auto">
          <a:xfrm>
            <a:off x="9697996" y="6119336"/>
            <a:ext cx="26372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t>Mural thrombus</a:t>
            </a:r>
            <a:r>
              <a:rPr lang="en-US" altLang="en-US" dirty="0"/>
              <a:t>. </a:t>
            </a:r>
          </a:p>
          <a:p>
            <a:endParaRPr lang="en-US" altLang="en-US" dirty="0"/>
          </a:p>
        </p:txBody>
      </p:sp>
    </p:spTree>
    <p:extLst>
      <p:ext uri="{BB962C8B-B14F-4D97-AF65-F5344CB8AC3E}">
        <p14:creationId xmlns:p14="http://schemas.microsoft.com/office/powerpoint/2010/main" val="381416292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library.med.utah.edu/WebPath/jpeg4/GI031.jpg"/>
          <p:cNvPicPr>
            <a:picLocks noChangeAspect="1" noChangeArrowheads="1"/>
          </p:cNvPicPr>
          <p:nvPr/>
        </p:nvPicPr>
        <p:blipFill>
          <a:blip r:embed="rId3" cstate="print"/>
          <a:srcRect/>
          <a:stretch>
            <a:fillRect/>
          </a:stretch>
        </p:blipFill>
        <p:spPr bwMode="auto">
          <a:xfrm>
            <a:off x="2351584" y="916722"/>
            <a:ext cx="7416824" cy="4456494"/>
          </a:xfrm>
          <a:prstGeom prst="rect">
            <a:avLst/>
          </a:prstGeom>
          <a:noFill/>
          <a:ln w="28575">
            <a:solidFill>
              <a:schemeClr val="tx1"/>
            </a:solidFill>
          </a:ln>
        </p:spPr>
      </p:pic>
      <p:sp>
        <p:nvSpPr>
          <p:cNvPr id="4" name="Rectangle 3"/>
          <p:cNvSpPr/>
          <p:nvPr/>
        </p:nvSpPr>
        <p:spPr>
          <a:xfrm>
            <a:off x="1143000" y="5408057"/>
            <a:ext cx="10140696" cy="1200329"/>
          </a:xfrm>
          <a:prstGeom prst="rect">
            <a:avLst/>
          </a:prstGeom>
        </p:spPr>
        <p:txBody>
          <a:bodyPr wrap="square">
            <a:spAutoFit/>
          </a:bodyPr>
          <a:lstStyle/>
          <a:p>
            <a:pPr algn="ctr"/>
            <a:r>
              <a:rPr lang="en-US" b="1" i="1" dirty="0"/>
              <a:t>The dark red infarcted small intestine contrasts with the light pink viable bowel. (note: the forceps extend through an internal hernia in which a loop of bowel and mesentery has been caught. This is one complication of adhesions from previous surgery. The trapped bowel has lost its blood supply</a:t>
            </a:r>
          </a:p>
        </p:txBody>
      </p:sp>
      <p:sp>
        <p:nvSpPr>
          <p:cNvPr id="5" name="Rounded Rectangle 4"/>
          <p:cNvSpPr/>
          <p:nvPr/>
        </p:nvSpPr>
        <p:spPr>
          <a:xfrm>
            <a:off x="3215680" y="260648"/>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Infarction of the Small Intestine</a:t>
            </a:r>
          </a:p>
        </p:txBody>
      </p:sp>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60496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esynopsis.uchc.edu/eAtlas/Images/GI/6220b.gif"/>
          <p:cNvPicPr>
            <a:picLocks noChangeAspect="1" noChangeArrowheads="1"/>
          </p:cNvPicPr>
          <p:nvPr/>
        </p:nvPicPr>
        <p:blipFill>
          <a:blip r:embed="rId3" cstate="print"/>
          <a:srcRect/>
          <a:stretch>
            <a:fillRect/>
          </a:stretch>
        </p:blipFill>
        <p:spPr bwMode="auto">
          <a:xfrm>
            <a:off x="2351584" y="836713"/>
            <a:ext cx="7499176" cy="4916785"/>
          </a:xfrm>
          <a:prstGeom prst="rect">
            <a:avLst/>
          </a:prstGeom>
          <a:noFill/>
          <a:ln w="28575">
            <a:solidFill>
              <a:schemeClr val="tx1"/>
            </a:solidFill>
          </a:ln>
        </p:spPr>
      </p:pic>
      <p:sp>
        <p:nvSpPr>
          <p:cNvPr id="4" name="Rectangle 3"/>
          <p:cNvSpPr/>
          <p:nvPr/>
        </p:nvSpPr>
        <p:spPr>
          <a:xfrm>
            <a:off x="2743200" y="5867400"/>
            <a:ext cx="6629400" cy="707886"/>
          </a:xfrm>
          <a:prstGeom prst="rect">
            <a:avLst/>
          </a:prstGeom>
        </p:spPr>
        <p:txBody>
          <a:bodyPr wrap="square">
            <a:spAutoFit/>
          </a:bodyPr>
          <a:lstStyle/>
          <a:p>
            <a:pPr algn="ctr"/>
            <a:r>
              <a:rPr lang="en-US" sz="2000" b="1" i="1" dirty="0"/>
              <a:t>Diffuse violacious red appearance is characteristic of transmural hemorrhagic intestinal infarction</a:t>
            </a:r>
          </a:p>
        </p:txBody>
      </p:sp>
      <p:sp>
        <p:nvSpPr>
          <p:cNvPr id="5" name="Rounded Rectangle 4"/>
          <p:cNvSpPr/>
          <p:nvPr/>
        </p:nvSpPr>
        <p:spPr>
          <a:xfrm>
            <a:off x="3215680" y="188640"/>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Infarction of the Small Intestine</a:t>
            </a:r>
          </a:p>
        </p:txBody>
      </p:sp>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10269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2936" y="5613047"/>
            <a:ext cx="7776864" cy="923330"/>
          </a:xfrm>
          <a:prstGeom prst="rect">
            <a:avLst/>
          </a:prstGeom>
        </p:spPr>
        <p:txBody>
          <a:bodyPr wrap="square">
            <a:spAutoFit/>
          </a:bodyPr>
          <a:lstStyle/>
          <a:p>
            <a:pPr algn="ctr"/>
            <a:r>
              <a:rPr lang="en-US" b="1" i="1" dirty="0"/>
              <a:t>Intestinal infarction typically begins in the villi, which are end vasculature without anastomoses. There is complete loss of the mucosal epithelium.  Broad areas of hemorrhage with moderate inflammatory infiltrate is present</a:t>
            </a:r>
          </a:p>
        </p:txBody>
      </p:sp>
      <p:sp>
        <p:nvSpPr>
          <p:cNvPr id="5" name="Rounded Rectangle 4"/>
          <p:cNvSpPr/>
          <p:nvPr/>
        </p:nvSpPr>
        <p:spPr>
          <a:xfrm>
            <a:off x="2279576" y="188640"/>
            <a:ext cx="7560840"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Infarction of the Small Intestine  </a:t>
            </a:r>
          </a:p>
        </p:txBody>
      </p:sp>
      <p:pic>
        <p:nvPicPr>
          <p:cNvPr id="326660" name="Picture 4" descr="http://radiology.uchc.edu/eatlas/images/GI/5340b.gif"/>
          <p:cNvPicPr>
            <a:picLocks noChangeAspect="1" noChangeArrowheads="1"/>
          </p:cNvPicPr>
          <p:nvPr/>
        </p:nvPicPr>
        <p:blipFill>
          <a:blip r:embed="rId2" cstate="print"/>
          <a:srcRect/>
          <a:stretch>
            <a:fillRect/>
          </a:stretch>
        </p:blipFill>
        <p:spPr bwMode="auto">
          <a:xfrm>
            <a:off x="1991544" y="836713"/>
            <a:ext cx="7964884" cy="4752528"/>
          </a:xfrm>
          <a:prstGeom prst="rect">
            <a:avLst/>
          </a:prstGeom>
          <a:noFill/>
          <a:ln w="28575">
            <a:solidFill>
              <a:schemeClr val="tx1"/>
            </a:solidFill>
          </a:ln>
        </p:spPr>
      </p:pic>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891391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968" y="1066930"/>
            <a:ext cx="6691078" cy="390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77441" y="163164"/>
            <a:ext cx="5797296" cy="646331"/>
          </a:xfrm>
          <a:prstGeom prst="rect">
            <a:avLst/>
          </a:prstGeom>
        </p:spPr>
        <p:txBody>
          <a:bodyPr wrap="square">
            <a:spAutoFit/>
          </a:bodyPr>
          <a:lstStyle/>
          <a:p>
            <a:r>
              <a:rPr lang="en-US" altLang="en-US" sz="3600" b="1" dirty="0"/>
              <a:t>Background information:</a:t>
            </a:r>
            <a:endParaRPr lang="en-US" sz="3600" b="1" dirty="0"/>
          </a:p>
        </p:txBody>
      </p:sp>
      <p:pic>
        <p:nvPicPr>
          <p:cNvPr id="3" name="Picture 2"/>
          <p:cNvPicPr>
            <a:picLocks noChangeAspect="1"/>
          </p:cNvPicPr>
          <p:nvPr/>
        </p:nvPicPr>
        <p:blipFill>
          <a:blip r:embed="rId3"/>
          <a:stretch>
            <a:fillRect/>
          </a:stretch>
        </p:blipFill>
        <p:spPr>
          <a:xfrm>
            <a:off x="7657053" y="3977640"/>
            <a:ext cx="4422371" cy="2880360"/>
          </a:xfrm>
          <a:prstGeom prst="rect">
            <a:avLst/>
          </a:prstGeom>
        </p:spPr>
      </p:pic>
    </p:spTree>
    <p:extLst>
      <p:ext uri="{BB962C8B-B14F-4D97-AF65-F5344CB8AC3E}">
        <p14:creationId xmlns:p14="http://schemas.microsoft.com/office/powerpoint/2010/main" val="3836720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0" y="273050"/>
            <a:ext cx="5468938" cy="1143000"/>
          </a:xfrm>
        </p:spPr>
        <p:txBody>
          <a:bodyPr/>
          <a:lstStyle/>
          <a:p>
            <a:r>
              <a:rPr lang="en-US" altLang="en-US" sz="2800" b="1" dirty="0">
                <a:solidFill>
                  <a:schemeClr val="tx1"/>
                </a:solidFill>
              </a:rPr>
              <a:t>Background information: </a:t>
            </a:r>
            <a:br>
              <a:rPr lang="en-US" altLang="en-US" sz="2800" b="1" dirty="0">
                <a:solidFill>
                  <a:schemeClr val="tx1"/>
                </a:solidFill>
              </a:rPr>
            </a:br>
            <a:r>
              <a:rPr altLang="en-US" sz="2800" b="1" dirty="0">
                <a:solidFill>
                  <a:schemeClr val="tx1"/>
                </a:solidFill>
              </a:rPr>
              <a:t>Morphology of thrombus </a:t>
            </a:r>
          </a:p>
        </p:txBody>
      </p:sp>
      <p:sp>
        <p:nvSpPr>
          <p:cNvPr id="41987" name="Rectangle 3"/>
          <p:cNvSpPr>
            <a:spLocks noGrp="1" noChangeArrowheads="1"/>
          </p:cNvSpPr>
          <p:nvPr>
            <p:ph sz="half" idx="4294967295"/>
          </p:nvPr>
        </p:nvSpPr>
        <p:spPr>
          <a:xfrm>
            <a:off x="0" y="1635125"/>
            <a:ext cx="3713163" cy="4852988"/>
          </a:xfrm>
          <a:extLst>
            <a:ext uri="{91240B29-F687-4F45-9708-019B960494DF}">
              <a14:hiddenLine xmlns:a14="http://schemas.microsoft.com/office/drawing/2010/main" w="9525">
                <a:solidFill>
                  <a:srgbClr val="000000"/>
                </a:solidFill>
                <a:prstDash val="sysDash"/>
                <a:miter lim="800000"/>
                <a:headEnd/>
                <a:tailEnd/>
              </a14:hiddenLine>
            </a:ext>
          </a:extLst>
        </p:spPr>
        <p:txBody>
          <a:bodyPr/>
          <a:lstStyle/>
          <a:p>
            <a:pPr eaLnBrk="1" hangingPunct="1"/>
            <a:r>
              <a:rPr lang="en-US" altLang="en-US" sz="2000" dirty="0"/>
              <a:t>A thrombus is made up of fibrin, platelets &amp; red blood cells and some inflammatory cells. </a:t>
            </a:r>
          </a:p>
          <a:p>
            <a:pPr eaLnBrk="1" hangingPunct="1"/>
            <a:r>
              <a:rPr lang="en-US" altLang="en-US" sz="2000" dirty="0"/>
              <a:t>When formed in the heart or aorta or other large thrombi, thrombi may have  laminations produced by alternating of pale and dark layers, called </a:t>
            </a:r>
            <a:r>
              <a:rPr lang="en-US" altLang="en-US" sz="2000" b="1" dirty="0"/>
              <a:t>lines of Zahn</a:t>
            </a:r>
            <a:r>
              <a:rPr lang="en-US" altLang="en-US" sz="2000" dirty="0"/>
              <a:t>; the pale layers contain platelets mixed with fibrin. The darker layers contain red blood cells. </a:t>
            </a:r>
          </a:p>
        </p:txBody>
      </p:sp>
      <p:pic>
        <p:nvPicPr>
          <p:cNvPr id="41991"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8035" y="1965960"/>
            <a:ext cx="2295320" cy="284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907989" y="844550"/>
            <a:ext cx="5284010" cy="5234693"/>
          </a:xfrm>
          <a:prstGeom prst="rect">
            <a:avLst/>
          </a:prstGeom>
        </p:spPr>
      </p:pic>
    </p:spTree>
    <p:extLst>
      <p:ext uri="{BB962C8B-B14F-4D97-AF65-F5344CB8AC3E}">
        <p14:creationId xmlns:p14="http://schemas.microsoft.com/office/powerpoint/2010/main" val="51714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0" y="384175"/>
            <a:ext cx="7680325" cy="1371600"/>
          </a:xfrm>
        </p:spPr>
        <p:txBody>
          <a:bodyPr>
            <a:normAutofit/>
          </a:bodyPr>
          <a:lstStyle/>
          <a:p>
            <a:r>
              <a:rPr lang="en-US" altLang="en-US" b="1" dirty="0">
                <a:solidFill>
                  <a:schemeClr val="tx1"/>
                </a:solidFill>
              </a:rPr>
              <a:t>Background information: </a:t>
            </a:r>
            <a:br>
              <a:rPr lang="en-US" altLang="en-US" b="1" dirty="0">
                <a:solidFill>
                  <a:schemeClr val="tx1"/>
                </a:solidFill>
              </a:rPr>
            </a:br>
            <a:r>
              <a:rPr lang="en-CA" altLang="en-US" b="1" dirty="0">
                <a:solidFill>
                  <a:schemeClr val="tx1"/>
                </a:solidFill>
              </a:rPr>
              <a:t>Lines of Zahn</a:t>
            </a:r>
          </a:p>
        </p:txBody>
      </p:sp>
      <p:pic>
        <p:nvPicPr>
          <p:cNvPr id="430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2888" y="2187576"/>
            <a:ext cx="3810001"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9093" y="1785216"/>
            <a:ext cx="5344603" cy="38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39093" y="5360267"/>
            <a:ext cx="41576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448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sz="half" idx="4294967295"/>
          </p:nvPr>
        </p:nvSpPr>
        <p:spPr>
          <a:xfrm>
            <a:off x="196770" y="1273175"/>
            <a:ext cx="11144838" cy="5229225"/>
          </a:xfrm>
        </p:spPr>
        <p:txBody>
          <a:bodyPr rtlCol="0">
            <a:normAutofit/>
          </a:bodyPr>
          <a:lstStyle/>
          <a:p>
            <a:pPr marL="365760" indent="-256032">
              <a:buClr>
                <a:schemeClr val="accent3"/>
              </a:buClr>
              <a:buFont typeface="Georgia"/>
              <a:buChar char="•"/>
              <a:defRPr/>
            </a:pPr>
            <a:r>
              <a:rPr lang="en-US" i="1" dirty="0"/>
              <a:t>An embolus is a detached intravascular solid, liquid, or gaseous mass that is carried by the blood to a site distant from its point of origin.</a:t>
            </a:r>
            <a:r>
              <a:rPr lang="en-US" dirty="0"/>
              <a:t> </a:t>
            </a:r>
          </a:p>
          <a:p>
            <a:pPr marL="365760" indent="-256032">
              <a:buClr>
                <a:schemeClr val="accent3"/>
              </a:buClr>
              <a:buFont typeface="Georgia"/>
              <a:buChar char="•"/>
              <a:defRPr/>
            </a:pPr>
            <a:r>
              <a:rPr lang="en-US" dirty="0"/>
              <a:t>Almost all emboli represent some part of a dislodged thrombus, hence the commonly used term </a:t>
            </a:r>
            <a:r>
              <a:rPr lang="en-US" i="1" dirty="0" err="1"/>
              <a:t>thromboembolism</a:t>
            </a:r>
            <a:r>
              <a:rPr lang="en-US" i="1" dirty="0"/>
              <a:t>.</a:t>
            </a:r>
            <a:r>
              <a:rPr lang="en-US" dirty="0"/>
              <a:t> </a:t>
            </a:r>
          </a:p>
          <a:p>
            <a:pPr marL="365760" indent="-256032">
              <a:buClr>
                <a:schemeClr val="accent3"/>
              </a:buClr>
              <a:buFont typeface="Georgia"/>
              <a:buChar char="•"/>
              <a:defRPr/>
            </a:pPr>
            <a:r>
              <a:rPr lang="en-US" dirty="0"/>
              <a:t>The emboli ultimately lodged in vessels too small to permit further passage, resulting in partial or complete vascular occlusion leading to ischemic necrosis of distal tissue (</a:t>
            </a:r>
            <a:r>
              <a:rPr lang="en-US" i="1" dirty="0"/>
              <a:t>infarction).</a:t>
            </a:r>
            <a:r>
              <a:rPr lang="en-US" dirty="0"/>
              <a:t> Depending on the site of origin, emboli may lodge in the pulmonary or systemic circulations resulting in a </a:t>
            </a:r>
            <a:r>
              <a:rPr lang="en-US" b="1" dirty="0"/>
              <a:t>pulmonary embolus </a:t>
            </a:r>
            <a:r>
              <a:rPr lang="en-US" dirty="0"/>
              <a:t>or </a:t>
            </a:r>
            <a:r>
              <a:rPr lang="en-US" b="1" dirty="0"/>
              <a:t>systemic embolus</a:t>
            </a:r>
            <a:r>
              <a:rPr lang="en-US" dirty="0"/>
              <a:t>. </a:t>
            </a:r>
          </a:p>
          <a:p>
            <a:pPr marL="365760" indent="-256032">
              <a:buClr>
                <a:schemeClr val="accent3"/>
              </a:buClr>
              <a:buFont typeface="Georgia"/>
              <a:buChar char="•"/>
              <a:defRPr/>
            </a:pPr>
            <a:endParaRPr lang="en-US" dirty="0"/>
          </a:p>
        </p:txBody>
      </p:sp>
      <p:sp>
        <p:nvSpPr>
          <p:cNvPr id="9219" name="Rectangle 2"/>
          <p:cNvSpPr>
            <a:spLocks noGrp="1" noChangeArrowheads="1"/>
          </p:cNvSpPr>
          <p:nvPr>
            <p:ph type="title" idx="4294967295"/>
          </p:nvPr>
        </p:nvSpPr>
        <p:spPr>
          <a:xfrm>
            <a:off x="0" y="269875"/>
            <a:ext cx="8761413" cy="708025"/>
          </a:xfrm>
        </p:spPr>
        <p:txBody>
          <a:bodyPr>
            <a:normAutofit fontScale="90000"/>
          </a:bodyPr>
          <a:lstStyle/>
          <a:p>
            <a:pPr algn="ctr"/>
            <a:r>
              <a:rPr lang="en-US" altLang="en-US" b="1" dirty="0">
                <a:solidFill>
                  <a:schemeClr val="tx1"/>
                </a:solidFill>
              </a:rPr>
              <a:t>Background information: </a:t>
            </a:r>
            <a:br>
              <a:rPr lang="en-US" altLang="en-US" b="1" dirty="0">
                <a:solidFill>
                  <a:schemeClr val="tx1"/>
                </a:solidFill>
              </a:rPr>
            </a:br>
            <a:r>
              <a:rPr lang="en-US" altLang="en-US" b="1" dirty="0">
                <a:solidFill>
                  <a:schemeClr val="tx1"/>
                </a:solidFill>
              </a:rPr>
              <a:t>EMBOLISM</a:t>
            </a:r>
          </a:p>
        </p:txBody>
      </p:sp>
      <p:pic>
        <p:nvPicPr>
          <p:cNvPr id="922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2983" y="4720908"/>
            <a:ext cx="42386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p:cNvPicPr>
            <a:picLocks noChangeAspect="1"/>
          </p:cNvPicPr>
          <p:nvPr/>
        </p:nvPicPr>
        <p:blipFill rotWithShape="1">
          <a:blip r:embed="rId4">
            <a:extLst>
              <a:ext uri="{28A0092B-C50C-407E-A947-70E740481C1C}">
                <a14:useLocalDpi xmlns:a14="http://schemas.microsoft.com/office/drawing/2010/main" val="0"/>
              </a:ext>
            </a:extLst>
          </a:blip>
          <a:srcRect l="2784" t="4867" r="3520" b="4626"/>
          <a:stretch/>
        </p:blipFill>
        <p:spPr bwMode="auto">
          <a:xfrm>
            <a:off x="2203704" y="4160248"/>
            <a:ext cx="4206080" cy="269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69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609691-1712-0548-9418-02D758ABD21A}"/>
              </a:ext>
            </a:extLst>
          </p:cNvPr>
          <p:cNvPicPr>
            <a:picLocks noChangeAspect="1"/>
          </p:cNvPicPr>
          <p:nvPr/>
        </p:nvPicPr>
        <p:blipFill>
          <a:blip r:embed="rId2"/>
          <a:stretch>
            <a:fillRect/>
          </a:stretch>
        </p:blipFill>
        <p:spPr>
          <a:xfrm>
            <a:off x="0" y="1115502"/>
            <a:ext cx="6805913" cy="5604869"/>
          </a:xfrm>
          <a:prstGeom prst="rect">
            <a:avLst/>
          </a:prstGeom>
        </p:spPr>
      </p:pic>
      <p:pic>
        <p:nvPicPr>
          <p:cNvPr id="7" name="Picture 6">
            <a:extLst>
              <a:ext uri="{FF2B5EF4-FFF2-40B4-BE49-F238E27FC236}">
                <a16:creationId xmlns:a16="http://schemas.microsoft.com/office/drawing/2014/main" id="{E9E7C5F0-6349-A543-B6F0-8EF3B975A544}"/>
              </a:ext>
            </a:extLst>
          </p:cNvPr>
          <p:cNvPicPr>
            <a:picLocks noChangeAspect="1"/>
          </p:cNvPicPr>
          <p:nvPr/>
        </p:nvPicPr>
        <p:blipFill>
          <a:blip r:embed="rId3"/>
          <a:stretch>
            <a:fillRect/>
          </a:stretch>
        </p:blipFill>
        <p:spPr>
          <a:xfrm>
            <a:off x="6521932" y="2069833"/>
            <a:ext cx="5670068" cy="4321241"/>
          </a:xfrm>
          <a:prstGeom prst="rect">
            <a:avLst/>
          </a:prstGeom>
        </p:spPr>
      </p:pic>
      <p:sp>
        <p:nvSpPr>
          <p:cNvPr id="8" name="Rectangle 7">
            <a:extLst>
              <a:ext uri="{FF2B5EF4-FFF2-40B4-BE49-F238E27FC236}">
                <a16:creationId xmlns:a16="http://schemas.microsoft.com/office/drawing/2014/main" id="{0017033B-9BE4-4644-A054-F0CFEC19380B}"/>
              </a:ext>
            </a:extLst>
          </p:cNvPr>
          <p:cNvSpPr/>
          <p:nvPr/>
        </p:nvSpPr>
        <p:spPr>
          <a:xfrm>
            <a:off x="802511" y="189015"/>
            <a:ext cx="6096000" cy="830997"/>
          </a:xfrm>
          <a:prstGeom prst="rect">
            <a:avLst/>
          </a:prstGeom>
        </p:spPr>
        <p:txBody>
          <a:bodyPr>
            <a:spAutoFit/>
          </a:bodyPr>
          <a:lstStyle/>
          <a:p>
            <a:r>
              <a:rPr lang="en-US" altLang="en-US" sz="2400" b="1" dirty="0"/>
              <a:t>Background information: </a:t>
            </a:r>
            <a:br>
              <a:rPr lang="en-US" altLang="en-US" sz="2400" b="1" dirty="0"/>
            </a:br>
            <a:r>
              <a:rPr lang="en-US" altLang="en-US" sz="2400" b="1" dirty="0"/>
              <a:t>EMBOLISM</a:t>
            </a:r>
            <a:endParaRPr lang="en-US" sz="2400" dirty="0"/>
          </a:p>
        </p:txBody>
      </p:sp>
    </p:spTree>
    <p:extLst>
      <p:ext uri="{BB962C8B-B14F-4D97-AF65-F5344CB8AC3E}">
        <p14:creationId xmlns:p14="http://schemas.microsoft.com/office/powerpoint/2010/main" val="361366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4294967295"/>
          </p:nvPr>
        </p:nvSpPr>
        <p:spPr>
          <a:xfrm>
            <a:off x="0" y="1219200"/>
            <a:ext cx="5759450" cy="5638800"/>
          </a:xfrm>
        </p:spPr>
        <p:txBody>
          <a:bodyPr rtlCol="0">
            <a:normAutofit fontScale="92500" lnSpcReduction="20000"/>
          </a:bodyPr>
          <a:lstStyle/>
          <a:p>
            <a:pPr marL="365760" indent="-256032">
              <a:buClr>
                <a:schemeClr val="accent3"/>
              </a:buClr>
              <a:buFont typeface="Georgia"/>
              <a:buChar char="•"/>
              <a:defRPr/>
            </a:pPr>
            <a:endParaRPr lang="en-US" dirty="0"/>
          </a:p>
          <a:p>
            <a:pPr marL="365760" indent="-256032">
              <a:buClr>
                <a:schemeClr val="accent3"/>
              </a:buClr>
              <a:buFont typeface="Georgia"/>
              <a:buChar char="•"/>
              <a:defRPr/>
            </a:pPr>
            <a:r>
              <a:rPr lang="en-US" sz="2400" dirty="0"/>
              <a:t>Here the embolus get lodged in the pulmonary blood vessels.</a:t>
            </a:r>
          </a:p>
          <a:p>
            <a:pPr marL="365760" indent="-256032">
              <a:buClr>
                <a:schemeClr val="accent3"/>
              </a:buClr>
              <a:buFont typeface="Georgia"/>
              <a:buChar char="•"/>
              <a:defRPr/>
            </a:pPr>
            <a:r>
              <a:rPr lang="en-US" sz="2400" dirty="0"/>
              <a:t>Depending on size of embolus, it may get stuck and block the main pulmonary artery or block the bifurcation of the pulmonary trunk </a:t>
            </a:r>
            <a:r>
              <a:rPr lang="en-US" sz="2400" i="1" dirty="0"/>
              <a:t>(saddle embolus)</a:t>
            </a:r>
            <a:r>
              <a:rPr lang="en-US" sz="2400" dirty="0"/>
              <a:t> or pass out into the smaller, branching arterioles of the pulmonary circulation.</a:t>
            </a:r>
          </a:p>
          <a:p>
            <a:pPr marL="365760" indent="-256032">
              <a:buClr>
                <a:schemeClr val="accent3"/>
              </a:buClr>
              <a:buFont typeface="Georgia"/>
              <a:buChar char="•"/>
              <a:defRPr/>
            </a:pPr>
            <a:r>
              <a:rPr lang="en-US" sz="2400" dirty="0"/>
              <a:t>Most pulmonary emboli (60% to 80%) are clinically silent because they are small. Sudden death or cardiovascular problems occurs when 60% or more of the pulmonary circulation is obstructed with emboli. </a:t>
            </a:r>
          </a:p>
          <a:p>
            <a:pPr marL="365760" indent="-256032">
              <a:buClr>
                <a:schemeClr val="accent3"/>
              </a:buClr>
              <a:buFont typeface="Georgia"/>
              <a:buChar char="•"/>
              <a:defRPr/>
            </a:pPr>
            <a:r>
              <a:rPr lang="en-US" sz="2400" dirty="0"/>
              <a:t>Embolic obstruction of small end-arteriolar pulmonary branches may result in infarction. </a:t>
            </a:r>
          </a:p>
          <a:p>
            <a:pPr marL="365760" indent="-256032">
              <a:buClr>
                <a:schemeClr val="accent3"/>
              </a:buClr>
              <a:buFont typeface="Georgia"/>
              <a:buChar char="•"/>
              <a:defRPr/>
            </a:pPr>
            <a:endParaRPr lang="en-US" i="1" dirty="0"/>
          </a:p>
        </p:txBody>
      </p:sp>
      <p:sp>
        <p:nvSpPr>
          <p:cNvPr id="40962" name="Rectangle 2"/>
          <p:cNvSpPr>
            <a:spLocks noGrp="1" noChangeArrowheads="1"/>
          </p:cNvSpPr>
          <p:nvPr>
            <p:ph type="title" idx="4294967295"/>
          </p:nvPr>
        </p:nvSpPr>
        <p:spPr>
          <a:xfrm>
            <a:off x="0" y="98425"/>
            <a:ext cx="7150100" cy="1066800"/>
          </a:xfrm>
        </p:spPr>
        <p:txBody>
          <a:bodyPr rtlCol="0">
            <a:normAutofit/>
          </a:bodyPr>
          <a:lstStyle/>
          <a:p>
            <a:pPr algn="ctr">
              <a:defRPr/>
            </a:pPr>
            <a:r>
              <a:rPr lang="en-US" altLang="en-US" sz="2400" b="1" dirty="0">
                <a:solidFill>
                  <a:schemeClr val="tx1"/>
                </a:solidFill>
              </a:rPr>
              <a:t>Background information:</a:t>
            </a:r>
            <a:br>
              <a:rPr lang="en-US" altLang="en-US" sz="2400" b="1" dirty="0">
                <a:solidFill>
                  <a:schemeClr val="tx1"/>
                </a:solidFill>
              </a:rPr>
            </a:br>
            <a:r>
              <a:rPr lang="en-US" altLang="en-US" sz="2400" b="1" dirty="0">
                <a:solidFill>
                  <a:schemeClr val="tx1"/>
                </a:solidFill>
              </a:rPr>
              <a:t>PULMONARY THROMBOEMBOLISM </a:t>
            </a:r>
          </a:p>
        </p:txBody>
      </p:sp>
      <p:sp>
        <p:nvSpPr>
          <p:cNvPr id="12292" name="Text Box 5"/>
          <p:cNvSpPr txBox="1">
            <a:spLocks noChangeArrowheads="1"/>
          </p:cNvSpPr>
          <p:nvPr/>
        </p:nvSpPr>
        <p:spPr bwMode="auto">
          <a:xfrm>
            <a:off x="9982200" y="2438401"/>
            <a:ext cx="68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a:solidFill>
                  <a:srgbClr val="CC0000"/>
                </a:solidFill>
              </a:rPr>
              <a:t>L</a:t>
            </a:r>
          </a:p>
        </p:txBody>
      </p:sp>
      <p:pic>
        <p:nvPicPr>
          <p:cNvPr id="122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8666" y="172467"/>
            <a:ext cx="28575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074358" y="2090639"/>
            <a:ext cx="3016196" cy="4630201"/>
          </a:xfrm>
          <a:prstGeom prst="rect">
            <a:avLst/>
          </a:prstGeom>
        </p:spPr>
      </p:pic>
    </p:spTree>
    <p:extLst>
      <p:ext uri="{BB962C8B-B14F-4D97-AF65-F5344CB8AC3E}">
        <p14:creationId xmlns:p14="http://schemas.microsoft.com/office/powerpoint/2010/main" val="42378731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7">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heme7" id="{032FF897-DAA6-4ACF-9EF8-0DF2FD530253}" vid="{163AFAC9-9B8C-4122-A9B2-405C1B43E7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Theme7</Template>
  <TotalTime>776</TotalTime>
  <Words>1347</Words>
  <Application>Microsoft Office PowerPoint</Application>
  <PresentationFormat>Widescreen</PresentationFormat>
  <Paragraphs>133</Paragraphs>
  <Slides>32</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Century Gothic</vt:lpstr>
      <vt:lpstr>Georgia</vt:lpstr>
      <vt:lpstr>Goudy Old Style</vt:lpstr>
      <vt:lpstr>Wingdings 3</vt:lpstr>
      <vt:lpstr>Theme7</vt:lpstr>
      <vt:lpstr>     THROMBO-EMBOLIC Disorders</vt:lpstr>
      <vt:lpstr>Background information</vt:lpstr>
      <vt:lpstr>Background information: Thrombosis</vt:lpstr>
      <vt:lpstr>PowerPoint Presentation</vt:lpstr>
      <vt:lpstr>Background information:  Morphology of thrombus </vt:lpstr>
      <vt:lpstr>Background information:  Lines of Zahn</vt:lpstr>
      <vt:lpstr>Background information:  EMBOLISM</vt:lpstr>
      <vt:lpstr>PowerPoint Presentation</vt:lpstr>
      <vt:lpstr>Background information: PULMONARY THROMBOEMBOLISM </vt:lpstr>
      <vt:lpstr>     THROMBO-EMBOLIC Disorders Practical</vt:lpstr>
      <vt:lpstr>Contents of this practical:</vt:lpstr>
      <vt:lpstr>1- Organizing Thrombus</vt:lpstr>
      <vt:lpstr>PowerPoint Presentation</vt:lpstr>
      <vt:lpstr>PowerPoint Presentation</vt:lpstr>
      <vt:lpstr>PowerPoint Presentation</vt:lpstr>
      <vt:lpstr>PowerPoint Presentation</vt:lpstr>
      <vt:lpstr>2- Pulmonary Embolus with Infarction</vt:lpstr>
      <vt:lpstr>PowerPoint Presentation</vt:lpstr>
      <vt:lpstr>PowerPoint Presentation</vt:lpstr>
      <vt:lpstr>3- Myocardial Infarction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Infarction of the Small Intestine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THROMBO-EMBOLIC Disorders</dc:title>
  <dc:creator>sufia husain</dc:creator>
  <cp:lastModifiedBy>DELL</cp:lastModifiedBy>
  <cp:revision>8</cp:revision>
  <dcterms:created xsi:type="dcterms:W3CDTF">2017-10-02T23:21:04Z</dcterms:created>
  <dcterms:modified xsi:type="dcterms:W3CDTF">2019-09-16T20:31:01Z</dcterms:modified>
</cp:coreProperties>
</file>