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57" r:id="rId2"/>
    <p:sldId id="258" r:id="rId3"/>
    <p:sldId id="259" r:id="rId4"/>
    <p:sldId id="281" r:id="rId5"/>
    <p:sldId id="261" r:id="rId6"/>
    <p:sldId id="282"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8" autoAdjust="0"/>
    <p:restoredTop sz="94660"/>
  </p:normalViewPr>
  <p:slideViewPr>
    <p:cSldViewPr snapToGrid="0">
      <p:cViewPr varScale="1">
        <p:scale>
          <a:sx n="57" d="100"/>
          <a:sy n="57"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B769CB5-2C63-4EFD-8040-DF521B44FD06}" type="datetimeFigureOut">
              <a:rPr lang="ar-SA" smtClean="0"/>
              <a:t>18/02/1441</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58F8C1C-D4D2-4E6E-B817-4D06EBE9432F}" type="slidenum">
              <a:rPr lang="ar-SA" smtClean="0"/>
              <a:t>‹#›</a:t>
            </a:fld>
            <a:endParaRPr lang="ar-SA"/>
          </a:p>
        </p:txBody>
      </p:sp>
    </p:spTree>
    <p:extLst>
      <p:ext uri="{BB962C8B-B14F-4D97-AF65-F5344CB8AC3E}">
        <p14:creationId xmlns:p14="http://schemas.microsoft.com/office/powerpoint/2010/main" val="30587475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p:spPr>
      </p:sp>
      <p:sp>
        <p:nvSpPr>
          <p:cNvPr id="379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9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98D3F-16F5-4FCE-99A5-ED407A0C0DC9}" type="slidenum">
              <a:rPr lang="en-US">
                <a:solidFill>
                  <a:prstClr val="black"/>
                </a:solidFill>
              </a:rPr>
              <a:pPr fontAlgn="base">
                <a:spcBef>
                  <a:spcPct val="0"/>
                </a:spcBef>
                <a:spcAft>
                  <a:spcPct val="0"/>
                </a:spcAft>
              </a:pPr>
              <a:t>3</a:t>
            </a:fld>
            <a:endParaRPr lang="en-US">
              <a:solidFill>
                <a:prstClr val="black"/>
              </a:solidFill>
            </a:endParaRPr>
          </a:p>
        </p:txBody>
      </p:sp>
    </p:spTree>
    <p:extLst>
      <p:ext uri="{BB962C8B-B14F-4D97-AF65-F5344CB8AC3E}">
        <p14:creationId xmlns:p14="http://schemas.microsoft.com/office/powerpoint/2010/main" val="14311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949D6B-3736-4B98-A30C-C218F916FBF2}"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223588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t>18/02/1441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306615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t>18/02/1441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74479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t>18/02/1441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255724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BBA43A81-A907-45F4-919E-A0686AEB8F6E}" type="slidenum">
              <a:rPr lang="en-US"/>
              <a:pPr>
                <a:defRPr/>
              </a:pPr>
              <a:t>‹#›</a:t>
            </a:fld>
            <a:endParaRPr lang="en-US"/>
          </a:p>
        </p:txBody>
      </p:sp>
    </p:spTree>
    <p:extLst>
      <p:ext uri="{BB962C8B-B14F-4D97-AF65-F5344CB8AC3E}">
        <p14:creationId xmlns:p14="http://schemas.microsoft.com/office/powerpoint/2010/main" val="202394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t>18/02/1441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49036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F3EEB-D766-4DCE-A67A-E513E9FC8DF4}" type="datetimeFigureOut">
              <a:rPr lang="ar-SA" smtClean="0"/>
              <a:t>18/02/1441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374789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691F3EEB-D766-4DCE-A67A-E513E9FC8DF4}" type="datetimeFigureOut">
              <a:rPr lang="ar-SA" smtClean="0"/>
              <a:t>18/02/1441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417102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691F3EEB-D766-4DCE-A67A-E513E9FC8DF4}" type="datetimeFigureOut">
              <a:rPr lang="ar-SA" smtClean="0"/>
              <a:t>18/02/1441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331277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691F3EEB-D766-4DCE-A67A-E513E9FC8DF4}" type="datetimeFigureOut">
              <a:rPr lang="ar-SA" smtClean="0"/>
              <a:t>18/02/1441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358855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F3EEB-D766-4DCE-A67A-E513E9FC8DF4}" type="datetimeFigureOut">
              <a:rPr lang="ar-SA" smtClean="0"/>
              <a:t>18/02/1441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141686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F3EEB-D766-4DCE-A67A-E513E9FC8DF4}" type="datetimeFigureOut">
              <a:rPr lang="ar-SA" smtClean="0"/>
              <a:t>18/02/1441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372979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F3EEB-D766-4DCE-A67A-E513E9FC8DF4}" type="datetimeFigureOut">
              <a:rPr lang="ar-SA" smtClean="0"/>
              <a:t>18/02/1441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A35060-3381-490D-9A40-06B53B636684}" type="slidenum">
              <a:rPr lang="ar-SA" smtClean="0"/>
              <a:t>‹#›</a:t>
            </a:fld>
            <a:endParaRPr lang="ar-SA"/>
          </a:p>
        </p:txBody>
      </p:sp>
    </p:spTree>
    <p:extLst>
      <p:ext uri="{BB962C8B-B14F-4D97-AF65-F5344CB8AC3E}">
        <p14:creationId xmlns:p14="http://schemas.microsoft.com/office/powerpoint/2010/main" val="210087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1F3EEB-D766-4DCE-A67A-E513E9FC8DF4}" type="datetimeFigureOut">
              <a:rPr lang="ar-SA" smtClean="0"/>
              <a:t>18/02/1441</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2A35060-3381-490D-9A40-06B53B636684}" type="slidenum">
              <a:rPr lang="ar-SA" smtClean="0"/>
              <a:t>‹#›</a:t>
            </a:fld>
            <a:endParaRPr lang="ar-SA"/>
          </a:p>
        </p:txBody>
      </p:sp>
    </p:spTree>
    <p:extLst>
      <p:ext uri="{BB962C8B-B14F-4D97-AF65-F5344CB8AC3E}">
        <p14:creationId xmlns:p14="http://schemas.microsoft.com/office/powerpoint/2010/main" val="21896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4232" y="2428868"/>
            <a:ext cx="6143668" cy="2149980"/>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b="1" i="1" dirty="0">
                <a:solidFill>
                  <a:srgbClr val="3CE498"/>
                </a:solidFill>
                <a:effectLst>
                  <a:outerShdw blurRad="38100" dist="38100" dir="2700000" algn="tl">
                    <a:srgbClr val="000000">
                      <a:alpha val="43137"/>
                    </a:srgbClr>
                  </a:outerShdw>
                </a:effectLst>
              </a:rPr>
              <a:t>Granulomatous  Diseases</a:t>
            </a:r>
          </a:p>
        </p:txBody>
      </p:sp>
      <p:sp>
        <p:nvSpPr>
          <p:cNvPr id="4" name="TextBox 3"/>
          <p:cNvSpPr txBox="1"/>
          <p:nvPr/>
        </p:nvSpPr>
        <p:spPr>
          <a:xfrm>
            <a:off x="4452926" y="714357"/>
            <a:ext cx="3888432" cy="769441"/>
          </a:xfrm>
          <a:prstGeom prst="rect">
            <a:avLst/>
          </a:prstGeom>
          <a:noFill/>
        </p:spPr>
        <p:txBody>
          <a:bodyPr wrap="square" rtlCol="0">
            <a:spAutoFit/>
          </a:bodyPr>
          <a:lstStyle/>
          <a:p>
            <a:pPr algn="ctr"/>
            <a:r>
              <a:rPr lang="en-US" sz="4400" b="1" i="1" dirty="0" smtClean="0">
                <a:effectLst>
                  <a:outerShdw blurRad="38100" dist="38100" dir="2700000" algn="tl">
                    <a:srgbClr val="000000">
                      <a:alpha val="43137"/>
                    </a:srgbClr>
                  </a:outerShdw>
                </a:effectLst>
              </a:rPr>
              <a:t>PRACTICAL</a:t>
            </a:r>
            <a:endParaRPr lang="en-US" sz="4400" b="1" i="1" dirty="0">
              <a:effectLst>
                <a:outerShdw blurRad="38100" dist="38100" dir="2700000" algn="tl">
                  <a:srgbClr val="000000">
                    <a:alpha val="43137"/>
                  </a:srgbClr>
                </a:outerShdw>
              </a:effectLst>
            </a:endParaRPr>
          </a:p>
        </p:txBody>
      </p:sp>
      <p:sp>
        <p:nvSpPr>
          <p:cNvPr id="6" name="TextBox 5"/>
          <p:cNvSpPr txBox="1"/>
          <p:nvPr/>
        </p:nvSpPr>
        <p:spPr>
          <a:xfrm>
            <a:off x="314727" y="252692"/>
            <a:ext cx="178500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dirty="0">
                <a:solidFill>
                  <a:srgbClr val="0033CC"/>
                </a:solidFill>
                <a:latin typeface="Goudy Old Style" pitchFamily="18" charset="0"/>
              </a:rPr>
              <a:t>Foundation </a:t>
            </a:r>
            <a:r>
              <a:rPr lang="en-US" sz="1600" b="1" i="1" dirty="0" smtClean="0">
                <a:solidFill>
                  <a:srgbClr val="0033CC"/>
                </a:solidFill>
                <a:latin typeface="Goudy Old Style" pitchFamily="18" charset="0"/>
              </a:rPr>
              <a:t>Block</a:t>
            </a:r>
          </a:p>
          <a:p>
            <a:r>
              <a:rPr lang="en-US" sz="1600" b="1" i="1" dirty="0">
                <a:solidFill>
                  <a:srgbClr val="0033CC"/>
                </a:solidFill>
                <a:latin typeface="Goudy Old Style" pitchFamily="18" charset="0"/>
              </a:rPr>
              <a:t>Pathology </a:t>
            </a:r>
            <a:r>
              <a:rPr lang="en-US" sz="1600" b="1" i="1" dirty="0" smtClean="0">
                <a:solidFill>
                  <a:srgbClr val="0033CC"/>
                </a:solidFill>
                <a:latin typeface="Goudy Old Style" pitchFamily="18" charset="0"/>
              </a:rPr>
              <a:t> </a:t>
            </a:r>
          </a:p>
          <a:p>
            <a:r>
              <a:rPr lang="en-US" sz="1600" b="1" i="1" dirty="0" smtClean="0">
                <a:solidFill>
                  <a:srgbClr val="0033CC"/>
                </a:solidFill>
                <a:latin typeface="Goudy Old Style" pitchFamily="18" charset="0"/>
              </a:rPr>
              <a:t>2019</a:t>
            </a:r>
            <a:endParaRPr lang="en-US" sz="1600" b="1" i="1" dirty="0">
              <a:solidFill>
                <a:srgbClr val="0033CC"/>
              </a:solidFill>
              <a:latin typeface="Goudy Old Style" pitchFamily="18" charset="0"/>
            </a:endParaRPr>
          </a:p>
        </p:txBody>
      </p:sp>
    </p:spTree>
    <p:extLst>
      <p:ext uri="{BB962C8B-B14F-4D97-AF65-F5344CB8AC3E}">
        <p14:creationId xmlns:p14="http://schemas.microsoft.com/office/powerpoint/2010/main" val="110053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5336049"/>
            <a:ext cx="8496944" cy="1200329"/>
          </a:xfrm>
          <a:prstGeom prst="rect">
            <a:avLst/>
          </a:prstGeom>
        </p:spPr>
        <p:txBody>
          <a:bodyPr wrap="square">
            <a:spAutoFit/>
          </a:bodyPr>
          <a:lstStyle/>
          <a:p>
            <a:pPr algn="ctr"/>
            <a:r>
              <a:rPr lang="en-US" b="1" i="1" dirty="0"/>
              <a:t>The edge of a granuloma is shown here at high magnification. At the upper is amorphous pink caseous material [1] composed of the necrotic elements of the granuloma as well as the infectious organisms. This area is ringed by the inflammatory component [2] with epithelioid cells, lymphocytes, and fibroblasts.</a:t>
            </a:r>
          </a:p>
        </p:txBody>
      </p:sp>
      <p:pic>
        <p:nvPicPr>
          <p:cNvPr id="35842" name="Picture 2" descr="http://library.med.utah.edu/WebPath/jpeg1/LUNG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819872"/>
            <a:ext cx="8352928" cy="44813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8256240" y="1628800"/>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sp>
        <p:nvSpPr>
          <p:cNvPr id="11" name="Rectangle 10"/>
          <p:cNvSpPr/>
          <p:nvPr/>
        </p:nvSpPr>
        <p:spPr>
          <a:xfrm>
            <a:off x="7968208" y="3573016"/>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sp>
        <p:nvSpPr>
          <p:cNvPr id="13" name="Rounded Rectangle 12"/>
          <p:cNvSpPr/>
          <p:nvPr/>
        </p:nvSpPr>
        <p:spPr>
          <a:xfrm>
            <a:off x="3424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Granulomas</a:t>
            </a:r>
          </a:p>
        </p:txBody>
      </p:sp>
      <p:sp>
        <p:nvSpPr>
          <p:cNvPr id="10" name="TextBox 9"/>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2" name="TextBox 11"/>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04631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5888830"/>
            <a:ext cx="6779840" cy="923330"/>
          </a:xfrm>
          <a:prstGeom prst="rect">
            <a:avLst/>
          </a:prstGeom>
        </p:spPr>
        <p:txBody>
          <a:bodyPr wrap="square">
            <a:spAutoFit/>
          </a:bodyPr>
          <a:lstStyle/>
          <a:p>
            <a:pPr algn="ctr"/>
            <a:r>
              <a:rPr lang="en-US" b="1" i="1" dirty="0"/>
              <a:t>A stain for </a:t>
            </a:r>
            <a:r>
              <a:rPr lang="en-US" b="1" i="1" dirty="0">
                <a:solidFill>
                  <a:srgbClr val="000099"/>
                </a:solidFill>
              </a:rPr>
              <a:t>A</a:t>
            </a:r>
            <a:r>
              <a:rPr lang="en-US" b="1" i="1" dirty="0"/>
              <a:t>cid </a:t>
            </a:r>
            <a:r>
              <a:rPr lang="en-US" b="1" i="1" dirty="0">
                <a:solidFill>
                  <a:srgbClr val="000099"/>
                </a:solidFill>
              </a:rPr>
              <a:t>F</a:t>
            </a:r>
            <a:r>
              <a:rPr lang="en-US" b="1" i="1" dirty="0"/>
              <a:t>ast </a:t>
            </a:r>
            <a:r>
              <a:rPr lang="en-US" b="1" i="1" dirty="0">
                <a:solidFill>
                  <a:srgbClr val="000099"/>
                </a:solidFill>
              </a:rPr>
              <a:t>B</a:t>
            </a:r>
            <a:r>
              <a:rPr lang="en-US" b="1" i="1" dirty="0"/>
              <a:t>acilli is done (</a:t>
            </a:r>
            <a:r>
              <a:rPr lang="en-US" b="1" i="1" dirty="0">
                <a:solidFill>
                  <a:srgbClr val="000099"/>
                </a:solidFill>
              </a:rPr>
              <a:t>AFB</a:t>
            </a:r>
            <a:r>
              <a:rPr lang="en-US" b="1" i="1" dirty="0"/>
              <a:t> stain) to find the mycobacteria . The mycobacteria stain as red rods, as seen here at high magnification.</a:t>
            </a:r>
          </a:p>
        </p:txBody>
      </p:sp>
      <p:pic>
        <p:nvPicPr>
          <p:cNvPr id="36866" name="Picture 2" descr="http://library.med.utah.edu/WebPath/jpeg2/INFEC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798034"/>
            <a:ext cx="8280920" cy="500723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847528" y="188640"/>
            <a:ext cx="8352928"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Acid Fast bacilli of Mycobacterium TB in the Lung </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pic>
        <p:nvPicPr>
          <p:cNvPr id="3" name="Picture 2"/>
          <p:cNvPicPr>
            <a:picLocks noChangeAspect="1"/>
          </p:cNvPicPr>
          <p:nvPr/>
        </p:nvPicPr>
        <p:blipFill rotWithShape="1">
          <a:blip r:embed="rId3"/>
          <a:srcRect l="15309" t="17250" r="28165" b="27518"/>
          <a:stretch/>
        </p:blipFill>
        <p:spPr>
          <a:xfrm>
            <a:off x="8771466" y="1021293"/>
            <a:ext cx="3420534" cy="2280356"/>
          </a:xfrm>
          <a:prstGeom prst="rect">
            <a:avLst/>
          </a:prstGeom>
        </p:spPr>
      </p:pic>
    </p:spTree>
    <p:extLst>
      <p:ext uri="{BB962C8B-B14F-4D97-AF65-F5344CB8AC3E}">
        <p14:creationId xmlns:p14="http://schemas.microsoft.com/office/powerpoint/2010/main" val="13886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5604" y="1808584"/>
            <a:ext cx="6001550" cy="1714706"/>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b="1" i="1" dirty="0" smtClean="0">
                <a:solidFill>
                  <a:srgbClr val="FF99FF"/>
                </a:solidFill>
                <a:effectLst>
                  <a:outerShdw blurRad="38100" dist="38100" dir="2700000" algn="tl">
                    <a:srgbClr val="000000">
                      <a:alpha val="43137"/>
                    </a:srgbClr>
                  </a:outerShdw>
                </a:effectLst>
              </a:rPr>
              <a:t>2- Tuberculous Lymphadenitis</a:t>
            </a:r>
            <a:endParaRPr lang="en-US" b="1" i="1" dirty="0">
              <a:solidFill>
                <a:srgbClr val="FF99FF"/>
              </a:solidFill>
              <a:effectLst>
                <a:outerShdw blurRad="38100" dist="38100" dir="2700000" algn="tl">
                  <a:srgbClr val="000000">
                    <a:alpha val="43137"/>
                  </a:srgbClr>
                </a:outerShdw>
              </a:effectLst>
            </a:endParaRPr>
          </a:p>
        </p:txBody>
      </p:sp>
      <p:sp>
        <p:nvSpPr>
          <p:cNvPr id="4" name="TextBox 3"/>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5" name="TextBox 4"/>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27255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bercular adinitis with si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426" y="1194584"/>
            <a:ext cx="5853887" cy="439465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4" name="TextBox 3"/>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
        <p:nvSpPr>
          <p:cNvPr id="5" name="Rounded Rectangle 4"/>
          <p:cNvSpPr/>
          <p:nvPr/>
        </p:nvSpPr>
        <p:spPr>
          <a:xfrm>
            <a:off x="2918998" y="404664"/>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 - Gross</a:t>
            </a:r>
          </a:p>
        </p:txBody>
      </p:sp>
    </p:spTree>
    <p:extLst>
      <p:ext uri="{BB962C8B-B14F-4D97-AF65-F5344CB8AC3E}">
        <p14:creationId xmlns:p14="http://schemas.microsoft.com/office/powerpoint/2010/main" val="344069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27648" y="188640"/>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 – Cut Section</a:t>
            </a:r>
          </a:p>
        </p:txBody>
      </p:sp>
      <p:pic>
        <p:nvPicPr>
          <p:cNvPr id="98305" name="Picture 1"/>
          <p:cNvPicPr>
            <a:picLocks noChangeAspect="1" noChangeArrowheads="1"/>
          </p:cNvPicPr>
          <p:nvPr/>
        </p:nvPicPr>
        <p:blipFill>
          <a:blip r:embed="rId2" cstate="print"/>
          <a:srcRect/>
          <a:stretch>
            <a:fillRect/>
          </a:stretch>
        </p:blipFill>
        <p:spPr bwMode="auto">
          <a:xfrm>
            <a:off x="2228850" y="980728"/>
            <a:ext cx="7734300" cy="4734272"/>
          </a:xfrm>
          <a:prstGeom prst="rect">
            <a:avLst/>
          </a:prstGeom>
          <a:noFill/>
          <a:ln w="28575">
            <a:solidFill>
              <a:schemeClr val="tx1"/>
            </a:solidFill>
            <a:miter lim="800000"/>
            <a:headEnd/>
            <a:tailEnd/>
          </a:ln>
        </p:spPr>
      </p:pic>
      <p:sp>
        <p:nvSpPr>
          <p:cNvPr id="5" name="Rectangle 4"/>
          <p:cNvSpPr/>
          <p:nvPr/>
        </p:nvSpPr>
        <p:spPr>
          <a:xfrm>
            <a:off x="2279576" y="5879013"/>
            <a:ext cx="7704856" cy="369332"/>
          </a:xfrm>
          <a:prstGeom prst="rect">
            <a:avLst/>
          </a:prstGeom>
        </p:spPr>
        <p:txBody>
          <a:bodyPr wrap="square">
            <a:spAutoFit/>
          </a:bodyPr>
          <a:lstStyle/>
          <a:p>
            <a:pPr algn="ctr"/>
            <a:r>
              <a:rPr lang="en-US" b="1" i="1" dirty="0"/>
              <a:t>Section of a lymph node with connective tissue capsule and lymphoid tissue</a:t>
            </a:r>
            <a:endParaRPr lang="en-US" b="1" dirty="0"/>
          </a:p>
        </p:txBody>
      </p:sp>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8"/>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56520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Mr. Amer Shafie\My Documents\My Pictures\PIC00003.jpg"/>
          <p:cNvPicPr>
            <a:picLocks noChangeAspect="1" noChangeArrowheads="1"/>
          </p:cNvPicPr>
          <p:nvPr/>
        </p:nvPicPr>
        <p:blipFill>
          <a:blip r:embed="rId2" cstate="print"/>
          <a:srcRect/>
          <a:stretch>
            <a:fillRect/>
          </a:stretch>
        </p:blipFill>
        <p:spPr bwMode="auto">
          <a:xfrm>
            <a:off x="2135560" y="836712"/>
            <a:ext cx="7664400" cy="4896544"/>
          </a:xfrm>
          <a:prstGeom prst="rect">
            <a:avLst/>
          </a:prstGeom>
          <a:noFill/>
          <a:ln w="28575">
            <a:solidFill>
              <a:schemeClr val="tx1"/>
            </a:solidFill>
          </a:ln>
        </p:spPr>
      </p:pic>
      <p:sp>
        <p:nvSpPr>
          <p:cNvPr id="3" name="Rectangle 2"/>
          <p:cNvSpPr/>
          <p:nvPr/>
        </p:nvSpPr>
        <p:spPr>
          <a:xfrm>
            <a:off x="2063552" y="5818039"/>
            <a:ext cx="7560840" cy="646331"/>
          </a:xfrm>
          <a:prstGeom prst="rect">
            <a:avLst/>
          </a:prstGeom>
        </p:spPr>
        <p:txBody>
          <a:bodyPr wrap="square">
            <a:spAutoFit/>
          </a:bodyPr>
          <a:lstStyle/>
          <a:p>
            <a:pPr marL="534988" indent="-534988" algn="ctr"/>
            <a:r>
              <a:rPr lang="en-US" b="1" i="1" dirty="0"/>
              <a:t>Many round and oval tubercles/ granulomas with or without central caseation that appears structureless, homogenous and pink in colour.</a:t>
            </a:r>
          </a:p>
        </p:txBody>
      </p:sp>
      <p:sp>
        <p:nvSpPr>
          <p:cNvPr id="4" name="Rounded Rectangle 3"/>
          <p:cNvSpPr/>
          <p:nvPr/>
        </p:nvSpPr>
        <p:spPr>
          <a:xfrm>
            <a:off x="2927648" y="188640"/>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17694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1704" y="5445224"/>
            <a:ext cx="5400600" cy="923330"/>
          </a:xfrm>
          <a:prstGeom prst="rect">
            <a:avLst/>
          </a:prstGeom>
        </p:spPr>
        <p:txBody>
          <a:bodyPr wrap="square">
            <a:spAutoFit/>
          </a:bodyPr>
          <a:lstStyle/>
          <a:p>
            <a:pPr algn="ctr"/>
            <a:r>
              <a:rPr lang="en-US" b="1" i="1" dirty="0"/>
              <a:t>The granulomas consists of epithelioid cells, few langhan’s giant cells (large cell with multiple peripheral nuclei) and  peripheral rim of lymphocytes</a:t>
            </a:r>
          </a:p>
        </p:txBody>
      </p:sp>
      <p:sp>
        <p:nvSpPr>
          <p:cNvPr id="4" name="Rounded Rectangle 3"/>
          <p:cNvSpPr/>
          <p:nvPr/>
        </p:nvSpPr>
        <p:spPr>
          <a:xfrm>
            <a:off x="2927648" y="188640"/>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pic>
        <p:nvPicPr>
          <p:cNvPr id="9" name="Picture 8" descr="Description: C:\Users\Roxie\Documents\My Scans\20001.tif"/>
          <p:cNvPicPr/>
          <p:nvPr/>
        </p:nvPicPr>
        <p:blipFill>
          <a:blip r:embed="rId2" cstate="print"/>
          <a:srcRect l="1137" t="4498" r="41158" b="5536"/>
          <a:stretch>
            <a:fillRect/>
          </a:stretch>
        </p:blipFill>
        <p:spPr bwMode="auto">
          <a:xfrm>
            <a:off x="3431704" y="908721"/>
            <a:ext cx="5184576" cy="4392487"/>
          </a:xfrm>
          <a:prstGeom prst="rect">
            <a:avLst/>
          </a:prstGeom>
          <a:noFill/>
        </p:spPr>
      </p:pic>
    </p:spTree>
    <p:extLst>
      <p:ext uri="{BB962C8B-B14F-4D97-AF65-F5344CB8AC3E}">
        <p14:creationId xmlns:p14="http://schemas.microsoft.com/office/powerpoint/2010/main" val="415173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55167" y="2155371"/>
            <a:ext cx="7063273" cy="1803003"/>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b="1" i="1" dirty="0" smtClean="0">
                <a:solidFill>
                  <a:srgbClr val="FF99FF"/>
                </a:solidFill>
                <a:effectLst>
                  <a:outerShdw blurRad="38100" dist="38100" dir="2700000" algn="tl">
                    <a:srgbClr val="000000">
                      <a:alpha val="43137"/>
                    </a:srgbClr>
                  </a:outerShdw>
                </a:effectLst>
              </a:rPr>
              <a:t>3- Bilharzial Granulomas</a:t>
            </a:r>
            <a:endParaRPr lang="en-US" b="1" i="1" dirty="0">
              <a:solidFill>
                <a:srgbClr val="FF99FF"/>
              </a:solidFill>
              <a:effectLst>
                <a:outerShdw blurRad="38100" dist="38100" dir="2700000" algn="tl">
                  <a:srgbClr val="000000">
                    <a:alpha val="43137"/>
                  </a:srgbClr>
                </a:outerShdw>
              </a:effectLst>
            </a:endParaRPr>
          </a:p>
        </p:txBody>
      </p:sp>
      <p:sp>
        <p:nvSpPr>
          <p:cNvPr id="5" name="TextBox 4"/>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6" name="TextBox 5"/>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37223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47728" y="116632"/>
            <a:ext cx="4536504" cy="504056"/>
          </a:xfrm>
          <a:prstGeom prst="roundRect">
            <a:avLst/>
          </a:prstGeom>
          <a:solidFill>
            <a:srgbClr val="8F2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Colonic Bilharziasis - HPF</a:t>
            </a:r>
          </a:p>
        </p:txBody>
      </p:sp>
      <p:sp>
        <p:nvSpPr>
          <p:cNvPr id="6" name="Rectangle 5"/>
          <p:cNvSpPr/>
          <p:nvPr/>
        </p:nvSpPr>
        <p:spPr>
          <a:xfrm>
            <a:off x="1991544" y="5934670"/>
            <a:ext cx="7920880" cy="923330"/>
          </a:xfrm>
          <a:prstGeom prst="rect">
            <a:avLst/>
          </a:prstGeom>
        </p:spPr>
        <p:txBody>
          <a:bodyPr wrap="square">
            <a:spAutoFit/>
          </a:bodyPr>
          <a:lstStyle/>
          <a:p>
            <a:pPr algn="ctr"/>
            <a:r>
              <a:rPr lang="en-US" b="1" i="1" dirty="0"/>
              <a:t>Colon biopsy of bilharziasis. Fibrosing foreign body granuloma against the miracidium-containing ovum of S. mansoni is observed in the submucosal layer (H&amp;E). </a:t>
            </a:r>
          </a:p>
        </p:txBody>
      </p:sp>
      <p:pic>
        <p:nvPicPr>
          <p:cNvPr id="90115" name="Picture 3" descr="http://www.pathologyoutlines.com/images/paraschisto1.jpg"/>
          <p:cNvPicPr>
            <a:picLocks noChangeAspect="1" noChangeArrowheads="1"/>
          </p:cNvPicPr>
          <p:nvPr/>
        </p:nvPicPr>
        <p:blipFill>
          <a:blip r:embed="rId3" cstate="print"/>
          <a:srcRect/>
          <a:stretch>
            <a:fillRect/>
          </a:stretch>
        </p:blipFill>
        <p:spPr bwMode="auto">
          <a:xfrm>
            <a:off x="2063552" y="764704"/>
            <a:ext cx="7920880" cy="5000424"/>
          </a:xfrm>
          <a:prstGeom prst="rect">
            <a:avLst/>
          </a:prstGeom>
          <a:noFill/>
          <a:ln w="28575">
            <a:solidFill>
              <a:schemeClr val="tx1"/>
            </a:solidFill>
          </a:ln>
        </p:spPr>
      </p:pic>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66624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1" name="Picture 3"/>
          <p:cNvPicPr>
            <a:picLocks noChangeAspect="1" noChangeArrowheads="1"/>
          </p:cNvPicPr>
          <p:nvPr/>
        </p:nvPicPr>
        <p:blipFill>
          <a:blip r:embed="rId2" cstate="print"/>
          <a:srcRect/>
          <a:stretch>
            <a:fillRect/>
          </a:stretch>
        </p:blipFill>
        <p:spPr bwMode="auto">
          <a:xfrm>
            <a:off x="1991545" y="908721"/>
            <a:ext cx="8057331" cy="4753893"/>
          </a:xfrm>
          <a:prstGeom prst="rect">
            <a:avLst/>
          </a:prstGeom>
          <a:noFill/>
          <a:ln w="28575">
            <a:solidFill>
              <a:schemeClr val="tx1"/>
            </a:solidFill>
            <a:miter lim="800000"/>
            <a:headEnd/>
            <a:tailEnd/>
          </a:ln>
        </p:spPr>
      </p:pic>
      <p:sp>
        <p:nvSpPr>
          <p:cNvPr id="5" name="Rectangle 4"/>
          <p:cNvSpPr/>
          <p:nvPr/>
        </p:nvSpPr>
        <p:spPr>
          <a:xfrm>
            <a:off x="2063552" y="5805264"/>
            <a:ext cx="7776864" cy="707886"/>
          </a:xfrm>
          <a:prstGeom prst="rect">
            <a:avLst/>
          </a:prstGeom>
        </p:spPr>
        <p:txBody>
          <a:bodyPr wrap="square">
            <a:spAutoFit/>
          </a:bodyPr>
          <a:lstStyle/>
          <a:p>
            <a:pPr algn="ctr"/>
            <a:r>
              <a:rPr lang="en-US" sz="2000" b="1" i="1" dirty="0"/>
              <a:t>Schistosoma  haematobium. Urinary Bladder biopsy showing </a:t>
            </a:r>
            <a:r>
              <a:rPr lang="en-US" sz="2000" b="1" i="1" dirty="0" err="1"/>
              <a:t>bilharziasis</a:t>
            </a:r>
            <a:r>
              <a:rPr lang="en-US" sz="2000" b="1" i="1" dirty="0"/>
              <a:t> </a:t>
            </a:r>
            <a:r>
              <a:rPr lang="en-US" sz="2000" b="1" i="1" dirty="0" smtClean="0"/>
              <a:t>eggs – granuloma with eosinophils</a:t>
            </a:r>
            <a:endParaRPr lang="en-US" sz="2000" b="1" i="1" dirty="0"/>
          </a:p>
        </p:txBody>
      </p:sp>
      <p:sp>
        <p:nvSpPr>
          <p:cNvPr id="6" name="Rounded Rectangle 5"/>
          <p:cNvSpPr/>
          <p:nvPr/>
        </p:nvSpPr>
        <p:spPr>
          <a:xfrm>
            <a:off x="2711624" y="188640"/>
            <a:ext cx="6624736" cy="504056"/>
          </a:xfrm>
          <a:prstGeom prst="roundRect">
            <a:avLst/>
          </a:prstGeom>
          <a:solidFill>
            <a:srgbClr val="8F2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Bilharziasis of the Urinary Bladder</a:t>
            </a:r>
          </a:p>
        </p:txBody>
      </p:sp>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03855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2662" y="2285992"/>
            <a:ext cx="8072462" cy="1500198"/>
          </a:xfrm>
        </p:spPr>
        <p:style>
          <a:lnRef idx="1">
            <a:schemeClr val="dk1"/>
          </a:lnRef>
          <a:fillRef idx="2">
            <a:schemeClr val="dk1"/>
          </a:fillRef>
          <a:effectRef idx="1">
            <a:schemeClr val="dk1"/>
          </a:effectRef>
          <a:fontRef idx="minor">
            <a:schemeClr val="dk1"/>
          </a:fontRef>
        </p:style>
        <p:txBody>
          <a:bodyPr>
            <a:normAutofit fontScale="90000"/>
          </a:bodyPr>
          <a:lstStyle/>
          <a:p>
            <a:r>
              <a:rPr lang="en-US" b="1" i="1" dirty="0" smtClean="0">
                <a:solidFill>
                  <a:srgbClr val="FF99FF"/>
                </a:solidFill>
                <a:effectLst>
                  <a:outerShdw blurRad="38100" dist="38100" dir="2700000" algn="tl">
                    <a:srgbClr val="000000">
                      <a:alpha val="43137"/>
                    </a:srgbClr>
                  </a:outerShdw>
                </a:effectLst>
              </a:rPr>
              <a:t>1- Tuberculosis of the lung</a:t>
            </a:r>
            <a:endParaRPr lang="en-US" b="1" i="1" dirty="0">
              <a:solidFill>
                <a:srgbClr val="FF99FF"/>
              </a:solidFill>
              <a:effectLst>
                <a:outerShdw blurRad="38100" dist="38100" dir="2700000" algn="tl">
                  <a:srgbClr val="000000">
                    <a:alpha val="43137"/>
                  </a:srgbClr>
                </a:outerShdw>
              </a:effectLst>
            </a:endParaRPr>
          </a:p>
        </p:txBody>
      </p:sp>
      <p:sp>
        <p:nvSpPr>
          <p:cNvPr id="4" name="TextBox 3"/>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5" name="TextBox 4"/>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198754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http://upload.wikimedia.org/wikipedia/commons/thumb/0/06/Schistosoma_japonicum_%283%29_histopathology.JPG/220px-Schistosoma_japonicum_%283%29_histopathology.JPG"/>
          <p:cNvPicPr>
            <a:picLocks noChangeAspect="1" noChangeArrowheads="1"/>
          </p:cNvPicPr>
          <p:nvPr/>
        </p:nvPicPr>
        <p:blipFill>
          <a:blip r:embed="rId2" cstate="print"/>
          <a:srcRect/>
          <a:stretch>
            <a:fillRect/>
          </a:stretch>
        </p:blipFill>
        <p:spPr bwMode="auto">
          <a:xfrm>
            <a:off x="2207568" y="836712"/>
            <a:ext cx="7560840" cy="4896544"/>
          </a:xfrm>
          <a:prstGeom prst="rect">
            <a:avLst/>
          </a:prstGeom>
          <a:noFill/>
          <a:ln w="28575">
            <a:solidFill>
              <a:schemeClr val="tx1"/>
            </a:solidFill>
          </a:ln>
        </p:spPr>
      </p:pic>
      <p:sp>
        <p:nvSpPr>
          <p:cNvPr id="4" name="Rectangle 3"/>
          <p:cNvSpPr/>
          <p:nvPr/>
        </p:nvSpPr>
        <p:spPr>
          <a:xfrm>
            <a:off x="4496033" y="5949280"/>
            <a:ext cx="4461671" cy="400110"/>
          </a:xfrm>
          <a:prstGeom prst="rect">
            <a:avLst/>
          </a:prstGeom>
        </p:spPr>
        <p:txBody>
          <a:bodyPr wrap="none">
            <a:spAutoFit/>
          </a:bodyPr>
          <a:lstStyle/>
          <a:p>
            <a:r>
              <a:rPr lang="en-US" sz="2000" b="1" i="1" dirty="0"/>
              <a:t>S. japonicum eggs in hepatic portal tract</a:t>
            </a:r>
          </a:p>
        </p:txBody>
      </p:sp>
      <p:sp>
        <p:nvSpPr>
          <p:cNvPr id="5" name="Rounded Rectangle 4"/>
          <p:cNvSpPr/>
          <p:nvPr/>
        </p:nvSpPr>
        <p:spPr>
          <a:xfrm>
            <a:off x="2711624" y="188640"/>
            <a:ext cx="6624736" cy="504056"/>
          </a:xfrm>
          <a:prstGeom prst="roundRect">
            <a:avLst/>
          </a:prstGeom>
          <a:solidFill>
            <a:srgbClr val="8F2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S. japonicum in the Hepatic portal tract</a:t>
            </a:r>
          </a:p>
        </p:txBody>
      </p:sp>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8"/>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72973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147092" y="2348880"/>
            <a:ext cx="6092180" cy="160094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i="1" dirty="0" smtClean="0">
                <a:solidFill>
                  <a:srgbClr val="FF99FF"/>
                </a:solidFill>
                <a:effectLst>
                  <a:outerShdw blurRad="38100" dist="38100" dir="2700000" algn="tl">
                    <a:srgbClr val="000000">
                      <a:alpha val="43137"/>
                    </a:srgbClr>
                  </a:outerShdw>
                </a:effectLst>
              </a:rPr>
              <a:t>4- Cutaneous Leishmaniasis</a:t>
            </a:r>
            <a:endParaRPr lang="en-US" b="1" i="1" dirty="0">
              <a:solidFill>
                <a:srgbClr val="FF99FF"/>
              </a:solidFill>
              <a:effectLst>
                <a:outerShdw blurRad="38100" dist="38100" dir="2700000" algn="tl">
                  <a:srgbClr val="000000">
                    <a:alpha val="43137"/>
                  </a:srgbClr>
                </a:outerShdw>
              </a:effectLst>
            </a:endParaRPr>
          </a:p>
        </p:txBody>
      </p:sp>
      <p:sp>
        <p:nvSpPr>
          <p:cNvPr id="5" name="TextBox 4"/>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6" name="TextBox 5"/>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425966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7" name="Picture 1" descr="C:\Documents and Settings\Mr. Amer Shafie\My Documents\My Pictures\images.jpg"/>
          <p:cNvPicPr>
            <a:picLocks noChangeAspect="1" noChangeArrowheads="1"/>
          </p:cNvPicPr>
          <p:nvPr/>
        </p:nvPicPr>
        <p:blipFill>
          <a:blip r:embed="rId2" cstate="print"/>
          <a:srcRect/>
          <a:stretch>
            <a:fillRect/>
          </a:stretch>
        </p:blipFill>
        <p:spPr bwMode="auto">
          <a:xfrm>
            <a:off x="2063552" y="1052736"/>
            <a:ext cx="3888432" cy="4680520"/>
          </a:xfrm>
          <a:prstGeom prst="rect">
            <a:avLst/>
          </a:prstGeom>
          <a:noFill/>
          <a:ln w="28575">
            <a:solidFill>
              <a:schemeClr val="tx1"/>
            </a:solidFill>
          </a:ln>
        </p:spPr>
      </p:pic>
      <p:sp>
        <p:nvSpPr>
          <p:cNvPr id="4" name="Rounded Rectangle 3"/>
          <p:cNvSpPr/>
          <p:nvPr/>
        </p:nvSpPr>
        <p:spPr>
          <a:xfrm>
            <a:off x="3359696"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Cutaneous Leishmaniasis</a:t>
            </a:r>
          </a:p>
        </p:txBody>
      </p:sp>
      <p:pic>
        <p:nvPicPr>
          <p:cNvPr id="82947" name="Picture 3" descr="photos of Leishmaniasis"/>
          <p:cNvPicPr>
            <a:picLocks noChangeAspect="1" noChangeArrowheads="1"/>
          </p:cNvPicPr>
          <p:nvPr/>
        </p:nvPicPr>
        <p:blipFill>
          <a:blip r:embed="rId3" cstate="print"/>
          <a:srcRect/>
          <a:stretch>
            <a:fillRect/>
          </a:stretch>
        </p:blipFill>
        <p:spPr bwMode="auto">
          <a:xfrm>
            <a:off x="6168008" y="1052736"/>
            <a:ext cx="3744416" cy="4680520"/>
          </a:xfrm>
          <a:prstGeom prst="rect">
            <a:avLst/>
          </a:prstGeom>
          <a:noFill/>
          <a:ln w="28575">
            <a:solidFill>
              <a:schemeClr val="tx1"/>
            </a:solidFill>
          </a:ln>
        </p:spPr>
      </p:pic>
      <p:sp>
        <p:nvSpPr>
          <p:cNvPr id="7" name="Rectangle 6"/>
          <p:cNvSpPr/>
          <p:nvPr/>
        </p:nvSpPr>
        <p:spPr>
          <a:xfrm>
            <a:off x="1991544" y="5733256"/>
            <a:ext cx="7848872" cy="923330"/>
          </a:xfrm>
          <a:prstGeom prst="rect">
            <a:avLst/>
          </a:prstGeom>
        </p:spPr>
        <p:txBody>
          <a:bodyPr wrap="square">
            <a:spAutoFit/>
          </a:bodyPr>
          <a:lstStyle/>
          <a:p>
            <a:pPr algn="ctr"/>
            <a:r>
              <a:rPr lang="en-US" b="1" i="1" dirty="0"/>
              <a:t>Leishmaniasis is caused by parasitic infection, mainly by parasites of the Leishmania genus which are carried by a blood-sucking insect known as the sandfly.</a:t>
            </a:r>
          </a:p>
        </p:txBody>
      </p:sp>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73701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http://www.e-ijd.org/articles/2011/56/4/images/IndianJDermatol_2011_56_4_428_84750_u2.jpg"/>
          <p:cNvPicPr>
            <a:picLocks noChangeAspect="1" noChangeArrowheads="1"/>
          </p:cNvPicPr>
          <p:nvPr/>
        </p:nvPicPr>
        <p:blipFill>
          <a:blip r:embed="rId2" cstate="print"/>
          <a:srcRect/>
          <a:stretch>
            <a:fillRect/>
          </a:stretch>
        </p:blipFill>
        <p:spPr bwMode="auto">
          <a:xfrm>
            <a:off x="2279576" y="980729"/>
            <a:ext cx="7488832" cy="4752528"/>
          </a:xfrm>
          <a:prstGeom prst="rect">
            <a:avLst/>
          </a:prstGeom>
          <a:noFill/>
          <a:ln w="28575">
            <a:solidFill>
              <a:schemeClr val="tx1"/>
            </a:solidFill>
          </a:ln>
        </p:spPr>
      </p:pic>
      <p:sp>
        <p:nvSpPr>
          <p:cNvPr id="3" name="Rectangle 2"/>
          <p:cNvSpPr/>
          <p:nvPr/>
        </p:nvSpPr>
        <p:spPr>
          <a:xfrm>
            <a:off x="1487488" y="5805264"/>
            <a:ext cx="8712968" cy="707886"/>
          </a:xfrm>
          <a:prstGeom prst="rect">
            <a:avLst/>
          </a:prstGeom>
        </p:spPr>
        <p:txBody>
          <a:bodyPr wrap="square">
            <a:spAutoFit/>
          </a:bodyPr>
          <a:lstStyle/>
          <a:p>
            <a:pPr algn="ctr"/>
            <a:r>
              <a:rPr lang="en-US" sz="2000" b="1" i="1" dirty="0"/>
              <a:t>Histological view shows marked cellular infiltration and parasites</a:t>
            </a:r>
          </a:p>
          <a:p>
            <a:pPr algn="ctr"/>
            <a:r>
              <a:rPr lang="en-US" sz="2000" b="1" i="1" dirty="0"/>
              <a:t> (Leishman bodies) within macrophages </a:t>
            </a:r>
          </a:p>
        </p:txBody>
      </p:sp>
      <p:sp>
        <p:nvSpPr>
          <p:cNvPr id="4" name="Rounded Rectangle 3"/>
          <p:cNvSpPr/>
          <p:nvPr/>
        </p:nvSpPr>
        <p:spPr>
          <a:xfrm>
            <a:off x="3359696"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Cutaneous Leishmaniasis</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75266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59696"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Cutaneous Leishmaniasis</a:t>
            </a:r>
          </a:p>
        </p:txBody>
      </p:sp>
      <p:sp>
        <p:nvSpPr>
          <p:cNvPr id="5" name="Rectangle 4"/>
          <p:cNvSpPr/>
          <p:nvPr/>
        </p:nvSpPr>
        <p:spPr>
          <a:xfrm>
            <a:off x="1919536" y="5541039"/>
            <a:ext cx="7992888" cy="923330"/>
          </a:xfrm>
          <a:prstGeom prst="rect">
            <a:avLst/>
          </a:prstGeom>
        </p:spPr>
        <p:txBody>
          <a:bodyPr wrap="square">
            <a:spAutoFit/>
          </a:bodyPr>
          <a:lstStyle/>
          <a:p>
            <a:pPr algn="ctr"/>
            <a:r>
              <a:rPr lang="en-US" b="1" i="1" dirty="0"/>
              <a:t>The blood film shows macrophages containing Leishmania amastigotes, each with a prominent kinetoplast (seen as a darkened spot next to the larger nucleus) and no flagella (in contrast with the promastigote form).</a:t>
            </a:r>
          </a:p>
        </p:txBody>
      </p:sp>
      <p:pic>
        <p:nvPicPr>
          <p:cNvPr id="79874" name="Picture 2" descr="picture of the month"/>
          <p:cNvPicPr>
            <a:picLocks noChangeAspect="1" noChangeArrowheads="1"/>
          </p:cNvPicPr>
          <p:nvPr/>
        </p:nvPicPr>
        <p:blipFill>
          <a:blip r:embed="rId2" cstate="print"/>
          <a:srcRect/>
          <a:stretch>
            <a:fillRect/>
          </a:stretch>
        </p:blipFill>
        <p:spPr bwMode="auto">
          <a:xfrm>
            <a:off x="2135560" y="1124745"/>
            <a:ext cx="7704856" cy="4352553"/>
          </a:xfrm>
          <a:prstGeom prst="rect">
            <a:avLst/>
          </a:prstGeom>
          <a:noFill/>
          <a:ln w="28575">
            <a:solidFill>
              <a:schemeClr val="tx1"/>
            </a:solidFill>
          </a:ln>
        </p:spPr>
      </p:pic>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8"/>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48218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7648" y="2897068"/>
            <a:ext cx="5904656" cy="1107996"/>
          </a:xfrm>
          <a:prstGeom prst="rect">
            <a:avLst/>
          </a:prstGeom>
          <a:noFill/>
        </p:spPr>
        <p:txBody>
          <a:bodyPr wrap="square" rtlCol="0">
            <a:spAutoFit/>
          </a:bodyPr>
          <a:lstStyle/>
          <a:p>
            <a:pPr algn="ctr"/>
            <a:r>
              <a:rPr lang="en-US" sz="6600" b="1" i="1" dirty="0">
                <a:solidFill>
                  <a:srgbClr val="00B0F0"/>
                </a:solidFill>
                <a:effectLst>
                  <a:outerShdw blurRad="38100" dist="38100" dir="2700000" algn="tl">
                    <a:srgbClr val="000000">
                      <a:alpha val="43137"/>
                    </a:srgbClr>
                  </a:outerShdw>
                </a:effectLst>
              </a:rPr>
              <a:t>GOOD LUCK</a:t>
            </a:r>
          </a:p>
        </p:txBody>
      </p:sp>
    </p:spTree>
    <p:extLst>
      <p:ext uri="{BB962C8B-B14F-4D97-AF65-F5344CB8AC3E}">
        <p14:creationId xmlns:p14="http://schemas.microsoft.com/office/powerpoint/2010/main" val="221390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noChangeAspect="1"/>
          </p:cNvPicPr>
          <p:nvPr/>
        </p:nvPicPr>
        <p:blipFill>
          <a:blip r:embed="rId3" cstate="print"/>
          <a:srcRect/>
          <a:stretch>
            <a:fillRect/>
          </a:stretch>
        </p:blipFill>
        <p:spPr bwMode="auto">
          <a:xfrm>
            <a:off x="3503712" y="371370"/>
            <a:ext cx="4752528" cy="5256584"/>
          </a:xfrm>
          <a:prstGeom prst="rect">
            <a:avLst/>
          </a:prstGeom>
          <a:noFill/>
          <a:ln w="9525">
            <a:noFill/>
            <a:miter lim="800000"/>
            <a:headEnd/>
            <a:tailEnd/>
          </a:ln>
        </p:spPr>
      </p:pic>
      <p:sp>
        <p:nvSpPr>
          <p:cNvPr id="3" name="Rectangle 2"/>
          <p:cNvSpPr/>
          <p:nvPr/>
        </p:nvSpPr>
        <p:spPr>
          <a:xfrm>
            <a:off x="1775520" y="6003091"/>
            <a:ext cx="8208912" cy="605294"/>
          </a:xfrm>
          <a:prstGeom prst="rect">
            <a:avLst/>
          </a:prstGeom>
        </p:spPr>
        <p:txBody>
          <a:bodyPr wrap="square">
            <a:spAutoFit/>
          </a:bodyPr>
          <a:lstStyle/>
          <a:p>
            <a:pPr algn="ctr">
              <a:lnSpc>
                <a:spcPts val="2000"/>
              </a:lnSpc>
            </a:pPr>
            <a:r>
              <a:rPr lang="en-US" b="1" i="1" dirty="0"/>
              <a:t>The granulomas have areas of caseous necrosis.  This pattern of multiple </a:t>
            </a:r>
            <a:r>
              <a:rPr lang="en-US" b="1" i="1" dirty="0" err="1"/>
              <a:t>caseating</a:t>
            </a:r>
            <a:r>
              <a:rPr lang="en-US" b="1" i="1" dirty="0"/>
              <a:t> </a:t>
            </a:r>
            <a:r>
              <a:rPr lang="en-US" b="1" i="1" dirty="0" smtClean="0"/>
              <a:t>granulomas</a:t>
            </a:r>
            <a:endParaRPr lang="en-US" b="1" i="1" dirty="0"/>
          </a:p>
        </p:txBody>
      </p:sp>
      <p:sp>
        <p:nvSpPr>
          <p:cNvPr id="4" name="Rounded Rectangle 3"/>
          <p:cNvSpPr/>
          <p:nvPr/>
        </p:nvSpPr>
        <p:spPr>
          <a:xfrm>
            <a:off x="2495600" y="116633"/>
            <a:ext cx="6840760" cy="509475"/>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Pulmonary TB – Caseous Necrosis – Gross</a:t>
            </a:r>
            <a:endParaRPr lang="en-US" sz="2400" i="1" dirty="0">
              <a:effectLst>
                <a:outerShdw blurRad="38100" dist="38100" dir="2700000" algn="tl">
                  <a:srgbClr val="000000">
                    <a:alpha val="43137"/>
                  </a:srgbClr>
                </a:outerShdw>
              </a:effectLst>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97169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863195"/>
            <a:ext cx="10515600" cy="4351338"/>
          </a:xfrm>
        </p:spPr>
        <p:txBody>
          <a:bodyPr/>
          <a:lstStyle/>
          <a:p>
            <a:endParaRPr lang="en-US"/>
          </a:p>
        </p:txBody>
      </p:sp>
      <p:pic>
        <p:nvPicPr>
          <p:cNvPr id="1026" name="Picture 2" descr="Image not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t="2518" b="9749"/>
          <a:stretch/>
        </p:blipFill>
        <p:spPr bwMode="auto">
          <a:xfrm>
            <a:off x="1236134" y="423332"/>
            <a:ext cx="10329333" cy="5791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74462" y="3894667"/>
            <a:ext cx="2141933" cy="646331"/>
          </a:xfrm>
          <a:prstGeom prst="rect">
            <a:avLst/>
          </a:prstGeom>
          <a:noFill/>
          <a:ln w="38100">
            <a:solidFill>
              <a:srgbClr val="FF0000"/>
            </a:solidFill>
          </a:ln>
        </p:spPr>
        <p:txBody>
          <a:bodyPr wrap="none" rtlCol="0">
            <a:spAutoFit/>
          </a:bodyPr>
          <a:lstStyle/>
          <a:p>
            <a:r>
              <a:rPr lang="en-US" dirty="0" smtClean="0"/>
              <a:t> </a:t>
            </a:r>
          </a:p>
          <a:p>
            <a:r>
              <a:rPr lang="en-US" dirty="0"/>
              <a:t> </a:t>
            </a:r>
            <a:r>
              <a:rPr lang="en-US" dirty="0" smtClean="0"/>
              <a:t>                                    </a:t>
            </a:r>
            <a:endParaRPr lang="en-US" dirty="0"/>
          </a:p>
        </p:txBody>
      </p:sp>
      <p:sp>
        <p:nvSpPr>
          <p:cNvPr id="6" name="TextBox 5"/>
          <p:cNvSpPr txBox="1"/>
          <p:nvPr/>
        </p:nvSpPr>
        <p:spPr>
          <a:xfrm>
            <a:off x="5137097" y="5113867"/>
            <a:ext cx="1613006" cy="646331"/>
          </a:xfrm>
          <a:prstGeom prst="rect">
            <a:avLst/>
          </a:prstGeom>
          <a:noFill/>
          <a:ln w="38100">
            <a:solidFill>
              <a:srgbClr val="FF0000"/>
            </a:solidFill>
          </a:ln>
        </p:spPr>
        <p:txBody>
          <a:bodyPr wrap="none" rtlCol="0">
            <a:spAutoFit/>
          </a:bodyPr>
          <a:lstStyle/>
          <a:p>
            <a:r>
              <a:rPr lang="en-US" dirty="0" smtClean="0"/>
              <a:t> </a:t>
            </a:r>
          </a:p>
          <a:p>
            <a:r>
              <a:rPr lang="en-US" dirty="0"/>
              <a:t> </a:t>
            </a:r>
            <a:r>
              <a:rPr lang="en-US" dirty="0" smtClean="0"/>
              <a:t>                          </a:t>
            </a:r>
            <a:endParaRPr lang="en-US" dirty="0"/>
          </a:p>
        </p:txBody>
      </p:sp>
      <p:sp>
        <p:nvSpPr>
          <p:cNvPr id="7" name="TextBox 6"/>
          <p:cNvSpPr txBox="1"/>
          <p:nvPr/>
        </p:nvSpPr>
        <p:spPr>
          <a:xfrm>
            <a:off x="6819794" y="2690966"/>
            <a:ext cx="1613006" cy="646331"/>
          </a:xfrm>
          <a:prstGeom prst="rect">
            <a:avLst/>
          </a:prstGeom>
          <a:noFill/>
          <a:ln w="38100">
            <a:solidFill>
              <a:srgbClr val="FF0000"/>
            </a:solidFill>
          </a:ln>
        </p:spPr>
        <p:txBody>
          <a:bodyPr wrap="none" rtlCol="0">
            <a:spAutoFit/>
          </a:bodyPr>
          <a:lstStyle/>
          <a:p>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16511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ghon complex"/>
          <p:cNvPicPr>
            <a:picLocks noGrp="1" noChangeAspect="1" noChangeArrowheads="1"/>
          </p:cNvPicPr>
          <p:nvPr>
            <p:ph type="clipArt" sz="half" idx="2"/>
          </p:nvPr>
        </p:nvPicPr>
        <p:blipFill>
          <a:blip r:embed="rId2" cstate="print"/>
          <a:srcRect/>
          <a:stretch>
            <a:fillRect/>
          </a:stretch>
        </p:blipFill>
        <p:spPr>
          <a:xfrm>
            <a:off x="1016000" y="769021"/>
            <a:ext cx="6833985" cy="4112488"/>
          </a:xfrm>
          <a:noFill/>
          <a:ln w="28575">
            <a:solidFill>
              <a:schemeClr val="tx1"/>
            </a:solidFill>
          </a:ln>
        </p:spPr>
      </p:pic>
      <p:sp>
        <p:nvSpPr>
          <p:cNvPr id="143364" name="AutoShape 4"/>
          <p:cNvSpPr>
            <a:spLocks noChangeArrowheads="1"/>
          </p:cNvSpPr>
          <p:nvPr/>
        </p:nvSpPr>
        <p:spPr bwMode="auto">
          <a:xfrm>
            <a:off x="2086720" y="2340063"/>
            <a:ext cx="685800" cy="457200"/>
          </a:xfrm>
          <a:prstGeom prst="rightArrow">
            <a:avLst>
              <a:gd name="adj1" fmla="val 50000"/>
              <a:gd name="adj2" fmla="val 37500"/>
            </a:avLst>
          </a:prstGeom>
          <a:solidFill>
            <a:srgbClr val="FFFF00"/>
          </a:solidFill>
          <a:ln w="9525">
            <a:solidFill>
              <a:schemeClr val="tx1"/>
            </a:solidFill>
            <a:miter lim="800000"/>
            <a:headEnd/>
            <a:tailEnd/>
          </a:ln>
        </p:spPr>
        <p:txBody>
          <a:bodyPr wrap="none" anchor="ctr"/>
          <a:lstStyle/>
          <a:p>
            <a:endParaRPr lang="ar-SA"/>
          </a:p>
        </p:txBody>
      </p:sp>
      <p:sp>
        <p:nvSpPr>
          <p:cNvPr id="143365" name="AutoShape 5"/>
          <p:cNvSpPr>
            <a:spLocks noChangeArrowheads="1"/>
          </p:cNvSpPr>
          <p:nvPr/>
        </p:nvSpPr>
        <p:spPr bwMode="auto">
          <a:xfrm>
            <a:off x="6985321" y="2269728"/>
            <a:ext cx="609600" cy="381000"/>
          </a:xfrm>
          <a:prstGeom prst="leftArrow">
            <a:avLst>
              <a:gd name="adj1" fmla="val 50000"/>
              <a:gd name="adj2" fmla="val 40000"/>
            </a:avLst>
          </a:prstGeom>
          <a:solidFill>
            <a:srgbClr val="FFFF00"/>
          </a:solidFill>
          <a:ln w="9525">
            <a:solidFill>
              <a:schemeClr val="tx1"/>
            </a:solidFill>
            <a:miter lim="800000"/>
            <a:headEnd/>
            <a:tailEnd/>
          </a:ln>
        </p:spPr>
        <p:txBody>
          <a:bodyPr wrap="none" anchor="ctr"/>
          <a:lstStyle/>
          <a:p>
            <a:endParaRPr lang="ar-SA"/>
          </a:p>
        </p:txBody>
      </p:sp>
      <p:sp>
        <p:nvSpPr>
          <p:cNvPr id="2" name="Rectangle 1"/>
          <p:cNvSpPr/>
          <p:nvPr/>
        </p:nvSpPr>
        <p:spPr>
          <a:xfrm>
            <a:off x="1919536" y="5733256"/>
            <a:ext cx="8064896" cy="630942"/>
          </a:xfrm>
          <a:prstGeom prst="rect">
            <a:avLst/>
          </a:prstGeom>
        </p:spPr>
        <p:txBody>
          <a:bodyPr wrap="square">
            <a:spAutoFit/>
          </a:bodyPr>
          <a:lstStyle/>
          <a:p>
            <a:pPr algn="ctr">
              <a:lnSpc>
                <a:spcPts val="2100"/>
              </a:lnSpc>
            </a:pPr>
            <a:r>
              <a:rPr lang="en-US" b="1" i="1" dirty="0" smtClean="0"/>
              <a:t>Primary </a:t>
            </a:r>
            <a:r>
              <a:rPr lang="en-US" b="1" i="1" dirty="0"/>
              <a:t>tuberculosis is the pattern seen with initial infection with tuberculosis in children. Reactivation, or secondary tuberculosis, is more typically seen in adults.</a:t>
            </a:r>
          </a:p>
        </p:txBody>
      </p:sp>
      <p:sp>
        <p:nvSpPr>
          <p:cNvPr id="3" name="Rounded Rectangle 2"/>
          <p:cNvSpPr/>
          <p:nvPr/>
        </p:nvSpPr>
        <p:spPr>
          <a:xfrm>
            <a:off x="2135560" y="266067"/>
            <a:ext cx="7992888"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Pulmonary TB - Ghon’s Complex – Gross</a:t>
            </a:r>
            <a:endParaRPr lang="en-US" sz="2400" i="1" dirty="0">
              <a:effectLst>
                <a:outerShdw blurRad="38100" dist="38100" dir="2700000" algn="tl">
                  <a:srgbClr val="000000">
                    <a:alpha val="43137"/>
                  </a:srgbClr>
                </a:outerShdw>
              </a:effectLst>
            </a:endParaRPr>
          </a:p>
        </p:txBody>
      </p:sp>
      <p:sp>
        <p:nvSpPr>
          <p:cNvPr id="10" name="TextBox 9"/>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1" name="TextBox 10"/>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pic>
        <p:nvPicPr>
          <p:cNvPr id="4" name="Picture 3"/>
          <p:cNvPicPr>
            <a:picLocks noChangeAspect="1"/>
          </p:cNvPicPr>
          <p:nvPr/>
        </p:nvPicPr>
        <p:blipFill>
          <a:blip r:embed="rId3"/>
          <a:stretch>
            <a:fillRect/>
          </a:stretch>
        </p:blipFill>
        <p:spPr>
          <a:xfrm>
            <a:off x="8071469" y="1759426"/>
            <a:ext cx="3305175" cy="3324225"/>
          </a:xfrm>
          <a:prstGeom prst="rect">
            <a:avLst/>
          </a:prstGeom>
        </p:spPr>
      </p:pic>
      <p:sp>
        <p:nvSpPr>
          <p:cNvPr id="5" name="Rectangle 4"/>
          <p:cNvSpPr/>
          <p:nvPr/>
        </p:nvSpPr>
        <p:spPr>
          <a:xfrm>
            <a:off x="592665" y="5047183"/>
            <a:ext cx="10905067" cy="63094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ts val="2100"/>
              </a:lnSpc>
            </a:pPr>
            <a:r>
              <a:rPr lang="en-GB" b="1" i="1" dirty="0" smtClean="0">
                <a:solidFill>
                  <a:prstClr val="black"/>
                </a:solidFill>
              </a:rPr>
              <a:t>Initial </a:t>
            </a:r>
            <a:r>
              <a:rPr lang="en-GB" b="1" i="1" dirty="0">
                <a:solidFill>
                  <a:prstClr val="black"/>
                </a:solidFill>
              </a:rPr>
              <a:t>(primary) infection with T.B. producing a sub-pleural lesion called </a:t>
            </a:r>
          </a:p>
          <a:p>
            <a:pPr algn="ctr">
              <a:lnSpc>
                <a:spcPts val="2100"/>
              </a:lnSpc>
            </a:pPr>
            <a:r>
              <a:rPr lang="en-GB" b="1" i="1" dirty="0">
                <a:solidFill>
                  <a:prstClr val="black"/>
                </a:solidFill>
              </a:rPr>
              <a:t>a </a:t>
            </a:r>
            <a:r>
              <a:rPr lang="en-GB" b="1" i="1" dirty="0" err="1">
                <a:solidFill>
                  <a:prstClr val="black"/>
                </a:solidFill>
              </a:rPr>
              <a:t>Ghon’s</a:t>
            </a:r>
            <a:r>
              <a:rPr lang="en-GB" b="1" i="1" dirty="0">
                <a:solidFill>
                  <a:prstClr val="black"/>
                </a:solidFill>
              </a:rPr>
              <a:t> focus. The early </a:t>
            </a:r>
            <a:r>
              <a:rPr lang="en-GB" b="1" i="1" dirty="0" err="1">
                <a:solidFill>
                  <a:prstClr val="black"/>
                </a:solidFill>
              </a:rPr>
              <a:t>Ghon’s</a:t>
            </a:r>
            <a:r>
              <a:rPr lang="en-GB" b="1" i="1" dirty="0">
                <a:solidFill>
                  <a:prstClr val="black"/>
                </a:solidFill>
              </a:rPr>
              <a:t> focus together with the lymph node lesion constitute the </a:t>
            </a:r>
            <a:r>
              <a:rPr lang="en-GB" b="1" i="1" dirty="0" err="1">
                <a:solidFill>
                  <a:prstClr val="black"/>
                </a:solidFill>
              </a:rPr>
              <a:t>Ghon’s</a:t>
            </a:r>
            <a:r>
              <a:rPr lang="en-GB" b="1" i="1" dirty="0">
                <a:solidFill>
                  <a:prstClr val="black"/>
                </a:solidFill>
              </a:rPr>
              <a:t> complex..</a:t>
            </a:r>
            <a:endParaRPr lang="ar-SA" b="1" i="1" dirty="0">
              <a:solidFill>
                <a:prstClr val="black"/>
              </a:solidFill>
            </a:endParaRPr>
          </a:p>
        </p:txBody>
      </p:sp>
    </p:spTree>
    <p:extLst>
      <p:ext uri="{BB962C8B-B14F-4D97-AF65-F5344CB8AC3E}">
        <p14:creationId xmlns:p14="http://schemas.microsoft.com/office/powerpoint/2010/main" val="39157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0-#ppt_w/2"/>
                                          </p:val>
                                        </p:tav>
                                        <p:tav tm="100000">
                                          <p:val>
                                            <p:strVal val="#ppt_x"/>
                                          </p:val>
                                        </p:tav>
                                      </p:tavLst>
                                    </p:anim>
                                    <p:anim calcmode="lin" valueType="num">
                                      <p:cBhvr additive="base">
                                        <p:cTn id="8" dur="500" fill="hold"/>
                                        <p:tgtEl>
                                          <p:spTgt spid="143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anim calcmode="lin" valueType="num">
                                      <p:cBhvr additive="base">
                                        <p:cTn id="13" dur="500" fill="hold"/>
                                        <p:tgtEl>
                                          <p:spTgt spid="143365"/>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38" y="287866"/>
            <a:ext cx="5075237" cy="50752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72065" y="5558135"/>
            <a:ext cx="620580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a:latin typeface="arial" panose="020B0604020202020204" pitchFamily="34" charset="0"/>
              </a:rPr>
              <a:t>CAVITARY TUBERCULOSIS: Extensive necrosis with cavitation, usually occurring in the upper lung or apex, is a characteristic feature of "secondary" or "</a:t>
            </a:r>
            <a:r>
              <a:rPr lang="en-US" dirty="0" smtClean="0">
                <a:latin typeface="arial" panose="020B0604020202020204" pitchFamily="34" charset="0"/>
              </a:rPr>
              <a:t>adult tuberculosis”</a:t>
            </a:r>
            <a:endParaRPr lang="en-US" dirty="0"/>
          </a:p>
        </p:txBody>
      </p:sp>
      <p:sp>
        <p:nvSpPr>
          <p:cNvPr id="6" name="Rectangle 5"/>
          <p:cNvSpPr/>
          <p:nvPr/>
        </p:nvSpPr>
        <p:spPr>
          <a:xfrm>
            <a:off x="492237" y="270932"/>
            <a:ext cx="2800767"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b="1" dirty="0" smtClean="0">
                <a:latin typeface="arial" panose="020B0604020202020204" pitchFamily="34" charset="0"/>
              </a:rPr>
              <a:t>Secondary tuberculosis</a:t>
            </a:r>
            <a:endParaRPr lang="en-US" b="1" dirty="0"/>
          </a:p>
        </p:txBody>
      </p:sp>
    </p:spTree>
    <p:extLst>
      <p:ext uri="{BB962C8B-B14F-4D97-AF65-F5344CB8AC3E}">
        <p14:creationId xmlns:p14="http://schemas.microsoft.com/office/powerpoint/2010/main" val="1254512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http://farm8.staticflickr.com/7025/6564688133_973ab5677f_o.jpg"/>
          <p:cNvPicPr>
            <a:picLocks noChangeAspect="1" noChangeArrowheads="1"/>
          </p:cNvPicPr>
          <p:nvPr/>
        </p:nvPicPr>
        <p:blipFill>
          <a:blip r:embed="rId2" cstate="print"/>
          <a:srcRect/>
          <a:stretch>
            <a:fillRect/>
          </a:stretch>
        </p:blipFill>
        <p:spPr bwMode="auto">
          <a:xfrm>
            <a:off x="5159896" y="939478"/>
            <a:ext cx="5256584" cy="5441851"/>
          </a:xfrm>
          <a:prstGeom prst="rect">
            <a:avLst/>
          </a:prstGeom>
          <a:noFill/>
        </p:spPr>
      </p:pic>
      <p:sp>
        <p:nvSpPr>
          <p:cNvPr id="5" name="مستطيل 4"/>
          <p:cNvSpPr/>
          <p:nvPr/>
        </p:nvSpPr>
        <p:spPr>
          <a:xfrm>
            <a:off x="304800" y="1507067"/>
            <a:ext cx="4855096" cy="4093428"/>
          </a:xfrm>
          <a:prstGeom prst="rect">
            <a:avLst/>
          </a:prstGeom>
        </p:spPr>
        <p:txBody>
          <a:bodyPr wrap="square">
            <a:spAutoFit/>
          </a:bodyPr>
          <a:lstStyle/>
          <a:p>
            <a:pPr marL="182880" indent="-182880" algn="l" rtl="0">
              <a:buFont typeface="Arial" pitchFamily="34" charset="0"/>
              <a:buChar char="•"/>
            </a:pPr>
            <a:r>
              <a:rPr lang="en-GB" sz="2000" b="1" i="1" dirty="0">
                <a:solidFill>
                  <a:prstClr val="black"/>
                </a:solidFill>
              </a:rPr>
              <a:t>Miliary TB can occur when TB lung lesions erode pulmonary veins or when </a:t>
            </a:r>
            <a:r>
              <a:rPr lang="en-GB" sz="2000" b="1" i="1" dirty="0" err="1">
                <a:solidFill>
                  <a:prstClr val="black"/>
                </a:solidFill>
              </a:rPr>
              <a:t>extrapulmonary</a:t>
            </a:r>
            <a:r>
              <a:rPr lang="en-GB" sz="2000" b="1" i="1" dirty="0">
                <a:solidFill>
                  <a:prstClr val="black"/>
                </a:solidFill>
              </a:rPr>
              <a:t> TB lesions erode systemic veins. </a:t>
            </a:r>
          </a:p>
          <a:p>
            <a:pPr marL="182880" indent="-182880" algn="l" rtl="0">
              <a:buFont typeface="Arial" pitchFamily="34" charset="0"/>
              <a:buChar char="•"/>
            </a:pPr>
            <a:endParaRPr lang="en-GB" sz="2000" b="1" i="1" dirty="0">
              <a:solidFill>
                <a:prstClr val="black"/>
              </a:solidFill>
            </a:endParaRPr>
          </a:p>
          <a:p>
            <a:pPr marL="182880" indent="-182880" algn="l" rtl="0">
              <a:buFont typeface="Arial" pitchFamily="34" charset="0"/>
              <a:buChar char="•"/>
            </a:pPr>
            <a:r>
              <a:rPr lang="en-GB" sz="2000" b="1" i="1" dirty="0">
                <a:solidFill>
                  <a:prstClr val="black"/>
                </a:solidFill>
              </a:rPr>
              <a:t>This results in </a:t>
            </a:r>
            <a:r>
              <a:rPr lang="en-GB" sz="2000" b="1" i="1" dirty="0" err="1">
                <a:solidFill>
                  <a:prstClr val="black"/>
                </a:solidFill>
              </a:rPr>
              <a:t>hematogenous</a:t>
            </a:r>
            <a:r>
              <a:rPr lang="en-GB" sz="2000" b="1" i="1" dirty="0">
                <a:solidFill>
                  <a:prstClr val="black"/>
                </a:solidFill>
              </a:rPr>
              <a:t> dissemination of tubercle bacilli producing myriads of 1-2 mm. lesions throughout the body in susceptible hosts. </a:t>
            </a:r>
          </a:p>
          <a:p>
            <a:pPr marL="182880" indent="-182880" algn="l" rtl="0">
              <a:buFont typeface="Arial" pitchFamily="34" charset="0"/>
              <a:buChar char="•"/>
            </a:pPr>
            <a:endParaRPr lang="en-GB" sz="2000" b="1" i="1" dirty="0">
              <a:solidFill>
                <a:prstClr val="black"/>
              </a:solidFill>
            </a:endParaRPr>
          </a:p>
          <a:p>
            <a:pPr marL="182880" indent="-182880" algn="l" rtl="0">
              <a:buFont typeface="Arial" pitchFamily="34" charset="0"/>
              <a:buChar char="•"/>
            </a:pPr>
            <a:r>
              <a:rPr lang="en-GB" sz="2000" b="1" i="1" dirty="0" err="1">
                <a:solidFill>
                  <a:prstClr val="black"/>
                </a:solidFill>
              </a:rPr>
              <a:t>Miliary</a:t>
            </a:r>
            <a:r>
              <a:rPr lang="en-GB" sz="2000" b="1" i="1" dirty="0">
                <a:solidFill>
                  <a:prstClr val="black"/>
                </a:solidFill>
              </a:rPr>
              <a:t> spread limited to the </a:t>
            </a:r>
            <a:r>
              <a:rPr lang="en-GB" sz="2000" i="1" dirty="0">
                <a:solidFill>
                  <a:prstClr val="black"/>
                </a:solidFill>
              </a:rPr>
              <a:t>l</a:t>
            </a:r>
            <a:r>
              <a:rPr lang="en-GB" sz="2000" b="1" i="1" dirty="0">
                <a:solidFill>
                  <a:prstClr val="black"/>
                </a:solidFill>
              </a:rPr>
              <a:t>ungs can occur following erosion of pulmonary arteries by TB lung lesions.</a:t>
            </a:r>
            <a:endParaRPr lang="ar-SA" sz="2000" b="1" i="1" dirty="0">
              <a:solidFill>
                <a:prstClr val="black"/>
              </a:solidFill>
            </a:endParaRPr>
          </a:p>
        </p:txBody>
      </p:sp>
      <p:sp>
        <p:nvSpPr>
          <p:cNvPr id="6" name="Rounded Rectangle 5"/>
          <p:cNvSpPr/>
          <p:nvPr/>
        </p:nvSpPr>
        <p:spPr>
          <a:xfrm>
            <a:off x="3143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Miliary TB of the Lungs</a:t>
            </a:r>
          </a:p>
        </p:txBody>
      </p:sp>
      <p:cxnSp>
        <p:nvCxnSpPr>
          <p:cNvPr id="8" name="Straight Arrow Connector 7"/>
          <p:cNvCxnSpPr/>
          <p:nvPr/>
        </p:nvCxnSpPr>
        <p:spPr>
          <a:xfrm flipV="1">
            <a:off x="6528048" y="4437112"/>
            <a:ext cx="432048" cy="14401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34308" y="2755060"/>
            <a:ext cx="432048" cy="67043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9200107" y="2276872"/>
            <a:ext cx="432048" cy="4096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9136011" y="3457159"/>
            <a:ext cx="432048" cy="4064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5" name="TextBox 14"/>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8527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TB1"/>
          <p:cNvPicPr>
            <a:picLocks noGrp="1" noChangeAspect="1" noChangeArrowheads="1"/>
          </p:cNvPicPr>
          <p:nvPr>
            <p:ph type="clipArt" sz="half" idx="2"/>
          </p:nvPr>
        </p:nvPicPr>
        <p:blipFill>
          <a:blip r:embed="rId2" cstate="print"/>
          <a:srcRect/>
          <a:stretch>
            <a:fillRect/>
          </a:stretch>
        </p:blipFill>
        <p:spPr>
          <a:xfrm>
            <a:off x="1991544" y="836712"/>
            <a:ext cx="8064896" cy="4248472"/>
          </a:xfrm>
          <a:noFill/>
          <a:ln w="28575">
            <a:solidFill>
              <a:schemeClr val="tx1"/>
            </a:solidFill>
          </a:ln>
        </p:spPr>
      </p:pic>
      <p:sp>
        <p:nvSpPr>
          <p:cNvPr id="153604" name="AutoShape 4"/>
          <p:cNvSpPr>
            <a:spLocks noChangeArrowheads="1"/>
          </p:cNvSpPr>
          <p:nvPr/>
        </p:nvSpPr>
        <p:spPr bwMode="auto">
          <a:xfrm>
            <a:off x="5266184" y="2564904"/>
            <a:ext cx="469776" cy="357022"/>
          </a:xfrm>
          <a:prstGeom prst="rightArrow">
            <a:avLst>
              <a:gd name="adj1" fmla="val 50000"/>
              <a:gd name="adj2" fmla="val 37500"/>
            </a:avLst>
          </a:prstGeom>
          <a:solidFill>
            <a:srgbClr val="FF0000"/>
          </a:solidFill>
          <a:ln w="9525">
            <a:solidFill>
              <a:schemeClr val="hlink"/>
            </a:solidFill>
            <a:miter lim="800000"/>
            <a:headEnd/>
            <a:tailEnd/>
          </a:ln>
        </p:spPr>
        <p:txBody>
          <a:bodyPr wrap="none" anchor="ctr"/>
          <a:lstStyle/>
          <a:p>
            <a:endParaRPr lang="ar-SA"/>
          </a:p>
        </p:txBody>
      </p:sp>
      <p:sp>
        <p:nvSpPr>
          <p:cNvPr id="2" name="Rectangle 1"/>
          <p:cNvSpPr/>
          <p:nvPr/>
        </p:nvSpPr>
        <p:spPr>
          <a:xfrm>
            <a:off x="2063552" y="5085185"/>
            <a:ext cx="7992888" cy="1200329"/>
          </a:xfrm>
          <a:prstGeom prst="rect">
            <a:avLst/>
          </a:prstGeom>
        </p:spPr>
        <p:txBody>
          <a:bodyPr wrap="square">
            <a:spAutoFit/>
          </a:bodyPr>
          <a:lstStyle/>
          <a:p>
            <a:pPr algn="ctr"/>
            <a:r>
              <a:rPr lang="en-US" b="1" i="1" dirty="0"/>
              <a:t>Well-defined granulomas are seen here. They have rounded outlines. The one toward the center of the photograph contains several Langhan’s giant cells. Granulomas are composed of transformed macrophages called epithelioid cells along with lymphocytes, occasional PMN's, plasma cells, and fibroblasts</a:t>
            </a:r>
          </a:p>
        </p:txBody>
      </p:sp>
      <p:sp>
        <p:nvSpPr>
          <p:cNvPr id="9" name="Rounded Rectangle 8"/>
          <p:cNvSpPr/>
          <p:nvPr/>
        </p:nvSpPr>
        <p:spPr>
          <a:xfrm>
            <a:off x="3424684" y="188640"/>
            <a:ext cx="5479629"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Granulomas</a:t>
            </a:r>
          </a:p>
        </p:txBody>
      </p:sp>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1" name="TextBox 10"/>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1702824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additive="base">
                                        <p:cTn id="7" dur="500" fill="hold"/>
                                        <p:tgtEl>
                                          <p:spTgt spid="153604"/>
                                        </p:tgtEl>
                                        <p:attrNameLst>
                                          <p:attrName>ppt_x</p:attrName>
                                        </p:attrNameLst>
                                      </p:cBhvr>
                                      <p:tavLst>
                                        <p:tav tm="0">
                                          <p:val>
                                            <p:strVal val="0-#ppt_w/2"/>
                                          </p:val>
                                        </p:tav>
                                        <p:tav tm="100000">
                                          <p:val>
                                            <p:strVal val="#ppt_x"/>
                                          </p:val>
                                        </p:tav>
                                      </p:tavLst>
                                    </p:anim>
                                    <p:anim calcmode="lin" valueType="num">
                                      <p:cBhvr additive="base">
                                        <p:cTn id="8" dur="500" fill="hold"/>
                                        <p:tgtEl>
                                          <p:spTgt spid="153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4600" y="5877273"/>
            <a:ext cx="6724672" cy="768337"/>
          </a:xfrm>
        </p:spPr>
        <p:txBody>
          <a:bodyPr>
            <a:normAutofit/>
          </a:bodyPr>
          <a:lstStyle/>
          <a:p>
            <a:pPr marL="0" indent="0" algn="ctr" rtl="0">
              <a:buNone/>
            </a:pPr>
            <a:r>
              <a:rPr lang="en-GB" sz="1800" b="1" i="1" dirty="0"/>
              <a:t>The pyknotic nuclei of epithelioid cells in the center of the granuloma (apoptotic bodies) are a precursor of necrosis.</a:t>
            </a:r>
            <a:endParaRPr lang="ar-SA" sz="1800" b="1" i="1" dirty="0"/>
          </a:p>
        </p:txBody>
      </p:sp>
      <p:pic>
        <p:nvPicPr>
          <p:cNvPr id="7170" name="Picture 2" descr="http://farm8.staticflickr.com/7010/6545189095_c349db569d_b.jpg"/>
          <p:cNvPicPr>
            <a:picLocks noChangeAspect="1" noChangeArrowheads="1"/>
          </p:cNvPicPr>
          <p:nvPr/>
        </p:nvPicPr>
        <p:blipFill>
          <a:blip r:embed="rId2" cstate="print"/>
          <a:srcRect/>
          <a:stretch>
            <a:fillRect/>
          </a:stretch>
        </p:blipFill>
        <p:spPr bwMode="auto">
          <a:xfrm>
            <a:off x="1919538" y="980728"/>
            <a:ext cx="8136903" cy="4680520"/>
          </a:xfrm>
          <a:prstGeom prst="rect">
            <a:avLst/>
          </a:prstGeom>
          <a:noFill/>
          <a:ln w="28575">
            <a:solidFill>
              <a:schemeClr val="tx1"/>
            </a:solidFill>
          </a:ln>
        </p:spPr>
      </p:pic>
      <p:sp>
        <p:nvSpPr>
          <p:cNvPr id="8" name="Rounded Rectangle 7"/>
          <p:cNvSpPr/>
          <p:nvPr/>
        </p:nvSpPr>
        <p:spPr>
          <a:xfrm>
            <a:off x="2351584" y="116632"/>
            <a:ext cx="7344816" cy="720080"/>
          </a:xfrm>
          <a:prstGeom prst="roundRect">
            <a:avLst/>
          </a:prstGeom>
          <a:solidFill>
            <a:srgbClr val="B74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400" b="1" i="1" dirty="0">
              <a:solidFill>
                <a:schemeClr val="bg1"/>
              </a:solidFill>
              <a:effectLst>
                <a:outerShdw blurRad="38100" dist="38100" dir="2700000" algn="tl">
                  <a:srgbClr val="000000">
                    <a:alpha val="43137"/>
                  </a:srgbClr>
                </a:outerShdw>
              </a:effectLst>
            </a:endParaRPr>
          </a:p>
          <a:p>
            <a:pPr algn="ctr" rtl="1"/>
            <a:r>
              <a:rPr lang="en-GB" sz="2400" b="1" i="1" dirty="0">
                <a:solidFill>
                  <a:schemeClr val="bg1"/>
                </a:solidFill>
                <a:effectLst>
                  <a:outerShdw blurRad="38100" dist="38100" dir="2700000" algn="tl">
                    <a:srgbClr val="000000">
                      <a:alpha val="43137"/>
                    </a:srgbClr>
                  </a:outerShdw>
                </a:effectLst>
              </a:rPr>
              <a:t>Pulmonary TB  - Granuloma with central </a:t>
            </a:r>
          </a:p>
          <a:p>
            <a:pPr algn="ctr" rtl="1"/>
            <a:r>
              <a:rPr lang="en-GB" sz="2400" b="1" i="1" dirty="0">
                <a:solidFill>
                  <a:schemeClr val="bg1"/>
                </a:solidFill>
                <a:effectLst>
                  <a:outerShdw blurRad="38100" dist="38100" dir="2700000" algn="tl">
                    <a:srgbClr val="000000">
                      <a:alpha val="43137"/>
                    </a:srgbClr>
                  </a:outerShdw>
                </a:effectLst>
              </a:rPr>
              <a:t>early necrosis</a:t>
            </a:r>
            <a:endParaRPr lang="ar-SA" sz="2400" b="1" i="1" dirty="0">
              <a:solidFill>
                <a:schemeClr val="bg1"/>
              </a:solidFill>
              <a:effectLst>
                <a:outerShdw blurRad="38100" dist="38100" dir="2700000" algn="tl">
                  <a:srgbClr val="000000">
                    <a:alpha val="43137"/>
                  </a:srgbClr>
                </a:outerShdw>
              </a:effectLst>
            </a:endParaRPr>
          </a:p>
          <a:p>
            <a:pPr algn="ctr"/>
            <a:endParaRPr lang="en-US" sz="2400" dirty="0"/>
          </a:p>
        </p:txBody>
      </p:sp>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20729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740</Words>
  <Application>Microsoft Office PowerPoint</Application>
  <PresentationFormat>Widescreen</PresentationFormat>
  <Paragraphs>106</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vt:lpstr>
      <vt:lpstr>Calibri</vt:lpstr>
      <vt:lpstr>Calibri Light</vt:lpstr>
      <vt:lpstr>Goudy Old Style</vt:lpstr>
      <vt:lpstr>Times New Roman</vt:lpstr>
      <vt:lpstr>Office Theme</vt:lpstr>
      <vt:lpstr>Granulomatous  Diseases</vt:lpstr>
      <vt:lpstr>1- Tuberculosis of the lung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Tuberculous Lymphadenitis</vt:lpstr>
      <vt:lpstr>PowerPoint Presentation</vt:lpstr>
      <vt:lpstr>PowerPoint Presentation</vt:lpstr>
      <vt:lpstr>PowerPoint Presentation</vt:lpstr>
      <vt:lpstr>PowerPoint Presentation</vt:lpstr>
      <vt:lpstr>3- Bilharzial Granulomas</vt:lpstr>
      <vt:lpstr>PowerPoint Presentation</vt:lpstr>
      <vt:lpstr>PowerPoint Presentation</vt:lpstr>
      <vt:lpstr>PowerPoint Presentation</vt:lpstr>
      <vt:lpstr>4- Cutaneous Leishmaniasis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Granulomatous  Diseases</dc:title>
  <dc:creator>maha</dc:creator>
  <cp:lastModifiedBy>Maha Mohammead Arfah</cp:lastModifiedBy>
  <cp:revision>9</cp:revision>
  <dcterms:created xsi:type="dcterms:W3CDTF">2015-09-03T09:11:02Z</dcterms:created>
  <dcterms:modified xsi:type="dcterms:W3CDTF">2019-10-17T11:49:47Z</dcterms:modified>
</cp:coreProperties>
</file>