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4" r:id="rId1"/>
  </p:sldMasterIdLst>
  <p:notesMasterIdLst>
    <p:notesMasterId r:id="rId4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95"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023" autoAdjust="0"/>
    <p:restoredTop sz="94660"/>
  </p:normalViewPr>
  <p:slideViewPr>
    <p:cSldViewPr snapToGrid="0">
      <p:cViewPr varScale="1">
        <p:scale>
          <a:sx n="57" d="100"/>
          <a:sy n="57" d="100"/>
        </p:scale>
        <p:origin x="72"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99F81D2-D4B8-48C6-9654-A99C20B32D1B}" type="datetimeFigureOut">
              <a:rPr lang="ar-SA" smtClean="0"/>
              <a:t>18/02/1441</a:t>
            </a:fld>
            <a:endParaRPr lang="ar-S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96ECA0F-7B0D-44E4-8235-6F28C114CFA1}" type="slidenum">
              <a:rPr lang="ar-SA" smtClean="0"/>
              <a:t>‹#›</a:t>
            </a:fld>
            <a:endParaRPr lang="ar-SA"/>
          </a:p>
        </p:txBody>
      </p:sp>
    </p:spTree>
    <p:extLst>
      <p:ext uri="{BB962C8B-B14F-4D97-AF65-F5344CB8AC3E}">
        <p14:creationId xmlns:p14="http://schemas.microsoft.com/office/powerpoint/2010/main" val="199426112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p:spPr>
        <p:txBody>
          <a:bodyPr/>
          <a:lstStyle/>
          <a:p>
            <a:endParaRPr lang="en-US" dirty="0" smtClean="0"/>
          </a:p>
        </p:txBody>
      </p:sp>
      <p:sp>
        <p:nvSpPr>
          <p:cNvPr id="376836" name="Slide Number Placeholder 3"/>
          <p:cNvSpPr>
            <a:spLocks noGrp="1"/>
          </p:cNvSpPr>
          <p:nvPr>
            <p:ph type="sldNum" sz="quarter"/>
          </p:nvPr>
        </p:nvSpPr>
        <p:spPr>
          <a:noFill/>
        </p:spPr>
        <p:txBody>
          <a:bodyPr/>
          <a:lstStyle/>
          <a:p>
            <a:fld id="{6C81121E-0C02-454E-B9BB-42225620B868}" type="slidenum">
              <a:rPr lang="en-GB" smtClean="0">
                <a:solidFill>
                  <a:prstClr val="black"/>
                </a:solidFill>
              </a:rPr>
              <a:pPr/>
              <a:t>16</a:t>
            </a:fld>
            <a:endParaRPr lang="en-GB" smtClean="0">
              <a:solidFill>
                <a:prstClr val="black"/>
              </a:solidFill>
            </a:endParaRPr>
          </a:p>
        </p:txBody>
      </p:sp>
    </p:spTree>
    <p:extLst>
      <p:ext uri="{BB962C8B-B14F-4D97-AF65-F5344CB8AC3E}">
        <p14:creationId xmlns:p14="http://schemas.microsoft.com/office/powerpoint/2010/main" val="1641817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D55023-EAF1-4308-9098-5EDC1506B60F}" type="slidenum">
              <a:rPr lang="en-US">
                <a:solidFill>
                  <a:prstClr val="black"/>
                </a:solidFill>
              </a:rPr>
              <a:pPr fontAlgn="base">
                <a:spcBef>
                  <a:spcPct val="0"/>
                </a:spcBef>
                <a:spcAft>
                  <a:spcPct val="0"/>
                </a:spcAft>
              </a:pPr>
              <a:t>21</a:t>
            </a:fld>
            <a:endParaRPr lang="en-US">
              <a:solidFill>
                <a:prstClr val="black"/>
              </a:solidFill>
            </a:endParaRPr>
          </a:p>
        </p:txBody>
      </p:sp>
    </p:spTree>
    <p:extLst>
      <p:ext uri="{BB962C8B-B14F-4D97-AF65-F5344CB8AC3E}">
        <p14:creationId xmlns:p14="http://schemas.microsoft.com/office/powerpoint/2010/main" val="1452836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0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FEA3D3-6BB4-4C93-9838-8BF0153B53A5}" type="slidenum">
              <a:rPr lang="en-US">
                <a:solidFill>
                  <a:prstClr val="black"/>
                </a:solidFill>
              </a:rPr>
              <a:pPr fontAlgn="base">
                <a:spcBef>
                  <a:spcPct val="0"/>
                </a:spcBef>
                <a:spcAft>
                  <a:spcPct val="0"/>
                </a:spcAft>
              </a:pPr>
              <a:t>31</a:t>
            </a:fld>
            <a:endParaRPr lang="en-US">
              <a:solidFill>
                <a:prstClr val="black"/>
              </a:solidFill>
            </a:endParaRPr>
          </a:p>
        </p:txBody>
      </p:sp>
    </p:spTree>
    <p:extLst>
      <p:ext uri="{BB962C8B-B14F-4D97-AF65-F5344CB8AC3E}">
        <p14:creationId xmlns:p14="http://schemas.microsoft.com/office/powerpoint/2010/main" val="233801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F76F47-A5FD-4188-A029-C65DC61FEF70}" type="slidenum">
              <a:rPr lang="en-US">
                <a:solidFill>
                  <a:prstClr val="black"/>
                </a:solidFill>
              </a:rPr>
              <a:pPr fontAlgn="base">
                <a:spcBef>
                  <a:spcPct val="0"/>
                </a:spcBef>
                <a:spcAft>
                  <a:spcPct val="0"/>
                </a:spcAft>
              </a:pPr>
              <a:t>32</a:t>
            </a:fld>
            <a:endParaRPr lang="en-US">
              <a:solidFill>
                <a:prstClr val="black"/>
              </a:solidFill>
            </a:endParaRPr>
          </a:p>
        </p:txBody>
      </p:sp>
    </p:spTree>
    <p:extLst>
      <p:ext uri="{BB962C8B-B14F-4D97-AF65-F5344CB8AC3E}">
        <p14:creationId xmlns:p14="http://schemas.microsoft.com/office/powerpoint/2010/main" val="2376530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8AAAC9-3B14-458A-9A44-CFB182B710E0}" type="slidenum">
              <a:rPr lang="en-US">
                <a:solidFill>
                  <a:prstClr val="black"/>
                </a:solidFill>
              </a:rPr>
              <a:pPr fontAlgn="base">
                <a:spcBef>
                  <a:spcPct val="0"/>
                </a:spcBef>
                <a:spcAft>
                  <a:spcPct val="0"/>
                </a:spcAft>
              </a:pPr>
              <a:t>38</a:t>
            </a:fld>
            <a:endParaRPr lang="en-US">
              <a:solidFill>
                <a:prstClr val="black"/>
              </a:solidFill>
            </a:endParaRPr>
          </a:p>
        </p:txBody>
      </p:sp>
    </p:spTree>
    <p:extLst>
      <p:ext uri="{BB962C8B-B14F-4D97-AF65-F5344CB8AC3E}">
        <p14:creationId xmlns:p14="http://schemas.microsoft.com/office/powerpoint/2010/main" val="695215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A595D8-CBD9-4F51-83C5-C7BA48B85266}" type="slidenum">
              <a:rPr lang="en-US">
                <a:solidFill>
                  <a:prstClr val="black"/>
                </a:solidFill>
              </a:rPr>
              <a:pPr fontAlgn="base">
                <a:spcBef>
                  <a:spcPct val="0"/>
                </a:spcBef>
                <a:spcAft>
                  <a:spcPct val="0"/>
                </a:spcAft>
              </a:pPr>
              <a:t>39</a:t>
            </a:fld>
            <a:endParaRPr lang="en-US">
              <a:solidFill>
                <a:prstClr val="black"/>
              </a:solidFill>
            </a:endParaRPr>
          </a:p>
        </p:txBody>
      </p:sp>
    </p:spTree>
    <p:extLst>
      <p:ext uri="{BB962C8B-B14F-4D97-AF65-F5344CB8AC3E}">
        <p14:creationId xmlns:p14="http://schemas.microsoft.com/office/powerpoint/2010/main" val="3504323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10/17/2019</a:t>
            </a:fld>
            <a:endParaRPr lang="en-US"/>
          </a:p>
        </p:txBody>
      </p:sp>
      <p:sp>
        <p:nvSpPr>
          <p:cNvPr id="5" name="Footer Placeholder 4"/>
          <p:cNvSpPr>
            <a:spLocks noGrp="1"/>
          </p:cNvSpPr>
          <p:nvPr>
            <p:ph type="ftr" sz="quarter" idx="11"/>
          </p:nvPr>
        </p:nvSpPr>
        <p:spPr/>
        <p:txBody>
          <a:bodyPr/>
          <a:lstStyle/>
          <a:p>
            <a:endParaRPr lang="en-US">
              <a:solidFill>
                <a:srgbClr val="CCDDEA"/>
              </a:solidFill>
            </a:endParaRPr>
          </a:p>
        </p:txBody>
      </p:sp>
      <p:sp>
        <p:nvSpPr>
          <p:cNvPr id="6" name="Slide Number Placeholder 5"/>
          <p:cNvSpPr>
            <a:spLocks noGrp="1"/>
          </p:cNvSpPr>
          <p:nvPr>
            <p:ph type="sldNum" sz="quarter" idx="12"/>
          </p:nvPr>
        </p:nvSpPr>
        <p:spPr/>
        <p:txBody>
          <a:bodyPr/>
          <a:lstStyle/>
          <a:p>
            <a:fld id="{F5562620-3FB6-421B-B1D3-5F07E769592A}" type="slidenum">
              <a:rPr lang="en-US" smtClean="0">
                <a:solidFill>
                  <a:srgbClr val="CCDDEA"/>
                </a:solidFill>
              </a:rPr>
              <a:pPr/>
              <a:t>‹#›</a:t>
            </a:fld>
            <a:endParaRPr lang="en-US">
              <a:solidFill>
                <a:srgbClr val="CCDDEA"/>
              </a:solidFill>
            </a:endParaRPr>
          </a:p>
        </p:txBody>
      </p:sp>
    </p:spTree>
    <p:extLst>
      <p:ext uri="{BB962C8B-B14F-4D97-AF65-F5344CB8AC3E}">
        <p14:creationId xmlns:p14="http://schemas.microsoft.com/office/powerpoint/2010/main" val="2146722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solidFill>
                  <a:srgbClr val="637052"/>
                </a:solidFill>
              </a:rPr>
              <a:pPr/>
              <a:t>10/17/2019</a:t>
            </a:fld>
            <a:endParaRPr lang="en-US">
              <a:solidFill>
                <a:srgbClr val="637052"/>
              </a:solidFill>
            </a:endParaRPr>
          </a:p>
        </p:txBody>
      </p:sp>
      <p:sp>
        <p:nvSpPr>
          <p:cNvPr id="5" name="Footer Placeholder 4"/>
          <p:cNvSpPr>
            <a:spLocks noGrp="1"/>
          </p:cNvSpPr>
          <p:nvPr>
            <p:ph type="ftr" sz="quarter" idx="11"/>
          </p:nvPr>
        </p:nvSpPr>
        <p:spPr/>
        <p:txBody>
          <a:bodyPr/>
          <a:lstStyle/>
          <a:p>
            <a:endParaRPr lang="en-US">
              <a:solidFill>
                <a:srgbClr val="637052"/>
              </a:solidFill>
            </a:endParaRPr>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extLst>
      <p:ext uri="{BB962C8B-B14F-4D97-AF65-F5344CB8AC3E}">
        <p14:creationId xmlns:p14="http://schemas.microsoft.com/office/powerpoint/2010/main" val="3907083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solidFill>
                  <a:srgbClr val="637052"/>
                </a:solidFill>
              </a:rPr>
              <a:pPr/>
              <a:t>10/17/2019</a:t>
            </a:fld>
            <a:endParaRPr lang="en-US">
              <a:solidFill>
                <a:srgbClr val="637052"/>
              </a:solidFill>
            </a:endParaRPr>
          </a:p>
        </p:txBody>
      </p:sp>
      <p:sp>
        <p:nvSpPr>
          <p:cNvPr id="5" name="Footer Placeholder 4"/>
          <p:cNvSpPr>
            <a:spLocks noGrp="1"/>
          </p:cNvSpPr>
          <p:nvPr>
            <p:ph type="ftr" sz="quarter" idx="11"/>
          </p:nvPr>
        </p:nvSpPr>
        <p:spPr/>
        <p:txBody>
          <a:bodyPr/>
          <a:lstStyle/>
          <a:p>
            <a:endParaRPr lang="en-US">
              <a:solidFill>
                <a:srgbClr val="637052"/>
              </a:solidFill>
            </a:endParaRPr>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extLst>
      <p:ext uri="{BB962C8B-B14F-4D97-AF65-F5344CB8AC3E}">
        <p14:creationId xmlns:p14="http://schemas.microsoft.com/office/powerpoint/2010/main" val="3660592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1117601" y="6245225"/>
            <a:ext cx="2535767" cy="476250"/>
          </a:xfrm>
        </p:spPr>
        <p:txBody>
          <a:bodyPr/>
          <a:lstStyle>
            <a:lvl1pPr>
              <a:defRPr/>
            </a:lvl1pPr>
          </a:lstStyle>
          <a:p>
            <a:endParaRPr lang="en-US">
              <a:solidFill>
                <a:srgbClr val="637052"/>
              </a:solidFill>
            </a:endParaRPr>
          </a:p>
        </p:txBody>
      </p:sp>
      <p:sp>
        <p:nvSpPr>
          <p:cNvPr id="4" name="Footer Placeholder 3"/>
          <p:cNvSpPr>
            <a:spLocks noGrp="1"/>
          </p:cNvSpPr>
          <p:nvPr>
            <p:ph type="ftr" sz="quarter" idx="11"/>
          </p:nvPr>
        </p:nvSpPr>
        <p:spPr>
          <a:xfrm>
            <a:off x="4572000" y="6245225"/>
            <a:ext cx="3860800" cy="476250"/>
          </a:xfrm>
        </p:spPr>
        <p:txBody>
          <a:bodyPr/>
          <a:lstStyle>
            <a:lvl1pPr>
              <a:defRPr/>
            </a:lvl1pPr>
          </a:lstStyle>
          <a:p>
            <a:endParaRPr lang="en-US">
              <a:solidFill>
                <a:srgbClr val="637052"/>
              </a:solidFill>
            </a:endParaRPr>
          </a:p>
        </p:txBody>
      </p:sp>
      <p:sp>
        <p:nvSpPr>
          <p:cNvPr id="5" name="Slide Number Placeholder 4"/>
          <p:cNvSpPr>
            <a:spLocks noGrp="1"/>
          </p:cNvSpPr>
          <p:nvPr>
            <p:ph type="sldNum" sz="quarter" idx="12"/>
          </p:nvPr>
        </p:nvSpPr>
        <p:spPr>
          <a:xfrm>
            <a:off x="9249834" y="6245225"/>
            <a:ext cx="2535767" cy="476250"/>
          </a:xfrm>
        </p:spPr>
        <p:txBody>
          <a:bodyPr/>
          <a:lstStyle>
            <a:lvl1pPr>
              <a:defRPr/>
            </a:lvl1pPr>
          </a:lstStyle>
          <a:p>
            <a:fld id="{F3B7729C-63C3-4B86-94F6-92CDE660A2AE}" type="slidenum">
              <a:rPr lang="ar-SA"/>
              <a:pPr/>
              <a:t>‹#›</a:t>
            </a:fld>
            <a:endParaRPr lang="en-US"/>
          </a:p>
        </p:txBody>
      </p:sp>
    </p:spTree>
    <p:extLst>
      <p:ext uri="{BB962C8B-B14F-4D97-AF65-F5344CB8AC3E}">
        <p14:creationId xmlns:p14="http://schemas.microsoft.com/office/powerpoint/2010/main" val="255022154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solidFill>
                  <a:srgbClr val="637052"/>
                </a:solidFill>
              </a:rPr>
              <a:pPr/>
              <a:t>10/17/2019</a:t>
            </a:fld>
            <a:endParaRPr lang="en-US">
              <a:solidFill>
                <a:srgbClr val="637052"/>
              </a:solidFill>
            </a:endParaRPr>
          </a:p>
        </p:txBody>
      </p:sp>
      <p:sp>
        <p:nvSpPr>
          <p:cNvPr id="5" name="Footer Placeholder 4"/>
          <p:cNvSpPr>
            <a:spLocks noGrp="1"/>
          </p:cNvSpPr>
          <p:nvPr>
            <p:ph type="ftr" sz="quarter" idx="11"/>
          </p:nvPr>
        </p:nvSpPr>
        <p:spPr/>
        <p:txBody>
          <a:bodyPr/>
          <a:lstStyle/>
          <a:p>
            <a:endParaRPr lang="en-US">
              <a:solidFill>
                <a:srgbClr val="637052"/>
              </a:solidFill>
            </a:endParaRPr>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extLst>
      <p:ext uri="{BB962C8B-B14F-4D97-AF65-F5344CB8AC3E}">
        <p14:creationId xmlns:p14="http://schemas.microsoft.com/office/powerpoint/2010/main" val="3597770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41E1B2-87E4-486A-9C3F-684719F7BAE8}" type="datetimeFigureOut">
              <a:rPr lang="en-US" smtClean="0">
                <a:solidFill>
                  <a:srgbClr val="637052"/>
                </a:solidFill>
              </a:rPr>
              <a:pPr/>
              <a:t>10/17/2019</a:t>
            </a:fld>
            <a:endParaRPr lang="en-US">
              <a:solidFill>
                <a:srgbClr val="637052"/>
              </a:solidFill>
            </a:endParaRPr>
          </a:p>
        </p:txBody>
      </p:sp>
      <p:sp>
        <p:nvSpPr>
          <p:cNvPr id="5" name="Footer Placeholder 4"/>
          <p:cNvSpPr>
            <a:spLocks noGrp="1"/>
          </p:cNvSpPr>
          <p:nvPr>
            <p:ph type="ftr" sz="quarter" idx="11"/>
          </p:nvPr>
        </p:nvSpPr>
        <p:spPr/>
        <p:txBody>
          <a:bodyPr/>
          <a:lstStyle/>
          <a:p>
            <a:endParaRPr lang="en-US">
              <a:solidFill>
                <a:srgbClr val="637052"/>
              </a:solidFill>
            </a:endParaRPr>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extLst>
      <p:ext uri="{BB962C8B-B14F-4D97-AF65-F5344CB8AC3E}">
        <p14:creationId xmlns:p14="http://schemas.microsoft.com/office/powerpoint/2010/main" val="4134448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41E1B2-87E4-486A-9C3F-684719F7BAE8}" type="datetimeFigureOut">
              <a:rPr lang="en-US" smtClean="0">
                <a:solidFill>
                  <a:srgbClr val="637052"/>
                </a:solidFill>
              </a:rPr>
              <a:pPr/>
              <a:t>10/17/2019</a:t>
            </a:fld>
            <a:endParaRPr lang="en-US">
              <a:solidFill>
                <a:srgbClr val="637052"/>
              </a:solidFill>
            </a:endParaRPr>
          </a:p>
        </p:txBody>
      </p:sp>
      <p:sp>
        <p:nvSpPr>
          <p:cNvPr id="6" name="Footer Placeholder 5"/>
          <p:cNvSpPr>
            <a:spLocks noGrp="1"/>
          </p:cNvSpPr>
          <p:nvPr>
            <p:ph type="ftr" sz="quarter" idx="11"/>
          </p:nvPr>
        </p:nvSpPr>
        <p:spPr/>
        <p:txBody>
          <a:bodyPr/>
          <a:lstStyle/>
          <a:p>
            <a:endParaRPr lang="en-US">
              <a:solidFill>
                <a:srgbClr val="637052"/>
              </a:solidFill>
            </a:endParaRPr>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extLst>
      <p:ext uri="{BB962C8B-B14F-4D97-AF65-F5344CB8AC3E}">
        <p14:creationId xmlns:p14="http://schemas.microsoft.com/office/powerpoint/2010/main" val="926819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41E1B2-87E4-486A-9C3F-684719F7BAE8}" type="datetimeFigureOut">
              <a:rPr lang="en-US" smtClean="0">
                <a:solidFill>
                  <a:srgbClr val="637052"/>
                </a:solidFill>
              </a:rPr>
              <a:pPr/>
              <a:t>10/17/2019</a:t>
            </a:fld>
            <a:endParaRPr lang="en-US">
              <a:solidFill>
                <a:srgbClr val="637052"/>
              </a:solidFill>
            </a:endParaRPr>
          </a:p>
        </p:txBody>
      </p:sp>
      <p:sp>
        <p:nvSpPr>
          <p:cNvPr id="8" name="Footer Placeholder 7"/>
          <p:cNvSpPr>
            <a:spLocks noGrp="1"/>
          </p:cNvSpPr>
          <p:nvPr>
            <p:ph type="ftr" sz="quarter" idx="11"/>
          </p:nvPr>
        </p:nvSpPr>
        <p:spPr/>
        <p:txBody>
          <a:bodyPr/>
          <a:lstStyle/>
          <a:p>
            <a:endParaRPr lang="en-US">
              <a:solidFill>
                <a:srgbClr val="637052"/>
              </a:solidFill>
            </a:endParaRPr>
          </a:p>
        </p:txBody>
      </p:sp>
      <p:sp>
        <p:nvSpPr>
          <p:cNvPr id="9" name="Slide Number Placeholder 8"/>
          <p:cNvSpPr>
            <a:spLocks noGrp="1"/>
          </p:cNvSpPr>
          <p:nvPr>
            <p:ph type="sldNum" sz="quarter" idx="12"/>
          </p:nvPr>
        </p:nvSpPr>
        <p:spPr/>
        <p:txBody>
          <a:bodyPr/>
          <a:lstStyle/>
          <a:p>
            <a:fld id="{F5562620-3FB6-421B-B1D3-5F07E769592A}" type="slidenum">
              <a:rPr lang="en-US" smtClean="0"/>
              <a:pPr/>
              <a:t>‹#›</a:t>
            </a:fld>
            <a:endParaRPr lang="en-US"/>
          </a:p>
        </p:txBody>
      </p:sp>
    </p:spTree>
    <p:extLst>
      <p:ext uri="{BB962C8B-B14F-4D97-AF65-F5344CB8AC3E}">
        <p14:creationId xmlns:p14="http://schemas.microsoft.com/office/powerpoint/2010/main" val="4090044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41E1B2-87E4-486A-9C3F-684719F7BAE8}" type="datetimeFigureOut">
              <a:rPr lang="en-US" smtClean="0">
                <a:solidFill>
                  <a:srgbClr val="637052"/>
                </a:solidFill>
              </a:rPr>
              <a:pPr/>
              <a:t>10/17/2019</a:t>
            </a:fld>
            <a:endParaRPr lang="en-US">
              <a:solidFill>
                <a:srgbClr val="637052"/>
              </a:solidFill>
            </a:endParaRPr>
          </a:p>
        </p:txBody>
      </p:sp>
      <p:sp>
        <p:nvSpPr>
          <p:cNvPr id="4" name="Footer Placeholder 3"/>
          <p:cNvSpPr>
            <a:spLocks noGrp="1"/>
          </p:cNvSpPr>
          <p:nvPr>
            <p:ph type="ftr" sz="quarter" idx="11"/>
          </p:nvPr>
        </p:nvSpPr>
        <p:spPr/>
        <p:txBody>
          <a:bodyPr/>
          <a:lstStyle/>
          <a:p>
            <a:endParaRPr lang="en-US">
              <a:solidFill>
                <a:srgbClr val="637052"/>
              </a:solidFill>
            </a:endParaRPr>
          </a:p>
        </p:txBody>
      </p:sp>
      <p:sp>
        <p:nvSpPr>
          <p:cNvPr id="5" name="Slide Number Placeholder 4"/>
          <p:cNvSpPr>
            <a:spLocks noGrp="1"/>
          </p:cNvSpPr>
          <p:nvPr>
            <p:ph type="sldNum" sz="quarter" idx="12"/>
          </p:nvPr>
        </p:nvSpPr>
        <p:spPr/>
        <p:txBody>
          <a:bodyPr/>
          <a:lstStyle/>
          <a:p>
            <a:fld id="{F5562620-3FB6-421B-B1D3-5F07E769592A}" type="slidenum">
              <a:rPr lang="en-US" smtClean="0"/>
              <a:pPr/>
              <a:t>‹#›</a:t>
            </a:fld>
            <a:endParaRPr lang="en-US"/>
          </a:p>
        </p:txBody>
      </p:sp>
    </p:spTree>
    <p:extLst>
      <p:ext uri="{BB962C8B-B14F-4D97-AF65-F5344CB8AC3E}">
        <p14:creationId xmlns:p14="http://schemas.microsoft.com/office/powerpoint/2010/main" val="354488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1E1B2-87E4-486A-9C3F-684719F7BAE8}" type="datetimeFigureOut">
              <a:rPr lang="en-US" smtClean="0">
                <a:solidFill>
                  <a:srgbClr val="637052"/>
                </a:solidFill>
              </a:rPr>
              <a:pPr/>
              <a:t>10/17/2019</a:t>
            </a:fld>
            <a:endParaRPr lang="en-US">
              <a:solidFill>
                <a:srgbClr val="637052"/>
              </a:solidFill>
            </a:endParaRPr>
          </a:p>
        </p:txBody>
      </p:sp>
      <p:sp>
        <p:nvSpPr>
          <p:cNvPr id="3" name="Footer Placeholder 2"/>
          <p:cNvSpPr>
            <a:spLocks noGrp="1"/>
          </p:cNvSpPr>
          <p:nvPr>
            <p:ph type="ftr" sz="quarter" idx="11"/>
          </p:nvPr>
        </p:nvSpPr>
        <p:spPr/>
        <p:txBody>
          <a:bodyPr/>
          <a:lstStyle/>
          <a:p>
            <a:endParaRPr lang="en-US">
              <a:solidFill>
                <a:srgbClr val="637052"/>
              </a:solidFill>
            </a:endParaRPr>
          </a:p>
        </p:txBody>
      </p:sp>
      <p:sp>
        <p:nvSpPr>
          <p:cNvPr id="4" name="Slide Number Placeholder 3"/>
          <p:cNvSpPr>
            <a:spLocks noGrp="1"/>
          </p:cNvSpPr>
          <p:nvPr>
            <p:ph type="sldNum" sz="quarter" idx="12"/>
          </p:nvPr>
        </p:nvSpPr>
        <p:spPr/>
        <p:txBody>
          <a:bodyPr/>
          <a:lstStyle/>
          <a:p>
            <a:fld id="{F5562620-3FB6-421B-B1D3-5F07E769592A}" type="slidenum">
              <a:rPr lang="en-US" smtClean="0">
                <a:solidFill>
                  <a:srgbClr val="637052"/>
                </a:solidFill>
              </a:rPr>
              <a:pPr/>
              <a:t>‹#›</a:t>
            </a:fld>
            <a:endParaRPr lang="en-US">
              <a:solidFill>
                <a:srgbClr val="637052"/>
              </a:solidFill>
            </a:endParaRPr>
          </a:p>
        </p:txBody>
      </p:sp>
    </p:spTree>
    <p:extLst>
      <p:ext uri="{BB962C8B-B14F-4D97-AF65-F5344CB8AC3E}">
        <p14:creationId xmlns:p14="http://schemas.microsoft.com/office/powerpoint/2010/main" val="181378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1E1B2-87E4-486A-9C3F-684719F7BAE8}" type="datetimeFigureOut">
              <a:rPr lang="en-US" smtClean="0">
                <a:solidFill>
                  <a:srgbClr val="637052"/>
                </a:solidFill>
              </a:rPr>
              <a:pPr/>
              <a:t>10/17/2019</a:t>
            </a:fld>
            <a:endParaRPr lang="en-US">
              <a:solidFill>
                <a:srgbClr val="637052"/>
              </a:solidFill>
            </a:endParaRPr>
          </a:p>
        </p:txBody>
      </p:sp>
      <p:sp>
        <p:nvSpPr>
          <p:cNvPr id="6" name="Footer Placeholder 5"/>
          <p:cNvSpPr>
            <a:spLocks noGrp="1"/>
          </p:cNvSpPr>
          <p:nvPr>
            <p:ph type="ftr" sz="quarter" idx="11"/>
          </p:nvPr>
        </p:nvSpPr>
        <p:spPr/>
        <p:txBody>
          <a:bodyPr/>
          <a:lstStyle/>
          <a:p>
            <a:endParaRPr lang="en-US">
              <a:solidFill>
                <a:srgbClr val="637052"/>
              </a:solidFill>
            </a:endParaRPr>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extLst>
      <p:ext uri="{BB962C8B-B14F-4D97-AF65-F5344CB8AC3E}">
        <p14:creationId xmlns:p14="http://schemas.microsoft.com/office/powerpoint/2010/main" val="4071710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1E1B2-87E4-486A-9C3F-684719F7BAE8}" type="datetimeFigureOut">
              <a:rPr lang="en-US" smtClean="0">
                <a:solidFill>
                  <a:srgbClr val="637052"/>
                </a:solidFill>
              </a:rPr>
              <a:pPr/>
              <a:t>10/17/2019</a:t>
            </a:fld>
            <a:endParaRPr lang="en-US">
              <a:solidFill>
                <a:srgbClr val="637052"/>
              </a:solidFill>
            </a:endParaRPr>
          </a:p>
        </p:txBody>
      </p:sp>
      <p:sp>
        <p:nvSpPr>
          <p:cNvPr id="6" name="Footer Placeholder 5"/>
          <p:cNvSpPr>
            <a:spLocks noGrp="1"/>
          </p:cNvSpPr>
          <p:nvPr>
            <p:ph type="ftr" sz="quarter" idx="11"/>
          </p:nvPr>
        </p:nvSpPr>
        <p:spPr/>
        <p:txBody>
          <a:bodyPr/>
          <a:lstStyle/>
          <a:p>
            <a:endParaRPr lang="en-US">
              <a:solidFill>
                <a:srgbClr val="637052"/>
              </a:solidFill>
            </a:endParaRPr>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extLst>
      <p:ext uri="{BB962C8B-B14F-4D97-AF65-F5344CB8AC3E}">
        <p14:creationId xmlns:p14="http://schemas.microsoft.com/office/powerpoint/2010/main" val="176729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6F41E1B2-87E4-486A-9C3F-684719F7BAE8}" type="datetimeFigureOut">
              <a:rPr lang="en-US" smtClean="0">
                <a:solidFill>
                  <a:srgbClr val="637052"/>
                </a:solidFill>
              </a:rPr>
              <a:pPr rtl="0"/>
              <a:t>10/17/2019</a:t>
            </a:fld>
            <a:endParaRPr lang="en-US">
              <a:solidFill>
                <a:srgbClr val="637052"/>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srgbClr val="637052"/>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F5562620-3FB6-421B-B1D3-5F07E769592A}" type="slidenum">
              <a:rPr lang="en-US" smtClean="0"/>
              <a:pPr rtl="0"/>
              <a:t>‹#›</a:t>
            </a:fld>
            <a:endParaRPr lang="en-US"/>
          </a:p>
        </p:txBody>
      </p:sp>
    </p:spTree>
    <p:extLst>
      <p:ext uri="{BB962C8B-B14F-4D97-AF65-F5344CB8AC3E}">
        <p14:creationId xmlns:p14="http://schemas.microsoft.com/office/powerpoint/2010/main" val="16185462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upload.wikimedia.org/wikipedia/commons/1/1f/Acute_Appendicitis,_HE_1.jpg"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upload.wikimedia.org/wikipedia/commons/d/dc/Acute_Appendicitis,_HE_2.jpg" TargetMode="Externa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m.sa/url?sa=i&amp;rct=j&amp;q=acute+appendicitis+histopathology&amp;source=images&amp;cd=&amp;cad=rja&amp;docid=HK2ulxslGeWx-M&amp;tbnid=Kc_y63w6Xz_5IM:&amp;ved=0CAUQjRw&amp;url=http://www.uaz.edu.mx/histo/pathology/ed/ch_13/c13_s49.htm&amp;ei=9fcfUZDqNsKDhQewo4HgBg&amp;psig=AFQjCNHobZ2jSXOgsaaX9xauQNZVExztvA&amp;ust=1361135909545434"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com.sa/url?sa=i&amp;source=images&amp;cd=&amp;cad=rja&amp;docid=PmHbAoQtvSvdZM&amp;tbnid=RzLl6FtZsRlJmM:&amp;ved=0CAgQjRwwAA&amp;url=http://tw.myblog.yahoo.com/skindr-wang/photo?pid=0&amp;next=1251&amp;fid=24&amp;ei=NRogUfmiGuWL4gTHiYD4AQ&amp;psig=AFQjCNEyJDOo1iLyxWsLZPDGk8Jb7g9TTg&amp;ust=1361144757536257"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95600" y="1646415"/>
            <a:ext cx="6629400" cy="2000264"/>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100000" t="100000"/>
            </a:path>
            <a:tileRect r="-100000" b="-100000"/>
          </a:gradFill>
          <a:ln cap="rnd">
            <a:solidFill>
              <a:schemeClr val="bg1"/>
            </a:solidFill>
          </a:ln>
        </p:spPr>
        <p:txBody>
          <a:bodyPr>
            <a:noAutofit/>
          </a:bodyPr>
          <a:lstStyle/>
          <a:p>
            <a:pPr algn="ctr"/>
            <a:r>
              <a:rPr lang="en-US" sz="5400" b="1" i="1" dirty="0" smtClean="0">
                <a:solidFill>
                  <a:schemeClr val="accent1">
                    <a:lumMod val="20000"/>
                    <a:lumOff val="80000"/>
                  </a:schemeClr>
                </a:solidFill>
                <a:effectLst>
                  <a:outerShdw blurRad="38100" dist="38100" dir="2700000" algn="tl">
                    <a:srgbClr val="000000">
                      <a:alpha val="43137"/>
                    </a:srgbClr>
                  </a:outerShdw>
                </a:effectLst>
              </a:rPr>
              <a:t>Inflammation</a:t>
            </a:r>
            <a:endParaRPr lang="en-US" sz="5400" b="1" i="1" dirty="0">
              <a:solidFill>
                <a:schemeClr val="accent1">
                  <a:lumMod val="20000"/>
                  <a:lumOff val="80000"/>
                </a:schemeClr>
              </a:solidFill>
              <a:effectLst>
                <a:outerShdw blurRad="38100" dist="38100" dir="2700000" algn="tl">
                  <a:srgbClr val="000000">
                    <a:alpha val="43137"/>
                  </a:srgbClr>
                </a:outerShdw>
              </a:effectLst>
            </a:endParaRPr>
          </a:p>
        </p:txBody>
      </p:sp>
      <p:sp>
        <p:nvSpPr>
          <p:cNvPr id="3" name="TextBox 2"/>
          <p:cNvSpPr txBox="1"/>
          <p:nvPr/>
        </p:nvSpPr>
        <p:spPr>
          <a:xfrm>
            <a:off x="4095736" y="357166"/>
            <a:ext cx="4088496" cy="830997"/>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rtl="0"/>
            <a:r>
              <a:rPr lang="en-US" sz="4800" b="1" i="1" dirty="0" smtClean="0">
                <a:solidFill>
                  <a:prstClr val="white"/>
                </a:solidFill>
                <a:effectLst>
                  <a:outerShdw blurRad="38100" dist="38100" dir="2700000" algn="tl">
                    <a:srgbClr val="000000">
                      <a:alpha val="43137"/>
                    </a:srgbClr>
                  </a:outerShdw>
                </a:effectLst>
              </a:rPr>
              <a:t>PRACTICAL</a:t>
            </a:r>
            <a:endParaRPr lang="en-US" sz="5400" b="1" i="1" dirty="0">
              <a:solidFill>
                <a:prstClr val="white"/>
              </a:solidFill>
              <a:effectLst>
                <a:outerShdw blurRad="38100" dist="38100" dir="2700000" algn="tl">
                  <a:srgbClr val="000000">
                    <a:alpha val="43137"/>
                  </a:srgbClr>
                </a:outerShdw>
              </a:effectLst>
            </a:endParaRPr>
          </a:p>
        </p:txBody>
      </p:sp>
      <p:sp>
        <p:nvSpPr>
          <p:cNvPr id="5" name="Title 1"/>
          <p:cNvSpPr txBox="1">
            <a:spLocks/>
          </p:cNvSpPr>
          <p:nvPr/>
        </p:nvSpPr>
        <p:spPr>
          <a:xfrm>
            <a:off x="2207568" y="4012598"/>
            <a:ext cx="7643866" cy="1000132"/>
          </a:xfrm>
          <a:prstGeom prst="rect">
            <a:avLst/>
          </a:prstGeom>
          <a:noFill/>
        </p:spPr>
        <p:txBody>
          <a:bodyPr anchor="b">
            <a:noAutofit/>
          </a:bodyPr>
          <a:lstStyle/>
          <a:p>
            <a:pPr algn="ctr" rtl="0">
              <a:spcBef>
                <a:spcPct val="0"/>
              </a:spcBef>
              <a:defRPr/>
            </a:pPr>
            <a:r>
              <a:rPr lang="en-US" sz="5400" b="1" i="1" dirty="0">
                <a:solidFill>
                  <a:srgbClr val="FFFF00"/>
                </a:solidFill>
                <a:effectLst>
                  <a:outerShdw blurRad="38100" dist="38100" dir="2700000" algn="tl">
                    <a:srgbClr val="000000">
                      <a:alpha val="43137"/>
                    </a:srgbClr>
                  </a:outerShdw>
                </a:effectLst>
              </a:rPr>
              <a:t> I - Acute Inflammation</a:t>
            </a:r>
          </a:p>
        </p:txBody>
      </p:sp>
      <p:sp>
        <p:nvSpPr>
          <p:cNvPr id="8" name="TextBox 7"/>
          <p:cNvSpPr txBox="1"/>
          <p:nvPr/>
        </p:nvSpPr>
        <p:spPr>
          <a:xfrm>
            <a:off x="314727" y="252692"/>
            <a:ext cx="1785005"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i="1" dirty="0">
                <a:solidFill>
                  <a:srgbClr val="0033CC"/>
                </a:solidFill>
                <a:latin typeface="Goudy Old Style" pitchFamily="18" charset="0"/>
              </a:rPr>
              <a:t>Foundation </a:t>
            </a:r>
            <a:r>
              <a:rPr lang="en-US" sz="1600" b="1" i="1" dirty="0" smtClean="0">
                <a:solidFill>
                  <a:srgbClr val="0033CC"/>
                </a:solidFill>
                <a:latin typeface="Goudy Old Style" pitchFamily="18" charset="0"/>
              </a:rPr>
              <a:t>Block</a:t>
            </a:r>
          </a:p>
          <a:p>
            <a:r>
              <a:rPr lang="en-US" sz="1600" b="1" i="1" dirty="0">
                <a:solidFill>
                  <a:srgbClr val="0033CC"/>
                </a:solidFill>
                <a:latin typeface="Goudy Old Style" pitchFamily="18" charset="0"/>
              </a:rPr>
              <a:t>Pathology </a:t>
            </a:r>
            <a:r>
              <a:rPr lang="en-US" sz="1600" b="1" i="1" dirty="0" smtClean="0">
                <a:solidFill>
                  <a:srgbClr val="0033CC"/>
                </a:solidFill>
                <a:latin typeface="Goudy Old Style" pitchFamily="18" charset="0"/>
              </a:rPr>
              <a:t> </a:t>
            </a:r>
          </a:p>
          <a:p>
            <a:r>
              <a:rPr lang="en-US" sz="1600" b="1" i="1" dirty="0" smtClean="0">
                <a:solidFill>
                  <a:srgbClr val="0033CC"/>
                </a:solidFill>
                <a:latin typeface="Goudy Old Style" pitchFamily="18" charset="0"/>
              </a:rPr>
              <a:t>2019</a:t>
            </a:r>
            <a:endParaRPr lang="en-US" sz="1600" b="1" i="1" dirty="0">
              <a:solidFill>
                <a:srgbClr val="0033CC"/>
              </a:solidFill>
              <a:latin typeface="Goudy Old Style" pitchFamily="18" charset="0"/>
            </a:endParaRPr>
          </a:p>
        </p:txBody>
      </p:sp>
    </p:spTree>
    <p:extLst>
      <p:ext uri="{BB962C8B-B14F-4D97-AF65-F5344CB8AC3E}">
        <p14:creationId xmlns:p14="http://schemas.microsoft.com/office/powerpoint/2010/main" val="26578181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238348" y="5357827"/>
            <a:ext cx="7500990" cy="1200329"/>
          </a:xfrm>
          <a:prstGeom prst="rect">
            <a:avLst/>
          </a:prstGeom>
        </p:spPr>
        <p:txBody>
          <a:bodyPr wrap="square">
            <a:spAutoFit/>
          </a:bodyPr>
          <a:lstStyle/>
          <a:p>
            <a:pPr algn="ctr" rtl="0"/>
            <a:r>
              <a:rPr lang="en-US" b="1" i="1" dirty="0">
                <a:solidFill>
                  <a:srgbClr val="000000"/>
                </a:solidFill>
              </a:rPr>
              <a:t>The fibrinous exudate is seen to consist of pink strands of fibrin gutting from the pericardial surface at the upper right</a:t>
            </a:r>
            <a:r>
              <a:rPr lang="ar-SA" b="1" i="1" dirty="0">
                <a:solidFill>
                  <a:srgbClr val="000000"/>
                </a:solidFill>
              </a:rPr>
              <a:t>. </a:t>
            </a:r>
            <a:r>
              <a:rPr lang="en-US" b="1" i="1" dirty="0">
                <a:solidFill>
                  <a:srgbClr val="000000"/>
                </a:solidFill>
              </a:rPr>
              <a:t>The exudate on the surface is shown enlarged in the inset.  Note a considerable number of erythrocytes trapped in the mesh of fibrin threads.  </a:t>
            </a:r>
          </a:p>
        </p:txBody>
      </p:sp>
      <p:sp>
        <p:nvSpPr>
          <p:cNvPr id="5" name="Rounded Rectangle 4"/>
          <p:cNvSpPr/>
          <p:nvPr/>
        </p:nvSpPr>
        <p:spPr>
          <a:xfrm>
            <a:off x="3081090" y="1"/>
            <a:ext cx="5562600" cy="78579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effectLst>
                  <a:outerShdw blurRad="38100" dist="38100" dir="2700000" algn="tl">
                    <a:srgbClr val="000000">
                      <a:alpha val="43137"/>
                    </a:srgbClr>
                  </a:outerShdw>
                </a:effectLst>
              </a:rPr>
              <a:t>Acute Fibrinous Pericarditis - Microscopically</a:t>
            </a:r>
          </a:p>
        </p:txBody>
      </p:sp>
      <p:pic>
        <p:nvPicPr>
          <p:cNvPr id="307202" name="Picture 2" descr="http://www.vetmed.vt.edu/education/Curriculum/VM8304/vet%20pathology/INFLAMMATION%20LAB/INFLAMMATION%20LAB_files/image024.jpg"/>
          <p:cNvPicPr>
            <a:picLocks noChangeAspect="1" noChangeArrowheads="1"/>
          </p:cNvPicPr>
          <p:nvPr/>
        </p:nvPicPr>
        <p:blipFill>
          <a:blip r:embed="rId2" cstate="print"/>
          <a:srcRect/>
          <a:stretch>
            <a:fillRect/>
          </a:stretch>
        </p:blipFill>
        <p:spPr bwMode="auto">
          <a:xfrm>
            <a:off x="2095472" y="785794"/>
            <a:ext cx="7858180" cy="4572032"/>
          </a:xfrm>
          <a:prstGeom prst="rect">
            <a:avLst/>
          </a:prstGeom>
          <a:noFill/>
          <a:ln w="28575">
            <a:solidFill>
              <a:schemeClr val="tx1"/>
            </a:solidFill>
          </a:ln>
        </p:spPr>
      </p:pic>
      <p:sp>
        <p:nvSpPr>
          <p:cNvPr id="8" name="TextBox 7"/>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
        <p:nvSpPr>
          <p:cNvPr id="7" name="TextBox 6"/>
          <p:cNvSpPr txBox="1"/>
          <p:nvPr/>
        </p:nvSpPr>
        <p:spPr>
          <a:xfrm>
            <a:off x="2238348" y="304800"/>
            <a:ext cx="657252" cy="369332"/>
          </a:xfrm>
          <a:prstGeom prst="rect">
            <a:avLst/>
          </a:prstGeom>
          <a:noFill/>
        </p:spPr>
        <p:txBody>
          <a:bodyPr wrap="square" rtlCol="0">
            <a:spAutoFit/>
          </a:bodyPr>
          <a:lstStyle/>
          <a:p>
            <a:pPr algn="l" rtl="0"/>
            <a:r>
              <a:rPr lang="en-US" dirty="0">
                <a:solidFill>
                  <a:srgbClr val="000000"/>
                </a:solidFill>
              </a:rPr>
              <a:t>Right</a:t>
            </a:r>
          </a:p>
        </p:txBody>
      </p:sp>
      <p:sp>
        <p:nvSpPr>
          <p:cNvPr id="10" name="TextBox 9"/>
          <p:cNvSpPr txBox="1"/>
          <p:nvPr/>
        </p:nvSpPr>
        <p:spPr>
          <a:xfrm>
            <a:off x="9372600" y="301481"/>
            <a:ext cx="523924" cy="369332"/>
          </a:xfrm>
          <a:prstGeom prst="rect">
            <a:avLst/>
          </a:prstGeom>
          <a:noFill/>
        </p:spPr>
        <p:txBody>
          <a:bodyPr wrap="square" rtlCol="0">
            <a:spAutoFit/>
          </a:bodyPr>
          <a:lstStyle/>
          <a:p>
            <a:pPr algn="l" rtl="0"/>
            <a:r>
              <a:rPr lang="en-US" dirty="0">
                <a:solidFill>
                  <a:srgbClr val="000000"/>
                </a:solidFill>
              </a:rPr>
              <a:t>Left</a:t>
            </a:r>
          </a:p>
        </p:txBody>
      </p:sp>
    </p:spTree>
    <p:extLst>
      <p:ext uri="{BB962C8B-B14F-4D97-AF65-F5344CB8AC3E}">
        <p14:creationId xmlns:p14="http://schemas.microsoft.com/office/powerpoint/2010/main" val="17397710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2866" name="Picture 2" descr="C:\Documents and Settings\Mr. Amer Shafie\My Documents\My Pictures\fibrinous_pericarditis.jpg"/>
          <p:cNvPicPr>
            <a:picLocks noGrp="1" noChangeAspect="1" noChangeArrowheads="1"/>
          </p:cNvPicPr>
          <p:nvPr>
            <p:ph idx="1"/>
          </p:nvPr>
        </p:nvPicPr>
        <p:blipFill>
          <a:blip r:embed="rId2" cstate="print"/>
          <a:stretch>
            <a:fillRect/>
          </a:stretch>
        </p:blipFill>
        <p:spPr bwMode="auto">
          <a:xfrm>
            <a:off x="2024034" y="857232"/>
            <a:ext cx="7929618" cy="4857784"/>
          </a:xfrm>
          <a:prstGeom prst="rect">
            <a:avLst/>
          </a:prstGeom>
          <a:noFill/>
          <a:ln w="28575">
            <a:solidFill>
              <a:srgbClr val="7030A0"/>
            </a:solidFill>
          </a:ln>
        </p:spPr>
      </p:pic>
      <p:sp>
        <p:nvSpPr>
          <p:cNvPr id="5" name="Rectangle 4"/>
          <p:cNvSpPr/>
          <p:nvPr/>
        </p:nvSpPr>
        <p:spPr>
          <a:xfrm>
            <a:off x="2095472" y="5786454"/>
            <a:ext cx="7786742" cy="707886"/>
          </a:xfrm>
          <a:prstGeom prst="rect">
            <a:avLst/>
          </a:prstGeom>
        </p:spPr>
        <p:txBody>
          <a:bodyPr wrap="square">
            <a:spAutoFit/>
          </a:bodyPr>
          <a:lstStyle/>
          <a:p>
            <a:pPr algn="ctr" rtl="0"/>
            <a:r>
              <a:rPr lang="en-US" sz="2000" b="1" i="1" dirty="0">
                <a:solidFill>
                  <a:srgbClr val="000000"/>
                </a:solidFill>
              </a:rPr>
              <a:t>The pericardium is distorted by thick irregular layer </a:t>
            </a:r>
          </a:p>
          <a:p>
            <a:pPr algn="ctr" rtl="0"/>
            <a:r>
              <a:rPr lang="en-US" sz="2000" b="1" i="1" dirty="0">
                <a:solidFill>
                  <a:srgbClr val="000000"/>
                </a:solidFill>
              </a:rPr>
              <a:t>of pinkish fibrinous exudate with some red cells and inflammatory cells</a:t>
            </a:r>
            <a:endParaRPr lang="en-US" sz="2000" i="1" dirty="0">
              <a:solidFill>
                <a:srgbClr val="000000"/>
              </a:solidFill>
            </a:endParaRPr>
          </a:p>
        </p:txBody>
      </p:sp>
      <p:sp>
        <p:nvSpPr>
          <p:cNvPr id="6" name="Rounded Rectangle 5"/>
          <p:cNvSpPr/>
          <p:nvPr/>
        </p:nvSpPr>
        <p:spPr>
          <a:xfrm>
            <a:off x="3024166" y="214290"/>
            <a:ext cx="6143668"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effectLst>
                  <a:outerShdw blurRad="38100" dist="38100" dir="2700000" algn="tl">
                    <a:srgbClr val="000000">
                      <a:alpha val="43137"/>
                    </a:srgbClr>
                  </a:outerShdw>
                </a:effectLst>
              </a:rPr>
              <a:t>Acute Fibrinous Pericarditis - LPF</a:t>
            </a:r>
          </a:p>
        </p:txBody>
      </p:sp>
      <p:sp>
        <p:nvSpPr>
          <p:cNvPr id="9" name="TextBox 8"/>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389534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3890" name="Picture 2" descr="C:\Documents and Settings\Mr. Amer Shafie\My Documents\My Pictures\fibrinous_pericarditis_detail.jpg"/>
          <p:cNvPicPr>
            <a:picLocks noGrp="1" noChangeAspect="1" noChangeArrowheads="1"/>
          </p:cNvPicPr>
          <p:nvPr>
            <p:ph idx="1"/>
          </p:nvPr>
        </p:nvPicPr>
        <p:blipFill>
          <a:blip r:embed="rId2" cstate="print"/>
          <a:stretch>
            <a:fillRect/>
          </a:stretch>
        </p:blipFill>
        <p:spPr bwMode="auto">
          <a:xfrm>
            <a:off x="2095472" y="857232"/>
            <a:ext cx="7858180" cy="4786346"/>
          </a:xfrm>
          <a:prstGeom prst="rect">
            <a:avLst/>
          </a:prstGeom>
          <a:noFill/>
          <a:ln w="28575">
            <a:solidFill>
              <a:srgbClr val="7030A0"/>
            </a:solidFill>
          </a:ln>
        </p:spPr>
      </p:pic>
      <p:sp>
        <p:nvSpPr>
          <p:cNvPr id="4" name="Rectangle 3"/>
          <p:cNvSpPr/>
          <p:nvPr/>
        </p:nvSpPr>
        <p:spPr>
          <a:xfrm>
            <a:off x="2166910" y="5715016"/>
            <a:ext cx="7429552" cy="707886"/>
          </a:xfrm>
          <a:prstGeom prst="rect">
            <a:avLst/>
          </a:prstGeom>
        </p:spPr>
        <p:txBody>
          <a:bodyPr wrap="square">
            <a:spAutoFit/>
          </a:bodyPr>
          <a:lstStyle/>
          <a:p>
            <a:pPr marL="534988" indent="-534988" algn="ctr" rtl="0">
              <a:defRPr/>
            </a:pPr>
            <a:r>
              <a:rPr lang="en-US" sz="2000" b="1" i="1" dirty="0">
                <a:solidFill>
                  <a:srgbClr val="000000"/>
                </a:solidFill>
              </a:rPr>
              <a:t>The subpericardial layer is thickened by edema and shows dilated blood vessels, chronic inflammatory cells and areas of calcification.</a:t>
            </a:r>
          </a:p>
        </p:txBody>
      </p:sp>
      <p:sp>
        <p:nvSpPr>
          <p:cNvPr id="6" name="Rounded Rectangle 5"/>
          <p:cNvSpPr/>
          <p:nvPr/>
        </p:nvSpPr>
        <p:spPr>
          <a:xfrm>
            <a:off x="3024166" y="214290"/>
            <a:ext cx="6143668"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effectLst>
                  <a:outerShdw blurRad="38100" dist="38100" dir="2700000" algn="tl">
                    <a:srgbClr val="000000">
                      <a:alpha val="43137"/>
                    </a:srgbClr>
                  </a:outerShdw>
                </a:effectLst>
              </a:rPr>
              <a:t>Acute Fibrinous Pericarditis - HPF</a:t>
            </a:r>
          </a:p>
        </p:txBody>
      </p:sp>
      <p:sp>
        <p:nvSpPr>
          <p:cNvPr id="8" name="TextBox 7"/>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3592897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library.med.utah.edu/WebPath/jpeg1/INFL008.jpg"/>
          <p:cNvPicPr>
            <a:picLocks noGrp="1"/>
          </p:cNvPicPr>
          <p:nvPr>
            <p:ph idx="1"/>
          </p:nvPr>
        </p:nvPicPr>
        <p:blipFill>
          <a:blip r:embed="rId2" cstate="print"/>
          <a:srcRect/>
          <a:stretch>
            <a:fillRect/>
          </a:stretch>
        </p:blipFill>
        <p:spPr bwMode="auto">
          <a:xfrm>
            <a:off x="1998133" y="1860020"/>
            <a:ext cx="8754534" cy="4523845"/>
          </a:xfrm>
          <a:prstGeom prst="rect">
            <a:avLst/>
          </a:prstGeom>
          <a:ln>
            <a:headEnd/>
            <a:tailEnd/>
          </a:ln>
        </p:spPr>
        <p:style>
          <a:lnRef idx="1">
            <a:schemeClr val="accent1"/>
          </a:lnRef>
          <a:fillRef idx="2">
            <a:schemeClr val="accent1"/>
          </a:fillRef>
          <a:effectRef idx="1">
            <a:schemeClr val="accent1"/>
          </a:effectRef>
          <a:fontRef idx="minor">
            <a:schemeClr val="dk1"/>
          </a:fontRef>
        </p:style>
      </p:pic>
      <p:sp>
        <p:nvSpPr>
          <p:cNvPr id="5" name="Title 4"/>
          <p:cNvSpPr>
            <a:spLocks noGrp="1"/>
          </p:cNvSpPr>
          <p:nvPr>
            <p:ph type="title"/>
          </p:nvPr>
        </p:nvSpPr>
        <p:spPr>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rtl="0"/>
            <a:r>
              <a:rPr lang="en-US" sz="3200" b="1" i="1" dirty="0">
                <a:solidFill>
                  <a:prstClr val="white"/>
                </a:solidFill>
                <a:effectLst>
                  <a:outerShdw blurRad="38100" dist="38100" dir="2700000" algn="tl">
                    <a:srgbClr val="000000">
                      <a:alpha val="43137"/>
                    </a:srgbClr>
                  </a:outerShdw>
                </a:effectLst>
              </a:rPr>
              <a:t>Acute Fibrinous Pericarditis - HPF</a:t>
            </a:r>
          </a:p>
        </p:txBody>
      </p:sp>
      <p:sp>
        <p:nvSpPr>
          <p:cNvPr id="6" name="Rectangle 5"/>
          <p:cNvSpPr/>
          <p:nvPr/>
        </p:nvSpPr>
        <p:spPr>
          <a:xfrm>
            <a:off x="8445466" y="4121942"/>
            <a:ext cx="2108269"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b="1" i="1" dirty="0">
                <a:latin typeface="Times New Roman" panose="02020603050405020304" pitchFamily="18" charset="0"/>
                <a:ea typeface="Calibri" panose="020F0502020204030204" pitchFamily="34" charset="0"/>
              </a:rPr>
              <a:t>Meshwork of fibrin</a:t>
            </a:r>
            <a:endParaRPr lang="en-US" dirty="0"/>
          </a:p>
        </p:txBody>
      </p:sp>
      <p:sp>
        <p:nvSpPr>
          <p:cNvPr id="7" name="TextBox 6"/>
          <p:cNvSpPr txBox="1"/>
          <p:nvPr/>
        </p:nvSpPr>
        <p:spPr>
          <a:xfrm>
            <a:off x="8394667" y="4791238"/>
            <a:ext cx="3640667" cy="646331"/>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l"/>
            <a:r>
              <a:rPr lang="en-US" b="1" i="1" dirty="0" smtClean="0">
                <a:solidFill>
                  <a:schemeClr val="tx1"/>
                </a:solidFill>
              </a:rPr>
              <a:t>Inflammatory cells  (neutrophils</a:t>
            </a:r>
            <a:r>
              <a:rPr lang="en-US" b="1" i="1" dirty="0">
                <a:solidFill>
                  <a:schemeClr val="tx1"/>
                </a:solidFill>
              </a:rPr>
              <a:t> </a:t>
            </a:r>
            <a:r>
              <a:rPr lang="en-US" b="1" i="1" dirty="0" smtClean="0">
                <a:solidFill>
                  <a:schemeClr val="tx1"/>
                </a:solidFill>
              </a:rPr>
              <a:t>and  monocytes)</a:t>
            </a:r>
            <a:endParaRPr lang="en-US" dirty="0">
              <a:solidFill>
                <a:schemeClr val="tx1"/>
              </a:solidFill>
            </a:endParaRPr>
          </a:p>
        </p:txBody>
      </p:sp>
    </p:spTree>
    <p:extLst>
      <p:ext uri="{BB962C8B-B14F-4D97-AF65-F5344CB8AC3E}">
        <p14:creationId xmlns:p14="http://schemas.microsoft.com/office/powerpoint/2010/main" val="4277385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5204" y="1499125"/>
            <a:ext cx="7000924" cy="1071570"/>
          </a:xfrm>
        </p:spPr>
        <p:style>
          <a:lnRef idx="1">
            <a:schemeClr val="accent3"/>
          </a:lnRef>
          <a:fillRef idx="3">
            <a:schemeClr val="accent3"/>
          </a:fillRef>
          <a:effectRef idx="2">
            <a:schemeClr val="accent3"/>
          </a:effectRef>
          <a:fontRef idx="minor">
            <a:schemeClr val="lt1"/>
          </a:fontRef>
        </p:style>
        <p:txBody>
          <a:bodyPr>
            <a:noAutofit/>
          </a:bodyPr>
          <a:lstStyle/>
          <a:p>
            <a:pPr algn="ctr"/>
            <a:r>
              <a:rPr lang="en-US" sz="5400" b="1" i="1" dirty="0">
                <a:solidFill>
                  <a:srgbClr val="FFFF00"/>
                </a:solidFill>
                <a:effectLst>
                  <a:outerShdw blurRad="38100" dist="38100" dir="2700000" algn="tl">
                    <a:srgbClr val="000000">
                      <a:alpha val="43137"/>
                    </a:srgbClr>
                  </a:outerShdw>
                </a:effectLst>
              </a:rPr>
              <a:t>2- Acute Appendicitis</a:t>
            </a:r>
          </a:p>
        </p:txBody>
      </p:sp>
      <p:sp>
        <p:nvSpPr>
          <p:cNvPr id="4" name="TextBox 3"/>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5" name="TextBox 4"/>
          <p:cNvSpPr txBox="1"/>
          <p:nvPr/>
        </p:nvSpPr>
        <p:spPr>
          <a:xfrm>
            <a:off x="1524000" y="6581002"/>
            <a:ext cx="1571604" cy="276999"/>
          </a:xfrm>
          <a:prstGeom prst="rect">
            <a:avLst/>
          </a:prstGeom>
          <a:no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422809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1298" name="Picture 2" descr="http://library.med.utah.edu/WebPath/jpeg4/GI192.jpg"/>
          <p:cNvPicPr>
            <a:picLocks noChangeAspect="1" noChangeArrowheads="1"/>
          </p:cNvPicPr>
          <p:nvPr/>
        </p:nvPicPr>
        <p:blipFill>
          <a:blip r:embed="rId2" cstate="print"/>
          <a:srcRect/>
          <a:stretch>
            <a:fillRect/>
          </a:stretch>
        </p:blipFill>
        <p:spPr bwMode="auto">
          <a:xfrm>
            <a:off x="2024034" y="1071546"/>
            <a:ext cx="7880626" cy="4643470"/>
          </a:xfrm>
          <a:prstGeom prst="rect">
            <a:avLst/>
          </a:prstGeom>
          <a:noFill/>
          <a:ln w="28575">
            <a:solidFill>
              <a:srgbClr val="00642D"/>
            </a:solidFill>
          </a:ln>
        </p:spPr>
      </p:pic>
      <p:sp>
        <p:nvSpPr>
          <p:cNvPr id="5" name="Rounded Rectangle 4"/>
          <p:cNvSpPr/>
          <p:nvPr/>
        </p:nvSpPr>
        <p:spPr>
          <a:xfrm>
            <a:off x="3309918" y="214290"/>
            <a:ext cx="564360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rPr>
              <a:t>Normal Appendix - Gross</a:t>
            </a:r>
          </a:p>
        </p:txBody>
      </p:sp>
      <p:sp>
        <p:nvSpPr>
          <p:cNvPr id="6" name="Rectangle 5"/>
          <p:cNvSpPr/>
          <p:nvPr/>
        </p:nvSpPr>
        <p:spPr>
          <a:xfrm>
            <a:off x="1881158" y="5786454"/>
            <a:ext cx="8072494" cy="707886"/>
          </a:xfrm>
          <a:prstGeom prst="rect">
            <a:avLst/>
          </a:prstGeom>
        </p:spPr>
        <p:txBody>
          <a:bodyPr wrap="square">
            <a:spAutoFit/>
          </a:bodyPr>
          <a:lstStyle/>
          <a:p>
            <a:pPr algn="ctr" rtl="0"/>
            <a:r>
              <a:rPr lang="en-US" sz="2000" b="1" i="1" dirty="0">
                <a:solidFill>
                  <a:srgbClr val="000000"/>
                </a:solidFill>
              </a:rPr>
              <a:t>This is the normal appearance of the appendix against </a:t>
            </a:r>
          </a:p>
          <a:p>
            <a:pPr algn="ctr" rtl="0"/>
            <a:r>
              <a:rPr lang="en-US" sz="2000" b="1" i="1" dirty="0">
                <a:solidFill>
                  <a:srgbClr val="000000"/>
                </a:solidFill>
              </a:rPr>
              <a:t>the background of the caecum.</a:t>
            </a:r>
          </a:p>
        </p:txBody>
      </p:sp>
      <p:sp>
        <p:nvSpPr>
          <p:cNvPr id="9" name="TextBox 8"/>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7341423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3309918" y="214290"/>
            <a:ext cx="564360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rPr>
              <a:t>Acute Appendicitis - Gross</a:t>
            </a:r>
          </a:p>
        </p:txBody>
      </p:sp>
      <p:pic>
        <p:nvPicPr>
          <p:cNvPr id="182273" name="Picture 1"/>
          <p:cNvPicPr>
            <a:picLocks noChangeAspect="1" noChangeArrowheads="1"/>
          </p:cNvPicPr>
          <p:nvPr/>
        </p:nvPicPr>
        <p:blipFill>
          <a:blip r:embed="rId3" cstate="print"/>
          <a:srcRect/>
          <a:stretch>
            <a:fillRect/>
          </a:stretch>
        </p:blipFill>
        <p:spPr bwMode="auto">
          <a:xfrm>
            <a:off x="2166910" y="1071546"/>
            <a:ext cx="7786742" cy="4286280"/>
          </a:xfrm>
          <a:prstGeom prst="rect">
            <a:avLst/>
          </a:prstGeom>
          <a:noFill/>
          <a:ln w="28575">
            <a:solidFill>
              <a:srgbClr val="00642D"/>
            </a:solidFill>
            <a:miter lim="800000"/>
            <a:headEnd/>
            <a:tailEnd/>
          </a:ln>
          <a:effectLst/>
        </p:spPr>
      </p:pic>
      <p:sp>
        <p:nvSpPr>
          <p:cNvPr id="8" name="Rectangle 7"/>
          <p:cNvSpPr/>
          <p:nvPr/>
        </p:nvSpPr>
        <p:spPr>
          <a:xfrm>
            <a:off x="2095472" y="5463148"/>
            <a:ext cx="7715304" cy="1015663"/>
          </a:xfrm>
          <a:prstGeom prst="rect">
            <a:avLst/>
          </a:prstGeom>
        </p:spPr>
        <p:txBody>
          <a:bodyPr wrap="square">
            <a:spAutoFit/>
          </a:bodyPr>
          <a:lstStyle/>
          <a:p>
            <a:pPr algn="ctr" rtl="0"/>
            <a:r>
              <a:rPr lang="en-US" sz="2000" b="1" i="1" dirty="0">
                <a:solidFill>
                  <a:srgbClr val="000000"/>
                </a:solidFill>
              </a:rPr>
              <a:t>Seen here is acute appendicitis with yellow to tan exudate and hyperemia, including the periappendiceal fat superiorly, rather than a smooth, glistening pale tan serosal surface</a:t>
            </a:r>
          </a:p>
        </p:txBody>
      </p:sp>
      <p:sp>
        <p:nvSpPr>
          <p:cNvPr id="9" name="TextBox 8"/>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1227919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5" name="Picture 2"/>
          <p:cNvPicPr>
            <a:picLocks noChangeAspect="1" noChangeArrowheads="1"/>
          </p:cNvPicPr>
          <p:nvPr/>
        </p:nvPicPr>
        <p:blipFill>
          <a:blip r:embed="rId2" cstate="print"/>
          <a:srcRect/>
          <a:stretch>
            <a:fillRect/>
          </a:stretch>
        </p:blipFill>
        <p:spPr bwMode="auto">
          <a:xfrm>
            <a:off x="2294866" y="1000108"/>
            <a:ext cx="7503435" cy="3714776"/>
          </a:xfrm>
          <a:prstGeom prst="rect">
            <a:avLst/>
          </a:prstGeom>
          <a:noFill/>
          <a:ln w="9525">
            <a:solidFill>
              <a:srgbClr val="00642D"/>
            </a:solidFill>
            <a:miter lim="800000"/>
            <a:headEnd/>
            <a:tailEnd/>
          </a:ln>
        </p:spPr>
      </p:pic>
      <p:sp>
        <p:nvSpPr>
          <p:cNvPr id="4" name="Rounded Rectangle 3"/>
          <p:cNvSpPr/>
          <p:nvPr/>
        </p:nvSpPr>
        <p:spPr>
          <a:xfrm>
            <a:off x="2238348" y="214290"/>
            <a:ext cx="7572428"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rPr>
              <a:t>Acute Appendicitis – Longitudinal section</a:t>
            </a:r>
          </a:p>
        </p:txBody>
      </p:sp>
      <p:sp>
        <p:nvSpPr>
          <p:cNvPr id="5" name="Rectangle 4"/>
          <p:cNvSpPr/>
          <p:nvPr/>
        </p:nvSpPr>
        <p:spPr>
          <a:xfrm>
            <a:off x="2095472" y="4786323"/>
            <a:ext cx="7572428" cy="1323439"/>
          </a:xfrm>
          <a:prstGeom prst="rect">
            <a:avLst/>
          </a:prstGeom>
        </p:spPr>
        <p:txBody>
          <a:bodyPr wrap="square">
            <a:spAutoFit/>
          </a:bodyPr>
          <a:lstStyle/>
          <a:p>
            <a:pPr algn="ctr" rtl="0"/>
            <a:r>
              <a:rPr lang="en-US" sz="2000" b="1" i="1" dirty="0">
                <a:solidFill>
                  <a:srgbClr val="000000"/>
                </a:solidFill>
              </a:rPr>
              <a:t>A case of acute appendicitis : The organ is enlarged and sausage-like (botuliform). This longitudinal section shows the angry red inflamed mucosa with its irregular luminal surface. This appendix does not show late complications, like transmural necrosis, perforation, and abscess formation</a:t>
            </a:r>
          </a:p>
        </p:txBody>
      </p:sp>
      <p:sp>
        <p:nvSpPr>
          <p:cNvPr id="8" name="TextBox 7"/>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207845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4371" name="Picture 3"/>
          <p:cNvPicPr>
            <a:picLocks noChangeAspect="1" noChangeArrowheads="1"/>
          </p:cNvPicPr>
          <p:nvPr/>
        </p:nvPicPr>
        <p:blipFill>
          <a:blip r:embed="rId2" cstate="print"/>
          <a:srcRect/>
          <a:stretch>
            <a:fillRect/>
          </a:stretch>
        </p:blipFill>
        <p:spPr bwMode="auto">
          <a:xfrm>
            <a:off x="2738414" y="1081106"/>
            <a:ext cx="6786610" cy="4991100"/>
          </a:xfrm>
          <a:prstGeom prst="rect">
            <a:avLst/>
          </a:prstGeom>
          <a:noFill/>
          <a:ln w="9525">
            <a:solidFill>
              <a:schemeClr val="bg1"/>
            </a:solidFill>
            <a:miter lim="800000"/>
            <a:headEnd/>
            <a:tailEnd/>
          </a:ln>
          <a:effectLst/>
        </p:spPr>
      </p:pic>
      <p:sp>
        <p:nvSpPr>
          <p:cNvPr id="4" name="Rounded Rectangle 3"/>
          <p:cNvSpPr/>
          <p:nvPr/>
        </p:nvSpPr>
        <p:spPr>
          <a:xfrm>
            <a:off x="2595538" y="214290"/>
            <a:ext cx="707236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rPr>
              <a:t>Acute Appendicitis – LPF of the cut section</a:t>
            </a:r>
          </a:p>
        </p:txBody>
      </p:sp>
      <p:sp>
        <p:nvSpPr>
          <p:cNvPr id="7" name="TextBox 6"/>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8" name="TextBox 7"/>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1790377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2322" name="Picture 2" descr="File:Acute Appendicitis, HE 1.jpg">
            <a:hlinkClick r:id="rId2"/>
          </p:cNvPr>
          <p:cNvPicPr>
            <a:picLocks noChangeAspect="1" noChangeArrowheads="1"/>
          </p:cNvPicPr>
          <p:nvPr/>
        </p:nvPicPr>
        <p:blipFill>
          <a:blip r:embed="rId3" cstate="print"/>
          <a:srcRect/>
          <a:stretch>
            <a:fillRect/>
          </a:stretch>
        </p:blipFill>
        <p:spPr bwMode="auto">
          <a:xfrm>
            <a:off x="2095472" y="928670"/>
            <a:ext cx="7786742" cy="4857784"/>
          </a:xfrm>
          <a:prstGeom prst="rect">
            <a:avLst/>
          </a:prstGeom>
          <a:noFill/>
          <a:ln w="28575">
            <a:solidFill>
              <a:schemeClr val="tx1"/>
            </a:solidFill>
          </a:ln>
        </p:spPr>
      </p:pic>
      <p:sp>
        <p:nvSpPr>
          <p:cNvPr id="3" name="TextBox 2"/>
          <p:cNvSpPr txBox="1"/>
          <p:nvPr/>
        </p:nvSpPr>
        <p:spPr>
          <a:xfrm>
            <a:off x="7453322" y="5264364"/>
            <a:ext cx="2214578" cy="307777"/>
          </a:xfrm>
          <a:prstGeom prst="rect">
            <a:avLst/>
          </a:prstGeom>
          <a:noFill/>
        </p:spPr>
        <p:txBody>
          <a:bodyPr wrap="square" rtlCol="0">
            <a:spAutoFit/>
          </a:bodyPr>
          <a:lstStyle/>
          <a:p>
            <a:pPr algn="l" rtl="0"/>
            <a:r>
              <a:rPr lang="en-US" sz="1400" b="1" i="1" dirty="0">
                <a:solidFill>
                  <a:srgbClr val="000000"/>
                </a:solidFill>
              </a:rPr>
              <a:t>Smooth Muscle layer</a:t>
            </a:r>
          </a:p>
        </p:txBody>
      </p:sp>
      <p:sp>
        <p:nvSpPr>
          <p:cNvPr id="4" name="Rounded Rectangle 3"/>
          <p:cNvSpPr/>
          <p:nvPr/>
        </p:nvSpPr>
        <p:spPr>
          <a:xfrm>
            <a:off x="3167042"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rPr>
              <a:t>Acute Appendicitis – LPF</a:t>
            </a:r>
          </a:p>
        </p:txBody>
      </p:sp>
      <p:sp>
        <p:nvSpPr>
          <p:cNvPr id="8" name="TextBox 7"/>
          <p:cNvSpPr txBox="1"/>
          <p:nvPr/>
        </p:nvSpPr>
        <p:spPr>
          <a:xfrm>
            <a:off x="8167702" y="3405846"/>
            <a:ext cx="1857388" cy="523220"/>
          </a:xfrm>
          <a:prstGeom prst="rect">
            <a:avLst/>
          </a:prstGeom>
          <a:noFill/>
        </p:spPr>
        <p:txBody>
          <a:bodyPr wrap="square" rtlCol="0">
            <a:spAutoFit/>
          </a:bodyPr>
          <a:lstStyle/>
          <a:p>
            <a:pPr algn="ctr" rtl="0"/>
            <a:r>
              <a:rPr lang="en-US" sz="1400" b="1" i="1" dirty="0">
                <a:solidFill>
                  <a:srgbClr val="000000"/>
                </a:solidFill>
              </a:rPr>
              <a:t>Fibrosis of Lamina propria</a:t>
            </a:r>
          </a:p>
        </p:txBody>
      </p:sp>
      <p:cxnSp>
        <p:nvCxnSpPr>
          <p:cNvPr id="15" name="Straight Arrow Connector 14"/>
          <p:cNvCxnSpPr/>
          <p:nvPr/>
        </p:nvCxnSpPr>
        <p:spPr>
          <a:xfrm rot="10800000">
            <a:off x="8167702" y="3571876"/>
            <a:ext cx="35719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V="1">
            <a:off x="8382016" y="5000636"/>
            <a:ext cx="357190" cy="2143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524496" y="3571877"/>
            <a:ext cx="2143140" cy="646331"/>
          </a:xfrm>
          <a:prstGeom prst="rect">
            <a:avLst/>
          </a:prstGeom>
          <a:noFill/>
        </p:spPr>
        <p:txBody>
          <a:bodyPr wrap="square" rtlCol="0">
            <a:spAutoFit/>
          </a:bodyPr>
          <a:lstStyle/>
          <a:p>
            <a:pPr algn="ctr" rtl="0"/>
            <a:r>
              <a:rPr lang="en-US" b="1" i="1" dirty="0">
                <a:solidFill>
                  <a:srgbClr val="000000"/>
                </a:solidFill>
              </a:rPr>
              <a:t>Scattered Neutrophils in the epithelium</a:t>
            </a:r>
          </a:p>
        </p:txBody>
      </p:sp>
      <p:cxnSp>
        <p:nvCxnSpPr>
          <p:cNvPr id="21" name="Straight Arrow Connector 20"/>
          <p:cNvCxnSpPr/>
          <p:nvPr/>
        </p:nvCxnSpPr>
        <p:spPr>
          <a:xfrm rot="16200000" flipV="1">
            <a:off x="5525290" y="3144042"/>
            <a:ext cx="785818" cy="698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5167306" y="3000372"/>
            <a:ext cx="785818" cy="5715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881422" y="5072074"/>
            <a:ext cx="1500198" cy="369332"/>
          </a:xfrm>
          <a:prstGeom prst="rect">
            <a:avLst/>
          </a:prstGeom>
          <a:noFill/>
        </p:spPr>
        <p:txBody>
          <a:bodyPr wrap="square" rtlCol="0">
            <a:spAutoFit/>
          </a:bodyPr>
          <a:lstStyle/>
          <a:p>
            <a:pPr algn="ctr" rtl="0"/>
            <a:r>
              <a:rPr lang="en-US" b="1" i="1" dirty="0">
                <a:solidFill>
                  <a:srgbClr val="000000">
                    <a:lumMod val="95000"/>
                    <a:lumOff val="5000"/>
                  </a:srgbClr>
                </a:solidFill>
              </a:rPr>
              <a:t>Lymph Follicle</a:t>
            </a:r>
          </a:p>
        </p:txBody>
      </p:sp>
      <p:sp>
        <p:nvSpPr>
          <p:cNvPr id="27" name="TextBox 26"/>
          <p:cNvSpPr txBox="1"/>
          <p:nvPr/>
        </p:nvSpPr>
        <p:spPr>
          <a:xfrm>
            <a:off x="2095472" y="3143249"/>
            <a:ext cx="1285884" cy="646331"/>
          </a:xfrm>
          <a:prstGeom prst="rect">
            <a:avLst/>
          </a:prstGeom>
          <a:noFill/>
        </p:spPr>
        <p:txBody>
          <a:bodyPr wrap="square" rtlCol="0">
            <a:spAutoFit/>
          </a:bodyPr>
          <a:lstStyle/>
          <a:p>
            <a:pPr algn="ctr" rtl="0"/>
            <a:r>
              <a:rPr lang="en-US" b="1" i="1" dirty="0">
                <a:solidFill>
                  <a:srgbClr val="000000">
                    <a:lumMod val="95000"/>
                    <a:lumOff val="5000"/>
                  </a:srgbClr>
                </a:solidFill>
              </a:rPr>
              <a:t>Luminal </a:t>
            </a:r>
          </a:p>
          <a:p>
            <a:pPr algn="ctr" rtl="0"/>
            <a:r>
              <a:rPr lang="en-US" b="1" i="1" dirty="0">
                <a:solidFill>
                  <a:srgbClr val="000000">
                    <a:lumMod val="95000"/>
                    <a:lumOff val="5000"/>
                  </a:srgbClr>
                </a:solidFill>
              </a:rPr>
              <a:t>Debris</a:t>
            </a:r>
          </a:p>
        </p:txBody>
      </p:sp>
      <p:cxnSp>
        <p:nvCxnSpPr>
          <p:cNvPr id="29" name="Straight Arrow Connector 28"/>
          <p:cNvCxnSpPr/>
          <p:nvPr/>
        </p:nvCxnSpPr>
        <p:spPr>
          <a:xfrm flipV="1">
            <a:off x="8739206" y="5000636"/>
            <a:ext cx="357190" cy="2857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19" name="TextBox 18"/>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914315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http://library.med.utah.edu/WebPath/jpeg1/INFL031.gif"/>
          <p:cNvPicPr/>
          <p:nvPr/>
        </p:nvPicPr>
        <p:blipFill>
          <a:blip r:embed="rId2" cstate="print"/>
          <a:srcRect/>
          <a:stretch>
            <a:fillRect/>
          </a:stretch>
        </p:blipFill>
        <p:spPr bwMode="auto">
          <a:xfrm>
            <a:off x="2166910" y="928670"/>
            <a:ext cx="7643866" cy="4156514"/>
          </a:xfrm>
          <a:prstGeom prst="rect">
            <a:avLst/>
          </a:prstGeom>
          <a:noFill/>
          <a:ln w="28575">
            <a:solidFill>
              <a:schemeClr val="tx1"/>
            </a:solidFill>
            <a:miter lim="800000"/>
            <a:headEnd/>
            <a:tailEnd/>
          </a:ln>
        </p:spPr>
      </p:pic>
      <p:sp>
        <p:nvSpPr>
          <p:cNvPr id="5" name="Rounded Rectangle 4"/>
          <p:cNvSpPr/>
          <p:nvPr/>
        </p:nvSpPr>
        <p:spPr>
          <a:xfrm>
            <a:off x="3095604" y="214290"/>
            <a:ext cx="5857916"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effectLst>
                  <a:outerShdw blurRad="38100" dist="38100" dir="2700000" algn="tl">
                    <a:srgbClr val="000000">
                      <a:alpha val="43137"/>
                    </a:srgbClr>
                  </a:outerShdw>
                </a:effectLst>
              </a:rPr>
              <a:t>Pathogenesis of Exudation </a:t>
            </a:r>
          </a:p>
        </p:txBody>
      </p:sp>
      <p:sp>
        <p:nvSpPr>
          <p:cNvPr id="1025" name="Rectangle 1"/>
          <p:cNvSpPr>
            <a:spLocks noChangeArrowheads="1"/>
          </p:cNvSpPr>
          <p:nvPr/>
        </p:nvSpPr>
        <p:spPr bwMode="auto">
          <a:xfrm>
            <a:off x="1952596" y="5223684"/>
            <a:ext cx="800105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rtl="0" fontAlgn="base">
              <a:spcBef>
                <a:spcPct val="0"/>
              </a:spcBef>
              <a:spcAft>
                <a:spcPct val="0"/>
              </a:spcAft>
            </a:pPr>
            <a:r>
              <a:rPr lang="en-US" b="1" i="1" dirty="0">
                <a:solidFill>
                  <a:srgbClr val="000000"/>
                </a:solidFill>
                <a:ea typeface="Times New Roman" pitchFamily="18" charset="0"/>
                <a:cs typeface="Arial" pitchFamily="34" charset="0"/>
              </a:rPr>
              <a:t>The diagram shown here illustrates the process of exudation, aided by endothelial cell contraction and vasodilation, which typically is most pronounced in venules.</a:t>
            </a:r>
          </a:p>
          <a:p>
            <a:pPr algn="ctr" rtl="0" fontAlgn="base">
              <a:spcBef>
                <a:spcPct val="0"/>
              </a:spcBef>
              <a:spcAft>
                <a:spcPct val="0"/>
              </a:spcAft>
            </a:pPr>
            <a:r>
              <a:rPr lang="en-US" b="1" i="1" dirty="0">
                <a:solidFill>
                  <a:srgbClr val="000000"/>
                </a:solidFill>
              </a:rPr>
              <a:t>Collection of fluid in a space is a transudate. If this fluid is protein-rich or has many cells then it becomes an exudate.</a:t>
            </a:r>
            <a:r>
              <a:rPr lang="en-US" b="1" i="1" dirty="0">
                <a:solidFill>
                  <a:srgbClr val="000000"/>
                </a:solidFill>
                <a:ea typeface="Times New Roman" pitchFamily="18" charset="0"/>
                <a:cs typeface="Arial" pitchFamily="34" charset="0"/>
              </a:rPr>
              <a:t> </a:t>
            </a:r>
            <a:endParaRPr lang="en-US" b="1" i="1" dirty="0">
              <a:solidFill>
                <a:srgbClr val="000000"/>
              </a:solidFill>
              <a:cs typeface="Arial" pitchFamily="34" charset="0"/>
            </a:endParaRPr>
          </a:p>
        </p:txBody>
      </p:sp>
      <p:sp>
        <p:nvSpPr>
          <p:cNvPr id="8" name="TextBox 7"/>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6529893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3346" name="Picture 2" descr="File:Acute Appendicitis, HE 2.jpg">
            <a:hlinkClick r:id="rId2"/>
          </p:cNvPr>
          <p:cNvPicPr>
            <a:picLocks noChangeAspect="1" noChangeArrowheads="1"/>
          </p:cNvPicPr>
          <p:nvPr/>
        </p:nvPicPr>
        <p:blipFill>
          <a:blip r:embed="rId3" cstate="print"/>
          <a:srcRect/>
          <a:stretch>
            <a:fillRect/>
          </a:stretch>
        </p:blipFill>
        <p:spPr bwMode="auto">
          <a:xfrm>
            <a:off x="1952596" y="928670"/>
            <a:ext cx="7286676" cy="4286280"/>
          </a:xfrm>
          <a:prstGeom prst="rect">
            <a:avLst/>
          </a:prstGeom>
          <a:noFill/>
          <a:ln w="28575">
            <a:solidFill>
              <a:schemeClr val="tx1"/>
            </a:solidFill>
          </a:ln>
        </p:spPr>
      </p:pic>
      <p:sp>
        <p:nvSpPr>
          <p:cNvPr id="3" name="Rounded Rectangle 2"/>
          <p:cNvSpPr/>
          <p:nvPr/>
        </p:nvSpPr>
        <p:spPr>
          <a:xfrm>
            <a:off x="3167042"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rPr>
              <a:t>Acute Appendicitis – HPF</a:t>
            </a:r>
          </a:p>
        </p:txBody>
      </p:sp>
      <p:sp>
        <p:nvSpPr>
          <p:cNvPr id="4" name="TextBox 3"/>
          <p:cNvSpPr txBox="1"/>
          <p:nvPr/>
        </p:nvSpPr>
        <p:spPr>
          <a:xfrm>
            <a:off x="2524100" y="5429264"/>
            <a:ext cx="6143668" cy="400110"/>
          </a:xfrm>
          <a:prstGeom prst="rect">
            <a:avLst/>
          </a:prstGeom>
          <a:noFill/>
        </p:spPr>
        <p:txBody>
          <a:bodyPr wrap="square" rtlCol="0">
            <a:spAutoFit/>
          </a:bodyPr>
          <a:lstStyle/>
          <a:p>
            <a:pPr algn="ctr" rtl="0"/>
            <a:r>
              <a:rPr lang="en-US" sz="2000" b="1" i="1" dirty="0">
                <a:solidFill>
                  <a:srgbClr val="000000"/>
                </a:solidFill>
              </a:rPr>
              <a:t>Scattered Neutrophils in the crypt epithelium</a:t>
            </a:r>
          </a:p>
        </p:txBody>
      </p:sp>
      <p:cxnSp>
        <p:nvCxnSpPr>
          <p:cNvPr id="8" name="Straight Arrow Connector 7"/>
          <p:cNvCxnSpPr/>
          <p:nvPr/>
        </p:nvCxnSpPr>
        <p:spPr>
          <a:xfrm rot="5400000" flipH="1" flipV="1">
            <a:off x="5167311" y="3500435"/>
            <a:ext cx="1000125" cy="14287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4667240" y="4143380"/>
            <a:ext cx="71438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13348" name="Picture 4" descr="Acute Appendicitis, HE 3.jpg"/>
          <p:cNvPicPr>
            <a:picLocks noChangeAspect="1" noChangeArrowheads="1"/>
          </p:cNvPicPr>
          <p:nvPr/>
        </p:nvPicPr>
        <p:blipFill>
          <a:blip r:embed="rId4" cstate="print"/>
          <a:srcRect/>
          <a:stretch>
            <a:fillRect/>
          </a:stretch>
        </p:blipFill>
        <p:spPr bwMode="auto">
          <a:xfrm>
            <a:off x="6738942" y="2071678"/>
            <a:ext cx="3429024" cy="2643206"/>
          </a:xfrm>
          <a:prstGeom prst="rect">
            <a:avLst/>
          </a:prstGeom>
          <a:noFill/>
          <a:ln w="57150">
            <a:solidFill>
              <a:schemeClr val="tx1"/>
            </a:solidFill>
          </a:ln>
        </p:spPr>
      </p:pic>
      <p:cxnSp>
        <p:nvCxnSpPr>
          <p:cNvPr id="19" name="Straight Arrow Connector 18"/>
          <p:cNvCxnSpPr/>
          <p:nvPr/>
        </p:nvCxnSpPr>
        <p:spPr>
          <a:xfrm rot="5400000" flipH="1" flipV="1">
            <a:off x="7989901" y="3679033"/>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7632711" y="3892553"/>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7061207" y="3749677"/>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14" name="TextBox 13"/>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0343960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5106" name="Picture 2" descr="http://www.uaz.edu.mx/histo/pathology/ed/ch_13/c13_s49.jpg">
            <a:hlinkClick r:id="rId3"/>
          </p:cNvPr>
          <p:cNvPicPr>
            <a:picLocks noChangeAspect="1" noChangeArrowheads="1"/>
          </p:cNvPicPr>
          <p:nvPr/>
        </p:nvPicPr>
        <p:blipFill>
          <a:blip r:embed="rId4" cstate="print"/>
          <a:srcRect/>
          <a:stretch>
            <a:fillRect/>
          </a:stretch>
        </p:blipFill>
        <p:spPr bwMode="auto">
          <a:xfrm>
            <a:off x="2238349" y="1000109"/>
            <a:ext cx="7620027" cy="4762517"/>
          </a:xfrm>
          <a:prstGeom prst="rect">
            <a:avLst/>
          </a:prstGeom>
          <a:noFill/>
          <a:ln w="28575">
            <a:solidFill>
              <a:srgbClr val="FF0000"/>
            </a:solidFill>
          </a:ln>
        </p:spPr>
      </p:pic>
      <p:sp>
        <p:nvSpPr>
          <p:cNvPr id="5" name="Rectangle 4"/>
          <p:cNvSpPr/>
          <p:nvPr/>
        </p:nvSpPr>
        <p:spPr>
          <a:xfrm>
            <a:off x="2238348" y="5786454"/>
            <a:ext cx="7358114" cy="707886"/>
          </a:xfrm>
          <a:prstGeom prst="rect">
            <a:avLst/>
          </a:prstGeom>
        </p:spPr>
        <p:txBody>
          <a:bodyPr wrap="square">
            <a:spAutoFit/>
          </a:bodyPr>
          <a:lstStyle/>
          <a:p>
            <a:pPr algn="ctr" rtl="0"/>
            <a:r>
              <a:rPr lang="en-US" sz="2000" b="1" i="1" dirty="0">
                <a:solidFill>
                  <a:srgbClr val="000000"/>
                </a:solidFill>
              </a:rPr>
              <a:t>This slide shows the muscle layer of the appendix which is permeated with numerous polymorphonuclear leukocytes</a:t>
            </a:r>
          </a:p>
        </p:txBody>
      </p:sp>
      <p:sp>
        <p:nvSpPr>
          <p:cNvPr id="7" name="Rounded Rectangle 6"/>
          <p:cNvSpPr/>
          <p:nvPr/>
        </p:nvSpPr>
        <p:spPr>
          <a:xfrm>
            <a:off x="3095604"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rPr>
              <a:t>Acute Appendicitis – Histopathology</a:t>
            </a:r>
          </a:p>
        </p:txBody>
      </p:sp>
      <p:sp>
        <p:nvSpPr>
          <p:cNvPr id="9" name="TextBox 8"/>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9344278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09802" y="1232421"/>
            <a:ext cx="7406640" cy="1472184"/>
          </a:xfrm>
        </p:spPr>
        <p:style>
          <a:lnRef idx="1">
            <a:schemeClr val="accent3"/>
          </a:lnRef>
          <a:fillRef idx="3">
            <a:schemeClr val="accent3"/>
          </a:fillRef>
          <a:effectRef idx="2">
            <a:schemeClr val="accent3"/>
          </a:effectRef>
          <a:fontRef idx="minor">
            <a:schemeClr val="lt1"/>
          </a:fontRef>
        </p:style>
        <p:txBody>
          <a:bodyPr>
            <a:normAutofit/>
          </a:bodyPr>
          <a:lstStyle/>
          <a:p>
            <a:pPr algn="ctr"/>
            <a:r>
              <a:rPr lang="en-US" sz="5400" b="1" i="1" dirty="0">
                <a:solidFill>
                  <a:srgbClr val="FFFF00"/>
                </a:solidFill>
                <a:effectLst>
                  <a:outerShdw blurRad="38100" dist="38100" dir="2700000" algn="tl">
                    <a:srgbClr val="000000">
                      <a:alpha val="43137"/>
                    </a:srgbClr>
                  </a:outerShdw>
                </a:effectLst>
              </a:rPr>
              <a:t>3- Acute Cholecystitis</a:t>
            </a:r>
          </a:p>
        </p:txBody>
      </p:sp>
      <p:sp>
        <p:nvSpPr>
          <p:cNvPr id="4" name="TextBox 3"/>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5" name="TextBox 4"/>
          <p:cNvSpPr txBox="1"/>
          <p:nvPr/>
        </p:nvSpPr>
        <p:spPr>
          <a:xfrm>
            <a:off x="1524000" y="6581002"/>
            <a:ext cx="1571604" cy="276999"/>
          </a:xfrm>
          <a:prstGeom prst="rect">
            <a:avLst/>
          </a:prstGeom>
          <a:no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2266845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2279577" y="1004943"/>
            <a:ext cx="7632847" cy="4756643"/>
          </a:xfrm>
          <a:prstGeom prst="rect">
            <a:avLst/>
          </a:prstGeom>
          <a:noFill/>
          <a:ln w="9525">
            <a:noFill/>
            <a:miter lim="800000"/>
            <a:headEnd/>
            <a:tailEnd/>
          </a:ln>
        </p:spPr>
      </p:pic>
      <p:sp>
        <p:nvSpPr>
          <p:cNvPr id="7" name="Rounded Rectangle 6"/>
          <p:cNvSpPr/>
          <p:nvPr/>
        </p:nvSpPr>
        <p:spPr>
          <a:xfrm>
            <a:off x="2495600" y="438128"/>
            <a:ext cx="7072362"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effectLst>
                  <a:outerShdw blurRad="38100" dist="38100" dir="2700000" algn="tl">
                    <a:srgbClr val="000000">
                      <a:alpha val="43137"/>
                    </a:srgbClr>
                  </a:outerShdw>
                </a:effectLst>
              </a:rPr>
              <a:t>Acute Cholecystitis – Gross</a:t>
            </a:r>
          </a:p>
        </p:txBody>
      </p:sp>
      <p:sp>
        <p:nvSpPr>
          <p:cNvPr id="10" name="Rectangle 9"/>
          <p:cNvSpPr/>
          <p:nvPr/>
        </p:nvSpPr>
        <p:spPr>
          <a:xfrm>
            <a:off x="2135560" y="5805265"/>
            <a:ext cx="7560840" cy="646331"/>
          </a:xfrm>
          <a:prstGeom prst="rect">
            <a:avLst/>
          </a:prstGeom>
        </p:spPr>
        <p:txBody>
          <a:bodyPr wrap="square">
            <a:spAutoFit/>
          </a:bodyPr>
          <a:lstStyle/>
          <a:p>
            <a:pPr algn="ctr" rtl="0"/>
            <a:r>
              <a:rPr lang="en-US" b="1" i="1" dirty="0" err="1">
                <a:solidFill>
                  <a:srgbClr val="000000"/>
                </a:solidFill>
              </a:rPr>
              <a:t>Mucocele</a:t>
            </a:r>
            <a:r>
              <a:rPr lang="en-US" b="1" i="1" dirty="0">
                <a:solidFill>
                  <a:srgbClr val="000000"/>
                </a:solidFill>
              </a:rPr>
              <a:t>, stone obstructed the neck , distended , aspiration done and removed by lap </a:t>
            </a:r>
            <a:r>
              <a:rPr lang="en-US" b="1" i="1" dirty="0" err="1">
                <a:solidFill>
                  <a:srgbClr val="000000"/>
                </a:solidFill>
              </a:rPr>
              <a:t>chole</a:t>
            </a:r>
            <a:endParaRPr lang="en-US" b="1" i="1" dirty="0">
              <a:solidFill>
                <a:srgbClr val="000000"/>
              </a:solidFill>
            </a:endParaRPr>
          </a:p>
        </p:txBody>
      </p:sp>
      <p:sp>
        <p:nvSpPr>
          <p:cNvPr id="11" name="TextBox 10"/>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12" name="TextBox 11"/>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7201222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http://library.med.utah.edu/WebPath/jpeg4/GI106.jpg"/>
          <p:cNvPicPr/>
          <p:nvPr/>
        </p:nvPicPr>
        <p:blipFill>
          <a:blip r:embed="rId2" cstate="print"/>
          <a:srcRect/>
          <a:stretch>
            <a:fillRect/>
          </a:stretch>
        </p:blipFill>
        <p:spPr bwMode="auto">
          <a:xfrm>
            <a:off x="2166910" y="928672"/>
            <a:ext cx="7786742" cy="4572031"/>
          </a:xfrm>
          <a:prstGeom prst="rect">
            <a:avLst/>
          </a:prstGeom>
          <a:noFill/>
          <a:ln w="28575">
            <a:solidFill>
              <a:schemeClr val="tx1"/>
            </a:solidFill>
            <a:miter lim="800000"/>
            <a:headEnd/>
            <a:tailEnd/>
          </a:ln>
        </p:spPr>
      </p:pic>
      <p:sp>
        <p:nvSpPr>
          <p:cNvPr id="4" name="Rectangle 3"/>
          <p:cNvSpPr/>
          <p:nvPr/>
        </p:nvSpPr>
        <p:spPr>
          <a:xfrm>
            <a:off x="1952596" y="5534586"/>
            <a:ext cx="8072494" cy="1015663"/>
          </a:xfrm>
          <a:prstGeom prst="rect">
            <a:avLst/>
          </a:prstGeom>
        </p:spPr>
        <p:txBody>
          <a:bodyPr wrap="square">
            <a:spAutoFit/>
          </a:bodyPr>
          <a:lstStyle/>
          <a:p>
            <a:pPr algn="ctr" rtl="0"/>
            <a:r>
              <a:rPr lang="en-US" sz="2000" b="1" i="1" dirty="0">
                <a:solidFill>
                  <a:srgbClr val="000000"/>
                </a:solidFill>
              </a:rPr>
              <a:t>The neutrophils are seen infiltrating the mucosa and submucosa of the gallbladder in this patient with acute cholecystitis and right upper quadrant abdominal pain with tenderness on palpation</a:t>
            </a:r>
          </a:p>
        </p:txBody>
      </p:sp>
      <p:sp>
        <p:nvSpPr>
          <p:cNvPr id="5" name="Rounded Rectangle 4"/>
          <p:cNvSpPr/>
          <p:nvPr/>
        </p:nvSpPr>
        <p:spPr>
          <a:xfrm>
            <a:off x="2595538" y="285728"/>
            <a:ext cx="7072362"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effectLst>
                  <a:outerShdw blurRad="38100" dist="38100" dir="2700000" algn="tl">
                    <a:srgbClr val="000000">
                      <a:alpha val="43137"/>
                    </a:srgbClr>
                  </a:outerShdw>
                </a:effectLst>
              </a:rPr>
              <a:t>Acute Cholecystitis – Histopathology HPF</a:t>
            </a:r>
          </a:p>
        </p:txBody>
      </p:sp>
      <p:sp>
        <p:nvSpPr>
          <p:cNvPr id="8" name="TextBox 7"/>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1551228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6996" y="2304482"/>
            <a:ext cx="7406640" cy="1472184"/>
          </a:xfrm>
        </p:spPr>
        <p:style>
          <a:lnRef idx="1">
            <a:schemeClr val="accent3"/>
          </a:lnRef>
          <a:fillRef idx="3">
            <a:schemeClr val="accent3"/>
          </a:fillRef>
          <a:effectRef idx="2">
            <a:schemeClr val="accent3"/>
          </a:effectRef>
          <a:fontRef idx="minor">
            <a:schemeClr val="lt1"/>
          </a:fontRef>
        </p:style>
        <p:txBody>
          <a:bodyPr>
            <a:normAutofit/>
          </a:bodyPr>
          <a:lstStyle/>
          <a:p>
            <a:pPr algn="ctr"/>
            <a:r>
              <a:rPr lang="en-US" sz="5400" b="1" i="1" dirty="0">
                <a:solidFill>
                  <a:srgbClr val="FFFF00"/>
                </a:solidFill>
                <a:effectLst>
                  <a:outerShdw blurRad="38100" dist="38100" dir="2700000" algn="tl">
                    <a:srgbClr val="000000">
                      <a:alpha val="43137"/>
                    </a:srgbClr>
                  </a:outerShdw>
                </a:effectLst>
              </a:rPr>
              <a:t>4- Skin Pilonidal Sinus</a:t>
            </a:r>
          </a:p>
        </p:txBody>
      </p:sp>
      <p:sp>
        <p:nvSpPr>
          <p:cNvPr id="4" name="TextBox 3"/>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5" name="TextBox 4"/>
          <p:cNvSpPr txBox="1"/>
          <p:nvPr/>
        </p:nvSpPr>
        <p:spPr>
          <a:xfrm>
            <a:off x="1524000" y="6581002"/>
            <a:ext cx="1571604" cy="276999"/>
          </a:xfrm>
          <a:prstGeom prst="rect">
            <a:avLst/>
          </a:prstGeom>
          <a:no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5608000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595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effectLst>
                  <a:outerShdw blurRad="38100" dist="38100" dir="2700000" algn="tl">
                    <a:srgbClr val="000000">
                      <a:alpha val="43137"/>
                    </a:srgbClr>
                  </a:outerShdw>
                </a:effectLst>
              </a:rPr>
              <a:t>Foreign Body Reaction (Pilonidal Sinus)</a:t>
            </a:r>
          </a:p>
        </p:txBody>
      </p:sp>
      <p:pic>
        <p:nvPicPr>
          <p:cNvPr id="169987" name="Picture 3"/>
          <p:cNvPicPr>
            <a:picLocks noChangeAspect="1" noChangeArrowheads="1"/>
          </p:cNvPicPr>
          <p:nvPr/>
        </p:nvPicPr>
        <p:blipFill>
          <a:blip r:embed="rId2" cstate="print"/>
          <a:srcRect/>
          <a:stretch>
            <a:fillRect/>
          </a:stretch>
        </p:blipFill>
        <p:spPr bwMode="auto">
          <a:xfrm>
            <a:off x="1952596" y="1142985"/>
            <a:ext cx="3929090" cy="3357585"/>
          </a:xfrm>
          <a:prstGeom prst="rect">
            <a:avLst/>
          </a:prstGeom>
          <a:noFill/>
          <a:ln w="28575">
            <a:solidFill>
              <a:schemeClr val="tx1"/>
            </a:solidFill>
            <a:miter lim="800000"/>
            <a:headEnd/>
            <a:tailEnd/>
          </a:ln>
          <a:effectLst/>
        </p:spPr>
      </p:pic>
      <p:sp>
        <p:nvSpPr>
          <p:cNvPr id="8" name="Rectangle 7"/>
          <p:cNvSpPr/>
          <p:nvPr/>
        </p:nvSpPr>
        <p:spPr>
          <a:xfrm>
            <a:off x="1738282" y="4786323"/>
            <a:ext cx="8143932" cy="1323439"/>
          </a:xfrm>
          <a:prstGeom prst="rect">
            <a:avLst/>
          </a:prstGeom>
        </p:spPr>
        <p:txBody>
          <a:bodyPr wrap="square">
            <a:spAutoFit/>
          </a:bodyPr>
          <a:lstStyle/>
          <a:p>
            <a:pPr algn="ctr" rtl="0"/>
            <a:r>
              <a:rPr lang="en-US" sz="2000" b="1" i="1" dirty="0">
                <a:solidFill>
                  <a:srgbClr val="000000"/>
                </a:solidFill>
              </a:rPr>
              <a:t>A pilonidal sinus is a sinus tract which commonly contains hairs. It occurs under the skin between the buttocks (the natal cleft) a short distance above the anus. Usually runs vertical between the buttocks and rarely occurring outside the coccygeal region.</a:t>
            </a:r>
          </a:p>
        </p:txBody>
      </p:sp>
      <p:pic>
        <p:nvPicPr>
          <p:cNvPr id="169989" name="Picture 5"/>
          <p:cNvPicPr>
            <a:picLocks noChangeAspect="1" noChangeArrowheads="1"/>
          </p:cNvPicPr>
          <p:nvPr/>
        </p:nvPicPr>
        <p:blipFill>
          <a:blip r:embed="rId3" cstate="print"/>
          <a:srcRect/>
          <a:stretch>
            <a:fillRect/>
          </a:stretch>
        </p:blipFill>
        <p:spPr bwMode="auto">
          <a:xfrm>
            <a:off x="6167439" y="1142984"/>
            <a:ext cx="3886201" cy="3357586"/>
          </a:xfrm>
          <a:prstGeom prst="rect">
            <a:avLst/>
          </a:prstGeom>
          <a:noFill/>
          <a:ln w="28575">
            <a:solidFill>
              <a:schemeClr val="tx1"/>
            </a:solidFill>
            <a:miter lim="800000"/>
            <a:headEnd/>
            <a:tailEnd/>
          </a:ln>
          <a:effectLst/>
        </p:spPr>
      </p:pic>
      <p:sp>
        <p:nvSpPr>
          <p:cNvPr id="9" name="TextBox 8"/>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0366897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5394" name="Picture 2" descr="http://www.humpath.com/IMG/jpg/pilonidal_sinus_04_1.jpg"/>
          <p:cNvPicPr>
            <a:picLocks noChangeAspect="1" noChangeArrowheads="1"/>
          </p:cNvPicPr>
          <p:nvPr/>
        </p:nvPicPr>
        <p:blipFill>
          <a:blip r:embed="rId2" cstate="print"/>
          <a:srcRect/>
          <a:stretch>
            <a:fillRect/>
          </a:stretch>
        </p:blipFill>
        <p:spPr bwMode="auto">
          <a:xfrm>
            <a:off x="1881158" y="1089680"/>
            <a:ext cx="4071966" cy="4053833"/>
          </a:xfrm>
          <a:prstGeom prst="rect">
            <a:avLst/>
          </a:prstGeom>
          <a:noFill/>
          <a:ln w="28575">
            <a:solidFill>
              <a:schemeClr val="tx1"/>
            </a:solidFill>
          </a:ln>
        </p:spPr>
      </p:pic>
      <p:pic>
        <p:nvPicPr>
          <p:cNvPr id="3" name="Picture 2" descr="http://www.humpath.com/IMG/jpg_abcessed_pilonidal_sinus_06_2ab.jpg"/>
          <p:cNvPicPr>
            <a:picLocks noChangeAspect="1" noChangeArrowheads="1"/>
          </p:cNvPicPr>
          <p:nvPr/>
        </p:nvPicPr>
        <p:blipFill>
          <a:blip r:embed="rId3" cstate="print"/>
          <a:srcRect l="47934" t="58414"/>
          <a:stretch>
            <a:fillRect/>
          </a:stretch>
        </p:blipFill>
        <p:spPr bwMode="auto">
          <a:xfrm>
            <a:off x="6167438" y="1071546"/>
            <a:ext cx="3857652" cy="4030874"/>
          </a:xfrm>
          <a:prstGeom prst="rect">
            <a:avLst/>
          </a:prstGeom>
          <a:noFill/>
          <a:ln w="28575">
            <a:solidFill>
              <a:schemeClr val="tx1"/>
            </a:solidFill>
            <a:miter lim="800000"/>
            <a:headEnd/>
            <a:tailEnd/>
          </a:ln>
        </p:spPr>
      </p:pic>
      <p:sp>
        <p:nvSpPr>
          <p:cNvPr id="4" name="Rounded Rectangle 3"/>
          <p:cNvSpPr/>
          <p:nvPr/>
        </p:nvSpPr>
        <p:spPr>
          <a:xfrm>
            <a:off x="2595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effectLst>
                  <a:outerShdw blurRad="38100" dist="38100" dir="2700000" algn="tl">
                    <a:srgbClr val="000000">
                      <a:alpha val="43137"/>
                    </a:srgbClr>
                  </a:outerShdw>
                </a:effectLst>
              </a:rPr>
              <a:t>Foreign Body Reaction (Pilonidal Sinus)</a:t>
            </a:r>
          </a:p>
        </p:txBody>
      </p:sp>
      <p:sp>
        <p:nvSpPr>
          <p:cNvPr id="5" name="TextBox 4"/>
          <p:cNvSpPr txBox="1"/>
          <p:nvPr/>
        </p:nvSpPr>
        <p:spPr>
          <a:xfrm>
            <a:off x="2524100" y="5429264"/>
            <a:ext cx="6500858" cy="400110"/>
          </a:xfrm>
          <a:prstGeom prst="rect">
            <a:avLst/>
          </a:prstGeom>
          <a:noFill/>
        </p:spPr>
        <p:txBody>
          <a:bodyPr wrap="square" rtlCol="0">
            <a:spAutoFit/>
          </a:bodyPr>
          <a:lstStyle/>
          <a:p>
            <a:pPr algn="ctr" rtl="0"/>
            <a:r>
              <a:rPr lang="en-US" sz="2000" b="1" i="1" dirty="0">
                <a:solidFill>
                  <a:srgbClr val="000000"/>
                </a:solidFill>
              </a:rPr>
              <a:t>Surgically excised pilonidal sinus tracts</a:t>
            </a:r>
          </a:p>
        </p:txBody>
      </p:sp>
      <p:sp>
        <p:nvSpPr>
          <p:cNvPr id="8" name="TextBox 7"/>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5056365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8962" name="Picture 2" descr="http://blog.yimg.com/2/DBjAjeN7s59ri3UwzNZdPsXsnsNm.WVZBovrrtkHi6cxsrnpEkewlw--/52/l/YyZhJEo5rTjKgIzDVrF5nQ.jpg">
            <a:hlinkClick r:id="rId2"/>
          </p:cNvPr>
          <p:cNvPicPr>
            <a:picLocks noChangeAspect="1" noChangeArrowheads="1"/>
          </p:cNvPicPr>
          <p:nvPr/>
        </p:nvPicPr>
        <p:blipFill>
          <a:blip r:embed="rId3" cstate="print"/>
          <a:srcRect/>
          <a:stretch>
            <a:fillRect/>
          </a:stretch>
        </p:blipFill>
        <p:spPr bwMode="auto">
          <a:xfrm>
            <a:off x="2238348" y="1000108"/>
            <a:ext cx="7620020" cy="4624396"/>
          </a:xfrm>
          <a:prstGeom prst="rect">
            <a:avLst/>
          </a:prstGeom>
          <a:noFill/>
          <a:ln w="28575">
            <a:solidFill>
              <a:schemeClr val="tx1"/>
            </a:solidFill>
          </a:ln>
        </p:spPr>
      </p:pic>
      <p:sp>
        <p:nvSpPr>
          <p:cNvPr id="4" name="Rectangle 3"/>
          <p:cNvSpPr/>
          <p:nvPr/>
        </p:nvSpPr>
        <p:spPr>
          <a:xfrm>
            <a:off x="2238348" y="5786454"/>
            <a:ext cx="7500990" cy="707886"/>
          </a:xfrm>
          <a:prstGeom prst="rect">
            <a:avLst/>
          </a:prstGeom>
        </p:spPr>
        <p:txBody>
          <a:bodyPr wrap="square">
            <a:spAutoFit/>
          </a:bodyPr>
          <a:lstStyle/>
          <a:p>
            <a:pPr algn="ctr" rtl="0"/>
            <a:r>
              <a:rPr lang="en-US" sz="2000" b="1" i="1" dirty="0">
                <a:solidFill>
                  <a:srgbClr val="000000"/>
                </a:solidFill>
              </a:rPr>
              <a:t>The lumen of the sinus and wall contain large number of hair shafts with foreign body giant cells, lymphocytes , macrophages &amp; neutrophils </a:t>
            </a:r>
            <a:endParaRPr lang="en-US" sz="2000" dirty="0">
              <a:solidFill>
                <a:srgbClr val="000000"/>
              </a:solidFill>
            </a:endParaRPr>
          </a:p>
        </p:txBody>
      </p:sp>
      <p:sp>
        <p:nvSpPr>
          <p:cNvPr id="6" name="Rounded Rectangle 5"/>
          <p:cNvSpPr/>
          <p:nvPr/>
        </p:nvSpPr>
        <p:spPr>
          <a:xfrm>
            <a:off x="2595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effectLst>
                  <a:outerShdw blurRad="38100" dist="38100" dir="2700000" algn="tl">
                    <a:srgbClr val="000000">
                      <a:alpha val="43137"/>
                    </a:srgbClr>
                  </a:outerShdw>
                </a:effectLst>
              </a:rPr>
              <a:t>Pilonidal Sinus – Histopathology LPF</a:t>
            </a:r>
          </a:p>
        </p:txBody>
      </p:sp>
      <p:sp>
        <p:nvSpPr>
          <p:cNvPr id="8" name="TextBox 7"/>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1468754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5538" y="2928934"/>
            <a:ext cx="7929618" cy="1000132"/>
          </a:xfrm>
        </p:spPr>
        <p:style>
          <a:lnRef idx="0">
            <a:schemeClr val="accent5"/>
          </a:lnRef>
          <a:fillRef idx="3">
            <a:schemeClr val="accent5"/>
          </a:fillRef>
          <a:effectRef idx="3">
            <a:schemeClr val="accent5"/>
          </a:effectRef>
          <a:fontRef idx="minor">
            <a:schemeClr val="lt1"/>
          </a:fontRef>
        </p:style>
        <p:txBody>
          <a:bodyPr>
            <a:noAutofit/>
          </a:bodyPr>
          <a:lstStyle/>
          <a:p>
            <a:pPr algn="ctr"/>
            <a:r>
              <a:rPr lang="en-US" sz="5400" b="1" i="1" dirty="0" smtClean="0">
                <a:solidFill>
                  <a:srgbClr val="FFFF00"/>
                </a:solidFill>
                <a:effectLst>
                  <a:outerShdw blurRad="38100" dist="38100" dir="2700000" algn="tl">
                    <a:srgbClr val="000000">
                      <a:alpha val="43137"/>
                    </a:srgbClr>
                  </a:outerShdw>
                </a:effectLst>
              </a:rPr>
              <a:t>Chronic </a:t>
            </a:r>
            <a:r>
              <a:rPr lang="en-US" sz="5400" b="1" i="1" dirty="0">
                <a:solidFill>
                  <a:srgbClr val="FFFF00"/>
                </a:solidFill>
                <a:effectLst>
                  <a:outerShdw blurRad="38100" dist="38100" dir="2700000" algn="tl">
                    <a:srgbClr val="000000">
                      <a:alpha val="43137"/>
                    </a:srgbClr>
                  </a:outerShdw>
                </a:effectLst>
              </a:rPr>
              <a:t>Inflammation</a:t>
            </a:r>
          </a:p>
        </p:txBody>
      </p:sp>
      <p:sp>
        <p:nvSpPr>
          <p:cNvPr id="4" name="TextBox 3"/>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5" name="TextBox 4"/>
          <p:cNvSpPr txBox="1"/>
          <p:nvPr/>
        </p:nvSpPr>
        <p:spPr>
          <a:xfrm>
            <a:off x="1524000" y="6581002"/>
            <a:ext cx="1571604" cy="276999"/>
          </a:xfrm>
          <a:prstGeom prst="rect">
            <a:avLst/>
          </a:prstGeom>
          <a:no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3203264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http://library.med.utah.edu/WebPath/jpeg1/INFL006.jpg"/>
          <p:cNvPicPr/>
          <p:nvPr/>
        </p:nvPicPr>
        <p:blipFill>
          <a:blip r:embed="rId2" cstate="print"/>
          <a:srcRect/>
          <a:stretch>
            <a:fillRect/>
          </a:stretch>
        </p:blipFill>
        <p:spPr bwMode="auto">
          <a:xfrm>
            <a:off x="2238348" y="857232"/>
            <a:ext cx="7500990" cy="4732008"/>
          </a:xfrm>
          <a:prstGeom prst="rect">
            <a:avLst/>
          </a:prstGeom>
          <a:noFill/>
          <a:ln w="28575">
            <a:solidFill>
              <a:schemeClr val="tx1"/>
            </a:solidFill>
            <a:miter lim="800000"/>
            <a:headEnd/>
            <a:tailEnd/>
          </a:ln>
        </p:spPr>
      </p:pic>
      <p:sp>
        <p:nvSpPr>
          <p:cNvPr id="5" name="Rounded Rectangle 4"/>
          <p:cNvSpPr/>
          <p:nvPr/>
        </p:nvSpPr>
        <p:spPr>
          <a:xfrm>
            <a:off x="3095604" y="214290"/>
            <a:ext cx="5857916"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effectLst>
                  <a:outerShdw blurRad="38100" dist="38100" dir="2700000" algn="tl">
                    <a:srgbClr val="000000">
                      <a:alpha val="43137"/>
                    </a:srgbClr>
                  </a:outerShdw>
                </a:effectLst>
              </a:rPr>
              <a:t>Exudation in the Alveolar Space </a:t>
            </a:r>
          </a:p>
        </p:txBody>
      </p:sp>
      <p:sp>
        <p:nvSpPr>
          <p:cNvPr id="6" name="Rectangle 5"/>
          <p:cNvSpPr/>
          <p:nvPr/>
        </p:nvSpPr>
        <p:spPr>
          <a:xfrm>
            <a:off x="2238348" y="5589240"/>
            <a:ext cx="7362852" cy="923330"/>
          </a:xfrm>
          <a:prstGeom prst="rect">
            <a:avLst/>
          </a:prstGeom>
        </p:spPr>
        <p:txBody>
          <a:bodyPr wrap="square">
            <a:spAutoFit/>
          </a:bodyPr>
          <a:lstStyle/>
          <a:p>
            <a:pPr algn="ctr" rtl="0"/>
            <a:r>
              <a:rPr lang="en-US" b="1" i="1" dirty="0">
                <a:solidFill>
                  <a:srgbClr val="000000"/>
                </a:solidFill>
              </a:rPr>
              <a:t>Here is vasodilation with exudation that has led to an outpouring of fluid with fibrin into the alveolar spaces along with PMN's indicative of an acute bronchopneumonia of the lung, </a:t>
            </a:r>
          </a:p>
        </p:txBody>
      </p:sp>
      <p:sp>
        <p:nvSpPr>
          <p:cNvPr id="9" name="TextBox 8"/>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379828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09852" y="2714620"/>
            <a:ext cx="7406640" cy="1472184"/>
          </a:xfrm>
        </p:spPr>
        <p:style>
          <a:lnRef idx="0">
            <a:schemeClr val="accent5"/>
          </a:lnRef>
          <a:fillRef idx="3">
            <a:schemeClr val="accent5"/>
          </a:fillRef>
          <a:effectRef idx="3">
            <a:schemeClr val="accent5"/>
          </a:effectRef>
          <a:fontRef idx="minor">
            <a:schemeClr val="lt1"/>
          </a:fontRef>
        </p:style>
        <p:txBody>
          <a:bodyPr>
            <a:noAutofit/>
          </a:bodyPr>
          <a:lstStyle/>
          <a:p>
            <a:pPr algn="ctr"/>
            <a:r>
              <a:rPr lang="en-US" sz="4800" b="1" i="1" dirty="0">
                <a:solidFill>
                  <a:srgbClr val="FFC000"/>
                </a:solidFill>
                <a:effectLst>
                  <a:outerShdw blurRad="38100" dist="38100" dir="2700000" algn="tl">
                    <a:srgbClr val="000000">
                      <a:alpha val="43137"/>
                    </a:srgbClr>
                  </a:outerShdw>
                </a:effectLst>
              </a:rPr>
              <a:t>1- Chronic cholecystitis </a:t>
            </a:r>
            <a:br>
              <a:rPr lang="en-US" sz="4800" b="1" i="1" dirty="0">
                <a:solidFill>
                  <a:srgbClr val="FFC000"/>
                </a:solidFill>
                <a:effectLst>
                  <a:outerShdw blurRad="38100" dist="38100" dir="2700000" algn="tl">
                    <a:srgbClr val="000000">
                      <a:alpha val="43137"/>
                    </a:srgbClr>
                  </a:outerShdw>
                </a:effectLst>
              </a:rPr>
            </a:br>
            <a:r>
              <a:rPr lang="en-US" sz="4800" b="1" i="1" dirty="0">
                <a:solidFill>
                  <a:srgbClr val="FFC000"/>
                </a:solidFill>
                <a:effectLst>
                  <a:outerShdw blurRad="38100" dist="38100" dir="2700000" algn="tl">
                    <a:srgbClr val="000000">
                      <a:alpha val="43137"/>
                    </a:srgbClr>
                  </a:outerShdw>
                </a:effectLst>
              </a:rPr>
              <a:t>with stones</a:t>
            </a:r>
          </a:p>
        </p:txBody>
      </p:sp>
      <p:sp>
        <p:nvSpPr>
          <p:cNvPr id="4" name="TextBox 3"/>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5" name="TextBox 4"/>
          <p:cNvSpPr txBox="1"/>
          <p:nvPr/>
        </p:nvSpPr>
        <p:spPr>
          <a:xfrm>
            <a:off x="1524000" y="6581002"/>
            <a:ext cx="1571604" cy="276999"/>
          </a:xfrm>
          <a:prstGeom prst="rect">
            <a:avLst/>
          </a:prstGeom>
          <a:no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6829227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2818" name="Picture 2" descr="Gallbladder with Papillary Adenocarcinoma (gross)"/>
          <p:cNvPicPr>
            <a:picLocks noChangeAspect="1" noChangeArrowheads="1"/>
          </p:cNvPicPr>
          <p:nvPr/>
        </p:nvPicPr>
        <p:blipFill>
          <a:blip r:embed="rId3" cstate="print"/>
          <a:srcRect/>
          <a:stretch>
            <a:fillRect/>
          </a:stretch>
        </p:blipFill>
        <p:spPr bwMode="auto">
          <a:xfrm>
            <a:off x="2309786" y="1071546"/>
            <a:ext cx="7440694" cy="4357718"/>
          </a:xfrm>
          <a:prstGeom prst="rect">
            <a:avLst/>
          </a:prstGeom>
          <a:noFill/>
          <a:ln w="28575">
            <a:solidFill>
              <a:schemeClr val="tx1"/>
            </a:solidFill>
          </a:ln>
        </p:spPr>
      </p:pic>
      <p:sp>
        <p:nvSpPr>
          <p:cNvPr id="4" name="Rectangle 3"/>
          <p:cNvSpPr/>
          <p:nvPr/>
        </p:nvSpPr>
        <p:spPr>
          <a:xfrm>
            <a:off x="2309786" y="5463148"/>
            <a:ext cx="7358114" cy="1015663"/>
          </a:xfrm>
          <a:prstGeom prst="rect">
            <a:avLst/>
          </a:prstGeom>
        </p:spPr>
        <p:txBody>
          <a:bodyPr wrap="square">
            <a:spAutoFit/>
          </a:bodyPr>
          <a:lstStyle/>
          <a:p>
            <a:pPr algn="ctr" rtl="0"/>
            <a:r>
              <a:rPr lang="en-US" sz="2000" b="1" i="1" dirty="0">
                <a:solidFill>
                  <a:srgbClr val="000000"/>
                </a:solidFill>
              </a:rPr>
              <a:t>Gross appearance of gallbladder after sectioning longitudinally. </a:t>
            </a:r>
          </a:p>
          <a:p>
            <a:pPr algn="ctr" rtl="0"/>
            <a:r>
              <a:rPr lang="en-US" sz="2000" b="1" i="1" dirty="0">
                <a:solidFill>
                  <a:srgbClr val="000000"/>
                </a:solidFill>
              </a:rPr>
              <a:t>Notice thickness of gall bladder wall, abundant polyhedric stones and small papillary tumor in the cystic duct. </a:t>
            </a:r>
          </a:p>
        </p:txBody>
      </p:sp>
      <p:sp>
        <p:nvSpPr>
          <p:cNvPr id="5" name="Rounded Rectangle 4"/>
          <p:cNvSpPr/>
          <p:nvPr/>
        </p:nvSpPr>
        <p:spPr>
          <a:xfrm>
            <a:off x="2952728" y="357166"/>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effectLst>
                  <a:outerShdw blurRad="38100" dist="38100" dir="2700000" algn="tl">
                    <a:srgbClr val="000000">
                      <a:alpha val="43137"/>
                    </a:srgbClr>
                  </a:outerShdw>
                </a:effectLst>
              </a:rPr>
              <a:t>Chronic cholecystitis with Gall Stones</a:t>
            </a:r>
          </a:p>
        </p:txBody>
      </p:sp>
      <p:sp>
        <p:nvSpPr>
          <p:cNvPr id="8" name="TextBox 7"/>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9753374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1881158" y="785808"/>
            <a:ext cx="8143932" cy="4700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2952728" y="142852"/>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effectLst>
                  <a:outerShdw blurRad="38100" dist="38100" dir="2700000" algn="tl">
                    <a:srgbClr val="000000">
                      <a:alpha val="43137"/>
                    </a:srgbClr>
                  </a:outerShdw>
                </a:effectLst>
              </a:rPr>
              <a:t>Chronic cholecystitis - Histopathology</a:t>
            </a:r>
          </a:p>
        </p:txBody>
      </p:sp>
      <p:sp>
        <p:nvSpPr>
          <p:cNvPr id="6" name="Rectangle 5"/>
          <p:cNvSpPr/>
          <p:nvPr/>
        </p:nvSpPr>
        <p:spPr>
          <a:xfrm>
            <a:off x="1881158" y="5638800"/>
            <a:ext cx="7643842" cy="923330"/>
          </a:xfrm>
          <a:prstGeom prst="rect">
            <a:avLst/>
          </a:prstGeom>
        </p:spPr>
        <p:txBody>
          <a:bodyPr wrap="square">
            <a:spAutoFit/>
          </a:bodyPr>
          <a:lstStyle/>
          <a:p>
            <a:pPr marL="533400" indent="-533400" algn="ctr" rtl="0"/>
            <a:r>
              <a:rPr lang="en-US" b="1" i="1" dirty="0">
                <a:solidFill>
                  <a:srgbClr val="000000"/>
                </a:solidFill>
              </a:rPr>
              <a:t>Irregular mucosal folds and foci of ulceration in mucosa. Wall is penetrated by mucosal glands which are present in muscle coat ( Rokitansky- Aschoff sinuses). All layers show chronic inflammatory cells infiltration and fibrosis. </a:t>
            </a:r>
          </a:p>
        </p:txBody>
      </p:sp>
      <p:sp>
        <p:nvSpPr>
          <p:cNvPr id="9" name="TextBox 8"/>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3937855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6418" name="Picture 2" descr="http://oac.med.jhmi.edu/pathconcepts/Images/Liver/111B/main.jpg"/>
          <p:cNvPicPr>
            <a:picLocks noChangeAspect="1" noChangeArrowheads="1"/>
          </p:cNvPicPr>
          <p:nvPr/>
        </p:nvPicPr>
        <p:blipFill>
          <a:blip r:embed="rId2" cstate="print"/>
          <a:srcRect/>
          <a:stretch>
            <a:fillRect/>
          </a:stretch>
        </p:blipFill>
        <p:spPr bwMode="auto">
          <a:xfrm>
            <a:off x="2024034" y="785794"/>
            <a:ext cx="7929618" cy="4071966"/>
          </a:xfrm>
          <a:prstGeom prst="rect">
            <a:avLst/>
          </a:prstGeom>
          <a:noFill/>
          <a:ln w="28575">
            <a:solidFill>
              <a:schemeClr val="tx1"/>
            </a:solidFill>
          </a:ln>
        </p:spPr>
      </p:pic>
      <p:sp>
        <p:nvSpPr>
          <p:cNvPr id="4" name="Rectangle 3"/>
          <p:cNvSpPr/>
          <p:nvPr/>
        </p:nvSpPr>
        <p:spPr>
          <a:xfrm>
            <a:off x="2095472" y="4857760"/>
            <a:ext cx="7786742" cy="1477328"/>
          </a:xfrm>
          <a:prstGeom prst="rect">
            <a:avLst/>
          </a:prstGeom>
        </p:spPr>
        <p:txBody>
          <a:bodyPr wrap="square">
            <a:spAutoFit/>
          </a:bodyPr>
          <a:lstStyle/>
          <a:p>
            <a:pPr algn="ctr" rtl="0"/>
            <a:r>
              <a:rPr lang="en-US" b="1" i="1" dirty="0">
                <a:solidFill>
                  <a:srgbClr val="000000"/>
                </a:solidFill>
              </a:rPr>
              <a:t>The mucosa is atrophic, with a single layer of flattened epithelium. There is proteinaceous fluid adherent to the mucosal surface, with some bile stained orange-brown crystals toward the upper left in the lumen. The lamina propria shows fibrosis and contains a mononuclear cell infiltrate (small dark blue nuclei). </a:t>
            </a:r>
          </a:p>
          <a:p>
            <a:pPr algn="ctr" rtl="0"/>
            <a:r>
              <a:rPr lang="en-US" b="1" i="1" dirty="0">
                <a:solidFill>
                  <a:srgbClr val="000000"/>
                </a:solidFill>
              </a:rPr>
              <a:t>The muscle is hypertrophied compared to normal gallbladder. </a:t>
            </a:r>
          </a:p>
        </p:txBody>
      </p:sp>
      <p:sp>
        <p:nvSpPr>
          <p:cNvPr id="5" name="Rounded Rectangle 4"/>
          <p:cNvSpPr/>
          <p:nvPr/>
        </p:nvSpPr>
        <p:spPr>
          <a:xfrm>
            <a:off x="2952728" y="142852"/>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effectLst>
                  <a:outerShdw blurRad="38100" dist="38100" dir="2700000" algn="tl">
                    <a:srgbClr val="000000">
                      <a:alpha val="43137"/>
                    </a:srgbClr>
                  </a:outerShdw>
                </a:effectLst>
              </a:rPr>
              <a:t>Chronic cholecystitis - Histopathology</a:t>
            </a:r>
          </a:p>
        </p:txBody>
      </p:sp>
      <p:sp>
        <p:nvSpPr>
          <p:cNvPr id="8" name="TextBox 7"/>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065189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81356" y="2643182"/>
            <a:ext cx="6457968" cy="1233494"/>
          </a:xfrm>
        </p:spPr>
        <p:style>
          <a:lnRef idx="0">
            <a:schemeClr val="accent5"/>
          </a:lnRef>
          <a:fillRef idx="3">
            <a:schemeClr val="accent5"/>
          </a:fillRef>
          <a:effectRef idx="3">
            <a:schemeClr val="accent5"/>
          </a:effectRef>
          <a:fontRef idx="minor">
            <a:schemeClr val="lt1"/>
          </a:fontRef>
        </p:style>
        <p:txBody>
          <a:bodyPr>
            <a:normAutofit/>
          </a:bodyPr>
          <a:lstStyle/>
          <a:p>
            <a:r>
              <a:rPr lang="en-US" sz="5400" b="1" i="1" dirty="0">
                <a:solidFill>
                  <a:srgbClr val="FFC000"/>
                </a:solidFill>
                <a:effectLst>
                  <a:outerShdw blurRad="38100" dist="38100" dir="2700000" algn="tl">
                    <a:srgbClr val="000000">
                      <a:alpha val="43137"/>
                    </a:srgbClr>
                  </a:outerShdw>
                </a:effectLst>
              </a:rPr>
              <a:t>2- Brain abscess</a:t>
            </a:r>
          </a:p>
        </p:txBody>
      </p:sp>
      <p:sp>
        <p:nvSpPr>
          <p:cNvPr id="4" name="TextBox 3"/>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5" name="TextBox 4"/>
          <p:cNvSpPr txBox="1"/>
          <p:nvPr/>
        </p:nvSpPr>
        <p:spPr>
          <a:xfrm>
            <a:off x="1524000" y="6581002"/>
            <a:ext cx="1571604" cy="276999"/>
          </a:xfrm>
          <a:prstGeom prst="rect">
            <a:avLst/>
          </a:prstGeom>
          <a:no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080306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5650" name="Picture 2" descr="http://library.med.utah.edu/WebPath/jpeg5/CNS070.jpg"/>
          <p:cNvPicPr>
            <a:picLocks noChangeAspect="1" noChangeArrowheads="1"/>
          </p:cNvPicPr>
          <p:nvPr/>
        </p:nvPicPr>
        <p:blipFill>
          <a:blip r:embed="rId2" cstate="print"/>
          <a:srcRect/>
          <a:stretch>
            <a:fillRect/>
          </a:stretch>
        </p:blipFill>
        <p:spPr bwMode="auto">
          <a:xfrm>
            <a:off x="2279576" y="726128"/>
            <a:ext cx="7608912" cy="4719096"/>
          </a:xfrm>
          <a:prstGeom prst="rect">
            <a:avLst/>
          </a:prstGeom>
          <a:noFill/>
        </p:spPr>
      </p:pic>
      <p:sp>
        <p:nvSpPr>
          <p:cNvPr id="4" name="Rectangle 3"/>
          <p:cNvSpPr/>
          <p:nvPr/>
        </p:nvSpPr>
        <p:spPr>
          <a:xfrm>
            <a:off x="2438400" y="5408057"/>
            <a:ext cx="7315200" cy="1200329"/>
          </a:xfrm>
          <a:prstGeom prst="rect">
            <a:avLst/>
          </a:prstGeom>
        </p:spPr>
        <p:txBody>
          <a:bodyPr wrap="square">
            <a:spAutoFit/>
          </a:bodyPr>
          <a:lstStyle/>
          <a:p>
            <a:pPr algn="ctr" rtl="0"/>
            <a:r>
              <a:rPr lang="en-US" b="1" i="1" dirty="0">
                <a:solidFill>
                  <a:srgbClr val="000000"/>
                </a:solidFill>
              </a:rPr>
              <a:t>CT of a cerebral abscess. There is a liquefactive center with yellow pus surrounded by a thin wall. Abscesses usually result from hematogenous spread of bacterial infection, but may also occur from direct penetrating trauma or extension from adjacent infection in sinuses</a:t>
            </a:r>
          </a:p>
        </p:txBody>
      </p:sp>
      <p:sp>
        <p:nvSpPr>
          <p:cNvPr id="5" name="Rounded Rectangle 4"/>
          <p:cNvSpPr/>
          <p:nvPr/>
        </p:nvSpPr>
        <p:spPr>
          <a:xfrm>
            <a:off x="3647728" y="188640"/>
            <a:ext cx="4824536" cy="4320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effectLst>
                  <a:outerShdw blurRad="38100" dist="38100" dir="2700000" algn="tl">
                    <a:srgbClr val="000000">
                      <a:alpha val="43137"/>
                    </a:srgbClr>
                  </a:outerShdw>
                </a:effectLst>
              </a:rPr>
              <a:t>Brain Abscess - CT</a:t>
            </a:r>
          </a:p>
        </p:txBody>
      </p:sp>
      <p:sp>
        <p:nvSpPr>
          <p:cNvPr id="8" name="TextBox 7"/>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967487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3647728" y="188640"/>
            <a:ext cx="4824536" cy="4320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effectLst>
                  <a:outerShdw blurRad="38100" dist="38100" dir="2700000" algn="tl">
                    <a:srgbClr val="000000">
                      <a:alpha val="43137"/>
                    </a:srgbClr>
                  </a:outerShdw>
                </a:effectLst>
              </a:rPr>
              <a:t>Brain Abscess - MRI</a:t>
            </a:r>
          </a:p>
        </p:txBody>
      </p:sp>
      <p:pic>
        <p:nvPicPr>
          <p:cNvPr id="313346" name="Picture 2" descr="http://library.med.utah.edu/WebPath/jpeg5/CNS071.jpg"/>
          <p:cNvPicPr>
            <a:picLocks noChangeAspect="1" noChangeArrowheads="1"/>
          </p:cNvPicPr>
          <p:nvPr/>
        </p:nvPicPr>
        <p:blipFill>
          <a:blip r:embed="rId2" cstate="print"/>
          <a:srcRect/>
          <a:stretch>
            <a:fillRect/>
          </a:stretch>
        </p:blipFill>
        <p:spPr bwMode="auto">
          <a:xfrm>
            <a:off x="2135560" y="790422"/>
            <a:ext cx="7680920" cy="4726810"/>
          </a:xfrm>
          <a:prstGeom prst="rect">
            <a:avLst/>
          </a:prstGeom>
          <a:noFill/>
          <a:ln w="28575">
            <a:solidFill>
              <a:schemeClr val="tx1"/>
            </a:solidFill>
          </a:ln>
        </p:spPr>
      </p:pic>
      <p:sp>
        <p:nvSpPr>
          <p:cNvPr id="4" name="Rectangle 3"/>
          <p:cNvSpPr/>
          <p:nvPr/>
        </p:nvSpPr>
        <p:spPr>
          <a:xfrm>
            <a:off x="1991544" y="5561946"/>
            <a:ext cx="7920880" cy="1015663"/>
          </a:xfrm>
          <a:prstGeom prst="rect">
            <a:avLst/>
          </a:prstGeom>
        </p:spPr>
        <p:txBody>
          <a:bodyPr wrap="square">
            <a:spAutoFit/>
          </a:bodyPr>
          <a:lstStyle/>
          <a:p>
            <a:pPr algn="ctr" rtl="0"/>
            <a:r>
              <a:rPr lang="en-US" sz="2000" b="1" i="1" dirty="0">
                <a:solidFill>
                  <a:srgbClr val="000000"/>
                </a:solidFill>
              </a:rPr>
              <a:t>This trichrome stain demonstrates the light blue connective tissue in the wall of an organizing cerebral abscess. Normal brain is at the left and the center of the abscess at the right.</a:t>
            </a:r>
          </a:p>
        </p:txBody>
      </p:sp>
      <p:sp>
        <p:nvSpPr>
          <p:cNvPr id="7" name="TextBox 6"/>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8" name="TextBox 7"/>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
        <p:nvSpPr>
          <p:cNvPr id="9" name="TextBox 8"/>
          <p:cNvSpPr txBox="1"/>
          <p:nvPr/>
        </p:nvSpPr>
        <p:spPr>
          <a:xfrm>
            <a:off x="2238348" y="304800"/>
            <a:ext cx="657252" cy="369332"/>
          </a:xfrm>
          <a:prstGeom prst="rect">
            <a:avLst/>
          </a:prstGeom>
          <a:noFill/>
        </p:spPr>
        <p:txBody>
          <a:bodyPr wrap="square" rtlCol="0">
            <a:spAutoFit/>
          </a:bodyPr>
          <a:lstStyle/>
          <a:p>
            <a:pPr algn="l" rtl="0"/>
            <a:r>
              <a:rPr lang="en-US" dirty="0">
                <a:solidFill>
                  <a:srgbClr val="000000"/>
                </a:solidFill>
              </a:rPr>
              <a:t>Right</a:t>
            </a:r>
          </a:p>
        </p:txBody>
      </p:sp>
      <p:sp>
        <p:nvSpPr>
          <p:cNvPr id="10" name="TextBox 9"/>
          <p:cNvSpPr txBox="1"/>
          <p:nvPr/>
        </p:nvSpPr>
        <p:spPr>
          <a:xfrm>
            <a:off x="9372600" y="301481"/>
            <a:ext cx="523924" cy="369332"/>
          </a:xfrm>
          <a:prstGeom prst="rect">
            <a:avLst/>
          </a:prstGeom>
          <a:noFill/>
        </p:spPr>
        <p:txBody>
          <a:bodyPr wrap="square" rtlCol="0">
            <a:spAutoFit/>
          </a:bodyPr>
          <a:lstStyle/>
          <a:p>
            <a:pPr algn="l" rtl="0"/>
            <a:r>
              <a:rPr lang="en-US" dirty="0">
                <a:solidFill>
                  <a:srgbClr val="000000"/>
                </a:solidFill>
              </a:rPr>
              <a:t>Left</a:t>
            </a:r>
          </a:p>
        </p:txBody>
      </p:sp>
    </p:spTree>
    <p:extLst>
      <p:ext uri="{BB962C8B-B14F-4D97-AF65-F5344CB8AC3E}">
        <p14:creationId xmlns:p14="http://schemas.microsoft.com/office/powerpoint/2010/main" val="21644268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38414" y="2357430"/>
            <a:ext cx="7406640" cy="1472184"/>
          </a:xfrm>
        </p:spPr>
        <p:style>
          <a:lnRef idx="0">
            <a:schemeClr val="accent5"/>
          </a:lnRef>
          <a:fillRef idx="3">
            <a:schemeClr val="accent5"/>
          </a:fillRef>
          <a:effectRef idx="3">
            <a:schemeClr val="accent5"/>
          </a:effectRef>
          <a:fontRef idx="minor">
            <a:schemeClr val="lt1"/>
          </a:fontRef>
        </p:style>
        <p:txBody>
          <a:bodyPr>
            <a:normAutofit/>
          </a:bodyPr>
          <a:lstStyle/>
          <a:p>
            <a:pPr algn="ctr"/>
            <a:r>
              <a:rPr lang="en-US" sz="5400" b="1" i="1" dirty="0">
                <a:solidFill>
                  <a:srgbClr val="FFC000"/>
                </a:solidFill>
                <a:effectLst>
                  <a:outerShdw blurRad="38100" dist="38100" dir="2700000" algn="tl">
                    <a:srgbClr val="000000">
                      <a:alpha val="43137"/>
                    </a:srgbClr>
                  </a:outerShdw>
                </a:effectLst>
              </a:rPr>
              <a:t>3 - Granulation tissue</a:t>
            </a:r>
          </a:p>
        </p:txBody>
      </p:sp>
      <p:sp>
        <p:nvSpPr>
          <p:cNvPr id="4" name="TextBox 3"/>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5" name="TextBox 4"/>
          <p:cNvSpPr txBox="1"/>
          <p:nvPr/>
        </p:nvSpPr>
        <p:spPr>
          <a:xfrm>
            <a:off x="1524000" y="6581002"/>
            <a:ext cx="1571604" cy="276999"/>
          </a:xfrm>
          <a:prstGeom prst="rect">
            <a:avLst/>
          </a:prstGeom>
          <a:no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3133933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6" descr="4 b"/>
          <p:cNvPicPr>
            <a:picLocks noChangeAspect="1" noChangeArrowheads="1"/>
          </p:cNvPicPr>
          <p:nvPr/>
        </p:nvPicPr>
        <p:blipFill>
          <a:blip r:embed="rId3" cstate="print"/>
          <a:srcRect/>
          <a:stretch>
            <a:fillRect/>
          </a:stretch>
        </p:blipFill>
        <p:spPr bwMode="auto">
          <a:xfrm>
            <a:off x="1991544" y="764704"/>
            <a:ext cx="7992888" cy="46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3935760" y="116632"/>
            <a:ext cx="396044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rPr>
              <a:t>Granulation Tissue - LPF</a:t>
            </a:r>
          </a:p>
        </p:txBody>
      </p:sp>
      <p:sp>
        <p:nvSpPr>
          <p:cNvPr id="6" name="Rectangle 5"/>
          <p:cNvSpPr/>
          <p:nvPr/>
        </p:nvSpPr>
        <p:spPr>
          <a:xfrm>
            <a:off x="2133600" y="5517233"/>
            <a:ext cx="7715272" cy="1015663"/>
          </a:xfrm>
          <a:prstGeom prst="rect">
            <a:avLst/>
          </a:prstGeom>
        </p:spPr>
        <p:txBody>
          <a:bodyPr wrap="square">
            <a:spAutoFit/>
          </a:bodyPr>
          <a:lstStyle/>
          <a:p>
            <a:pPr marL="534988" indent="-534988" algn="ctr" rtl="0"/>
            <a:r>
              <a:rPr lang="en-US" sz="2000" b="1" i="1" dirty="0">
                <a:solidFill>
                  <a:srgbClr val="000000"/>
                </a:solidFill>
              </a:rPr>
              <a:t>Section of fragments of edematous, loose connective tissue shows  many small newly formed capillaries lined by plump endothelial cells. Proliferation of fibroblasts is seen</a:t>
            </a:r>
          </a:p>
        </p:txBody>
      </p:sp>
      <p:sp>
        <p:nvSpPr>
          <p:cNvPr id="9" name="TextBox 8"/>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380534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5" descr="4 c"/>
          <p:cNvPicPr>
            <a:picLocks noChangeAspect="1" noChangeArrowheads="1"/>
          </p:cNvPicPr>
          <p:nvPr/>
        </p:nvPicPr>
        <p:blipFill>
          <a:blip r:embed="rId3" cstate="print"/>
          <a:srcRect/>
          <a:stretch>
            <a:fillRect/>
          </a:stretch>
        </p:blipFill>
        <p:spPr bwMode="auto">
          <a:xfrm>
            <a:off x="1991544" y="764704"/>
            <a:ext cx="7920880" cy="4680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940496" y="5517233"/>
            <a:ext cx="7889304" cy="1015663"/>
          </a:xfrm>
          <a:prstGeom prst="rect">
            <a:avLst/>
          </a:prstGeom>
        </p:spPr>
        <p:txBody>
          <a:bodyPr wrap="square">
            <a:spAutoFit/>
          </a:bodyPr>
          <a:lstStyle/>
          <a:p>
            <a:pPr marL="534988" indent="-534988" algn="ctr" rtl="0"/>
            <a:r>
              <a:rPr lang="en-US" sz="2000" b="1" i="1" dirty="0">
                <a:solidFill>
                  <a:srgbClr val="000000"/>
                </a:solidFill>
              </a:rPr>
              <a:t>Inflammatory cells including macrophages, lymphocytes, plasma cells and neutrophils in the oedematous stroma.</a:t>
            </a:r>
          </a:p>
          <a:p>
            <a:pPr marL="534988" indent="-534988" algn="ctr" rtl="0"/>
            <a:r>
              <a:rPr lang="en-US" sz="2000" b="1" i="1" dirty="0">
                <a:solidFill>
                  <a:srgbClr val="000000"/>
                </a:solidFill>
              </a:rPr>
              <a:t>Pink homogenous collagen fibers may be identified.</a:t>
            </a:r>
          </a:p>
        </p:txBody>
      </p:sp>
      <p:sp>
        <p:nvSpPr>
          <p:cNvPr id="6" name="Rounded Rectangle 5"/>
          <p:cNvSpPr/>
          <p:nvPr/>
        </p:nvSpPr>
        <p:spPr>
          <a:xfrm>
            <a:off x="3935760" y="116632"/>
            <a:ext cx="396044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rPr>
              <a:t>Granulation Tissue - HPF</a:t>
            </a:r>
          </a:p>
        </p:txBody>
      </p:sp>
      <p:sp>
        <p:nvSpPr>
          <p:cNvPr id="8" name="TextBox 7"/>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7924715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http://library.med.utah.edu/WebPath/jpeg1/INFL008.jpg"/>
          <p:cNvPicPr/>
          <p:nvPr/>
        </p:nvPicPr>
        <p:blipFill>
          <a:blip r:embed="rId2" cstate="print"/>
          <a:srcRect/>
          <a:stretch>
            <a:fillRect/>
          </a:stretch>
        </p:blipFill>
        <p:spPr bwMode="auto">
          <a:xfrm>
            <a:off x="2095472" y="857233"/>
            <a:ext cx="7786742" cy="4786345"/>
          </a:xfrm>
          <a:prstGeom prst="rect">
            <a:avLst/>
          </a:prstGeom>
          <a:noFill/>
          <a:ln w="28575">
            <a:solidFill>
              <a:schemeClr val="tx1"/>
            </a:solidFill>
            <a:miter lim="800000"/>
            <a:headEnd/>
            <a:tailEnd/>
          </a:ln>
        </p:spPr>
      </p:pic>
      <p:sp>
        <p:nvSpPr>
          <p:cNvPr id="5" name="Rounded Rectangle 4"/>
          <p:cNvSpPr/>
          <p:nvPr/>
        </p:nvSpPr>
        <p:spPr>
          <a:xfrm>
            <a:off x="2381224" y="214290"/>
            <a:ext cx="7358114"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effectLst>
                  <a:outerShdw blurRad="38100" dist="38100" dir="2700000" algn="tl">
                    <a:srgbClr val="000000">
                      <a:alpha val="43137"/>
                    </a:srgbClr>
                  </a:outerShdw>
                </a:effectLst>
              </a:rPr>
              <a:t>Exudation of Fibrin in Acute Inflammation</a:t>
            </a:r>
          </a:p>
        </p:txBody>
      </p:sp>
      <p:sp>
        <p:nvSpPr>
          <p:cNvPr id="305153" name="Rectangle 1"/>
          <p:cNvSpPr>
            <a:spLocks noChangeArrowheads="1"/>
          </p:cNvSpPr>
          <p:nvPr/>
        </p:nvSpPr>
        <p:spPr bwMode="auto">
          <a:xfrm>
            <a:off x="2095472" y="5782077"/>
            <a:ext cx="757855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rtl="0" fontAlgn="base">
              <a:spcBef>
                <a:spcPct val="0"/>
              </a:spcBef>
              <a:spcAft>
                <a:spcPct val="0"/>
              </a:spcAft>
            </a:pPr>
            <a:r>
              <a:rPr lang="en-US" b="1" i="1" dirty="0">
                <a:solidFill>
                  <a:srgbClr val="000000"/>
                </a:solidFill>
                <a:ea typeface="Times New Roman" pitchFamily="18" charset="0"/>
                <a:cs typeface="Arial" pitchFamily="34" charset="0"/>
              </a:rPr>
              <a:t>Here is an example of the fibrin mesh in fluid with PMN's that has formed  in the area of acute inflammation. It is this fluid collection that produces the "tumor" or swelling aspect of acute inflammation</a:t>
            </a:r>
            <a:r>
              <a:rPr lang="en-US" b="1" i="1" dirty="0">
                <a:solidFill>
                  <a:srgbClr val="FF0000"/>
                </a:solidFill>
                <a:ea typeface="Times New Roman" pitchFamily="18" charset="0"/>
                <a:cs typeface="Arial" pitchFamily="34" charset="0"/>
              </a:rPr>
              <a:t>.</a:t>
            </a:r>
            <a:r>
              <a:rPr lang="en-US" b="1" i="1" dirty="0">
                <a:solidFill>
                  <a:srgbClr val="000000"/>
                </a:solidFill>
                <a:cs typeface="Arial" pitchFamily="34" charset="0"/>
              </a:rPr>
              <a:t> </a:t>
            </a:r>
          </a:p>
        </p:txBody>
      </p:sp>
      <p:sp>
        <p:nvSpPr>
          <p:cNvPr id="8" name="TextBox 7"/>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9" name="TextBox 8"/>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7265265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http://library.med.utah.edu/WebPath/jpeg3/SKIN117.jpg"/>
          <p:cNvPicPr/>
          <p:nvPr/>
        </p:nvPicPr>
        <p:blipFill>
          <a:blip r:embed="rId2" cstate="print"/>
          <a:srcRect/>
          <a:stretch>
            <a:fillRect/>
          </a:stretch>
        </p:blipFill>
        <p:spPr bwMode="auto">
          <a:xfrm>
            <a:off x="2095472" y="714356"/>
            <a:ext cx="7858180" cy="4515984"/>
          </a:xfrm>
          <a:prstGeom prst="rect">
            <a:avLst/>
          </a:prstGeom>
          <a:noFill/>
          <a:ln w="28575">
            <a:solidFill>
              <a:schemeClr val="tx1"/>
            </a:solidFill>
            <a:miter lim="800000"/>
            <a:headEnd/>
            <a:tailEnd/>
          </a:ln>
        </p:spPr>
      </p:pic>
      <p:sp>
        <p:nvSpPr>
          <p:cNvPr id="5" name="Rounded Rectangle 4"/>
          <p:cNvSpPr/>
          <p:nvPr/>
        </p:nvSpPr>
        <p:spPr>
          <a:xfrm>
            <a:off x="3167042" y="214290"/>
            <a:ext cx="5786478"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effectLst>
                  <a:outerShdw blurRad="38100" dist="38100" dir="2700000" algn="tl">
                    <a:srgbClr val="000000">
                      <a:alpha val="43137"/>
                    </a:srgbClr>
                  </a:outerShdw>
                </a:effectLst>
              </a:rPr>
              <a:t>Inflammation with Necrosis - LPF</a:t>
            </a:r>
          </a:p>
        </p:txBody>
      </p:sp>
      <p:sp>
        <p:nvSpPr>
          <p:cNvPr id="6" name="Rectangle 5"/>
          <p:cNvSpPr/>
          <p:nvPr/>
        </p:nvSpPr>
        <p:spPr>
          <a:xfrm>
            <a:off x="1166547" y="5230340"/>
            <a:ext cx="9787467" cy="1200329"/>
          </a:xfrm>
          <a:prstGeom prst="rect">
            <a:avLst/>
          </a:prstGeom>
        </p:spPr>
        <p:txBody>
          <a:bodyPr wrap="square">
            <a:spAutoFit/>
          </a:bodyPr>
          <a:lstStyle/>
          <a:p>
            <a:pPr algn="ctr" rtl="0"/>
            <a:r>
              <a:rPr lang="en-US" b="1" i="1" dirty="0" smtClean="0">
                <a:solidFill>
                  <a:srgbClr val="000000"/>
                </a:solidFill>
              </a:rPr>
              <a:t>The vasculitis shown here demonstrates the destruction that can accompany the acute inflammatory process and the interplay with the coagulation mechanism. The arterial wall is undergoing necrosis, and there is thrombus formation in the lumen</a:t>
            </a:r>
            <a:r>
              <a:rPr lang="ar-SA" b="1" i="1" dirty="0" smtClean="0">
                <a:solidFill>
                  <a:srgbClr val="000000"/>
                </a:solidFill>
              </a:rPr>
              <a:t>.</a:t>
            </a:r>
            <a:r>
              <a:rPr lang="en-US" b="1" i="1" dirty="0" smtClean="0">
                <a:solidFill>
                  <a:srgbClr val="000000"/>
                </a:solidFill>
              </a:rPr>
              <a:t> This is seen in c</a:t>
            </a:r>
            <a:r>
              <a:rPr lang="en-US" b="1" i="1" dirty="0" smtClean="0"/>
              <a:t>onnective tissue disorder due to autoimmune disease e.g. rheumatoid arthritis</a:t>
            </a:r>
            <a:endParaRPr lang="en-US" b="1" i="1" dirty="0">
              <a:solidFill>
                <a:srgbClr val="000000"/>
              </a:solidFill>
            </a:endParaRPr>
          </a:p>
        </p:txBody>
      </p:sp>
      <p:sp>
        <p:nvSpPr>
          <p:cNvPr id="9" name="TextBox 8"/>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
        <p:nvSpPr>
          <p:cNvPr id="2" name="Rectangle 1"/>
          <p:cNvSpPr/>
          <p:nvPr/>
        </p:nvSpPr>
        <p:spPr>
          <a:xfrm>
            <a:off x="7723490" y="3369734"/>
            <a:ext cx="3958658"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l"/>
            <a:r>
              <a:rPr lang="en-US" sz="2000" b="1" dirty="0" smtClean="0">
                <a:solidFill>
                  <a:srgbClr val="000000"/>
                </a:solidFill>
              </a:rPr>
              <a:t>Vasculitis </a:t>
            </a:r>
          </a:p>
          <a:p>
            <a:pPr algn="l"/>
            <a:r>
              <a:rPr lang="en-US" b="1" i="1" dirty="0" smtClean="0">
                <a:solidFill>
                  <a:srgbClr val="FF0000"/>
                </a:solidFill>
              </a:rPr>
              <a:t>Arterial </a:t>
            </a:r>
            <a:r>
              <a:rPr lang="en-US" b="1" i="1" dirty="0">
                <a:solidFill>
                  <a:srgbClr val="FF0000"/>
                </a:solidFill>
              </a:rPr>
              <a:t>wall with </a:t>
            </a:r>
            <a:r>
              <a:rPr lang="en-US" b="1" i="1" dirty="0" smtClean="0">
                <a:solidFill>
                  <a:srgbClr val="FF0000"/>
                </a:solidFill>
              </a:rPr>
              <a:t>severe </a:t>
            </a:r>
            <a:r>
              <a:rPr lang="en-US" b="1" i="1" dirty="0">
                <a:solidFill>
                  <a:srgbClr val="FF0000"/>
                </a:solidFill>
              </a:rPr>
              <a:t>inflammation and </a:t>
            </a:r>
            <a:r>
              <a:rPr lang="en-US" b="1" i="1" dirty="0" err="1">
                <a:solidFill>
                  <a:srgbClr val="FF0000"/>
                </a:solidFill>
              </a:rPr>
              <a:t>f</a:t>
            </a:r>
            <a:r>
              <a:rPr lang="en-US" b="1" i="1" dirty="0" err="1">
                <a:solidFill>
                  <a:srgbClr val="FF0000"/>
                </a:solidFill>
              </a:rPr>
              <a:t>ibrinoid</a:t>
            </a:r>
            <a:r>
              <a:rPr lang="en-US" b="1" i="1" dirty="0">
                <a:solidFill>
                  <a:srgbClr val="FF0000"/>
                </a:solidFill>
              </a:rPr>
              <a:t> necrosis</a:t>
            </a:r>
            <a:endParaRPr lang="en-US" b="1" i="1" dirty="0">
              <a:solidFill>
                <a:srgbClr val="FF0000"/>
              </a:solidFill>
            </a:endParaRPr>
          </a:p>
        </p:txBody>
      </p:sp>
      <p:cxnSp>
        <p:nvCxnSpPr>
          <p:cNvPr id="7" name="Straight Arrow Connector 6"/>
          <p:cNvCxnSpPr/>
          <p:nvPr/>
        </p:nvCxnSpPr>
        <p:spPr>
          <a:xfrm flipH="1" flipV="1">
            <a:off x="7130823" y="3344334"/>
            <a:ext cx="592667" cy="508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6576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3167042" y="214290"/>
            <a:ext cx="5786478"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effectLst>
                  <a:outerShdw blurRad="38100" dist="38100" dir="2700000" algn="tl">
                    <a:srgbClr val="000000">
                      <a:alpha val="43137"/>
                    </a:srgbClr>
                  </a:outerShdw>
                </a:effectLst>
              </a:rPr>
              <a:t>Inflammation with Necrosis - HPF</a:t>
            </a:r>
          </a:p>
        </p:txBody>
      </p:sp>
      <p:pic>
        <p:nvPicPr>
          <p:cNvPr id="5" name="Picture 4" descr="http://library.med.utah.edu/WebPath/jpeg3/SKIN119.jpg"/>
          <p:cNvPicPr/>
          <p:nvPr/>
        </p:nvPicPr>
        <p:blipFill>
          <a:blip r:embed="rId2" cstate="print"/>
          <a:srcRect/>
          <a:stretch>
            <a:fillRect/>
          </a:stretch>
        </p:blipFill>
        <p:spPr bwMode="auto">
          <a:xfrm>
            <a:off x="2024034" y="857232"/>
            <a:ext cx="7929618" cy="4714908"/>
          </a:xfrm>
          <a:prstGeom prst="rect">
            <a:avLst/>
          </a:prstGeom>
          <a:noFill/>
          <a:ln w="28575">
            <a:solidFill>
              <a:schemeClr val="tx1"/>
            </a:solidFill>
            <a:miter lim="800000"/>
            <a:headEnd/>
            <a:tailEnd/>
          </a:ln>
        </p:spPr>
      </p:pic>
      <p:sp>
        <p:nvSpPr>
          <p:cNvPr id="6" name="Rectangle 5"/>
          <p:cNvSpPr/>
          <p:nvPr/>
        </p:nvSpPr>
        <p:spPr>
          <a:xfrm>
            <a:off x="1952596" y="5586257"/>
            <a:ext cx="7929618" cy="923330"/>
          </a:xfrm>
          <a:prstGeom prst="rect">
            <a:avLst/>
          </a:prstGeom>
        </p:spPr>
        <p:txBody>
          <a:bodyPr wrap="square">
            <a:spAutoFit/>
          </a:bodyPr>
          <a:lstStyle/>
          <a:p>
            <a:pPr algn="ctr" rtl="0"/>
            <a:r>
              <a:rPr lang="en-US" b="1" i="1" dirty="0">
                <a:solidFill>
                  <a:srgbClr val="000000"/>
                </a:solidFill>
              </a:rPr>
              <a:t>At higher magnification, vasculitis with arterial wall necrosis is seen. Note the fragmented remains of neutrophilic nuclei (karyorrhexis). Acute inflammation is a non-selective process that can lead to tissue destruction</a:t>
            </a:r>
          </a:p>
        </p:txBody>
      </p:sp>
      <p:sp>
        <p:nvSpPr>
          <p:cNvPr id="9" name="TextBox 8"/>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
        <p:nvSpPr>
          <p:cNvPr id="2" name="TextBox 1"/>
          <p:cNvSpPr txBox="1"/>
          <p:nvPr/>
        </p:nvSpPr>
        <p:spPr>
          <a:xfrm>
            <a:off x="9239154" y="4114800"/>
            <a:ext cx="1835246" cy="369332"/>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en-US" dirty="0" err="1" smtClean="0"/>
              <a:t>Fibrinoid</a:t>
            </a:r>
            <a:r>
              <a:rPr lang="en-US" dirty="0" smtClean="0"/>
              <a:t> necrosis</a:t>
            </a:r>
            <a:endParaRPr lang="en-US" dirty="0"/>
          </a:p>
        </p:txBody>
      </p:sp>
    </p:spTree>
    <p:extLst>
      <p:ext uri="{BB962C8B-B14F-4D97-AF65-F5344CB8AC3E}">
        <p14:creationId xmlns:p14="http://schemas.microsoft.com/office/powerpoint/2010/main" val="3137516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09802" y="1536696"/>
            <a:ext cx="7643866" cy="1143008"/>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en-US" sz="5400" b="1" i="1" dirty="0">
                <a:solidFill>
                  <a:srgbClr val="FFFF00"/>
                </a:solidFill>
                <a:effectLst>
                  <a:outerShdw blurRad="38100" dist="38100" dir="2700000" algn="tl">
                    <a:srgbClr val="000000">
                      <a:alpha val="43137"/>
                    </a:srgbClr>
                  </a:outerShdw>
                </a:effectLst>
              </a:rPr>
              <a:t>1- Fibrinous Pericarditis</a:t>
            </a:r>
          </a:p>
        </p:txBody>
      </p:sp>
      <p:sp>
        <p:nvSpPr>
          <p:cNvPr id="4" name="TextBox 3"/>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5" name="TextBox 4"/>
          <p:cNvSpPr txBox="1"/>
          <p:nvPr/>
        </p:nvSpPr>
        <p:spPr>
          <a:xfrm>
            <a:off x="1524000" y="6581002"/>
            <a:ext cx="1571604" cy="276999"/>
          </a:xfrm>
          <a:prstGeom prst="rect">
            <a:avLst/>
          </a:prstGeom>
          <a:no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2958599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http://library.med.utah.edu/WebPath/jpeg5/CV045.jpg"/>
          <p:cNvPicPr/>
          <p:nvPr/>
        </p:nvPicPr>
        <p:blipFill>
          <a:blip r:embed="rId2" cstate="print"/>
          <a:srcRect/>
          <a:stretch>
            <a:fillRect/>
          </a:stretch>
        </p:blipFill>
        <p:spPr bwMode="auto">
          <a:xfrm>
            <a:off x="3667108" y="857232"/>
            <a:ext cx="4500594" cy="4732008"/>
          </a:xfrm>
          <a:prstGeom prst="rect">
            <a:avLst/>
          </a:prstGeom>
          <a:noFill/>
          <a:ln w="28575">
            <a:solidFill>
              <a:schemeClr val="tx1"/>
            </a:solidFill>
            <a:miter lim="800000"/>
            <a:headEnd/>
            <a:tailEnd/>
          </a:ln>
        </p:spPr>
      </p:pic>
      <p:sp>
        <p:nvSpPr>
          <p:cNvPr id="6" name="Rectangle 5"/>
          <p:cNvSpPr/>
          <p:nvPr/>
        </p:nvSpPr>
        <p:spPr>
          <a:xfrm>
            <a:off x="2024034" y="5661249"/>
            <a:ext cx="7715304" cy="1015663"/>
          </a:xfrm>
          <a:prstGeom prst="rect">
            <a:avLst/>
          </a:prstGeom>
        </p:spPr>
        <p:txBody>
          <a:bodyPr wrap="square">
            <a:spAutoFit/>
          </a:bodyPr>
          <a:lstStyle/>
          <a:p>
            <a:pPr algn="ctr" rtl="0"/>
            <a:r>
              <a:rPr lang="en-US" sz="2000" b="1" i="1" dirty="0">
                <a:solidFill>
                  <a:srgbClr val="000000"/>
                </a:solidFill>
              </a:rPr>
              <a:t>Here, the pericardial cavity has been opened to reveal </a:t>
            </a:r>
          </a:p>
          <a:p>
            <a:pPr algn="ctr" rtl="0"/>
            <a:r>
              <a:rPr lang="en-US" sz="2000" b="1" i="1" dirty="0">
                <a:solidFill>
                  <a:srgbClr val="000000"/>
                </a:solidFill>
              </a:rPr>
              <a:t>a fibrinous pericarditis with strands of stringy pale fibrin between visceral and parietal pericardium</a:t>
            </a:r>
          </a:p>
        </p:txBody>
      </p:sp>
      <p:sp>
        <p:nvSpPr>
          <p:cNvPr id="7" name="Rounded Rectangle 6"/>
          <p:cNvSpPr/>
          <p:nvPr/>
        </p:nvSpPr>
        <p:spPr>
          <a:xfrm>
            <a:off x="2809852" y="214290"/>
            <a:ext cx="6429420"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effectLst>
                  <a:outerShdw blurRad="38100" dist="38100" dir="2700000" algn="tl">
                    <a:srgbClr val="000000">
                      <a:alpha val="43137"/>
                    </a:srgbClr>
                  </a:outerShdw>
                </a:effectLst>
              </a:rPr>
              <a:t>Acute Fibrinous Pericarditis - Gross</a:t>
            </a:r>
          </a:p>
        </p:txBody>
      </p:sp>
      <p:cxnSp>
        <p:nvCxnSpPr>
          <p:cNvPr id="9" name="Straight Arrow Connector 8"/>
          <p:cNvCxnSpPr/>
          <p:nvPr/>
        </p:nvCxnSpPr>
        <p:spPr>
          <a:xfrm rot="10800000">
            <a:off x="7096132" y="3933056"/>
            <a:ext cx="642942" cy="35719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12" name="TextBox 11"/>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5296415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2809852" y="214290"/>
            <a:ext cx="6429420"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400" b="1" i="1" dirty="0">
                <a:solidFill>
                  <a:prstClr val="white"/>
                </a:solidFill>
                <a:effectLst>
                  <a:outerShdw blurRad="38100" dist="38100" dir="2700000" algn="tl">
                    <a:srgbClr val="000000">
                      <a:alpha val="43137"/>
                    </a:srgbClr>
                  </a:outerShdw>
                </a:effectLst>
              </a:rPr>
              <a:t>Acute Fibrinous Pericarditis - Gross</a:t>
            </a:r>
          </a:p>
        </p:txBody>
      </p:sp>
      <p:pic>
        <p:nvPicPr>
          <p:cNvPr id="188418" name="Picture 2" descr="http://library.med.utah.edu/WebPath/jpeg5/CV046.jpg"/>
          <p:cNvPicPr>
            <a:picLocks noChangeAspect="1" noChangeArrowheads="1"/>
          </p:cNvPicPr>
          <p:nvPr/>
        </p:nvPicPr>
        <p:blipFill>
          <a:blip r:embed="rId2" cstate="print"/>
          <a:srcRect/>
          <a:stretch>
            <a:fillRect/>
          </a:stretch>
        </p:blipFill>
        <p:spPr bwMode="auto">
          <a:xfrm>
            <a:off x="4167174" y="857232"/>
            <a:ext cx="3929090" cy="4587992"/>
          </a:xfrm>
          <a:prstGeom prst="rect">
            <a:avLst/>
          </a:prstGeom>
          <a:noFill/>
          <a:ln w="28575">
            <a:solidFill>
              <a:schemeClr val="tx1"/>
            </a:solidFill>
          </a:ln>
        </p:spPr>
      </p:pic>
      <p:sp>
        <p:nvSpPr>
          <p:cNvPr id="7" name="Rectangle 6"/>
          <p:cNvSpPr/>
          <p:nvPr/>
        </p:nvSpPr>
        <p:spPr>
          <a:xfrm>
            <a:off x="1881158" y="5445225"/>
            <a:ext cx="7929618" cy="1015663"/>
          </a:xfrm>
          <a:prstGeom prst="rect">
            <a:avLst/>
          </a:prstGeom>
        </p:spPr>
        <p:txBody>
          <a:bodyPr wrap="square">
            <a:spAutoFit/>
          </a:bodyPr>
          <a:lstStyle/>
          <a:p>
            <a:pPr algn="ctr" rtl="0"/>
            <a:r>
              <a:rPr lang="en-US" sz="2000" b="1" i="1" dirty="0">
                <a:solidFill>
                  <a:srgbClr val="000000"/>
                </a:solidFill>
              </a:rPr>
              <a:t>Serous fluid at the bottom of the pericardial cavity (arrow) is visible. The epicardial surface appears roughened, compared to its normal glistening appearance; due to the strands of pink-tan fibrin that have formed</a:t>
            </a:r>
          </a:p>
        </p:txBody>
      </p:sp>
      <p:cxnSp>
        <p:nvCxnSpPr>
          <p:cNvPr id="11" name="Straight Arrow Connector 10"/>
          <p:cNvCxnSpPr/>
          <p:nvPr/>
        </p:nvCxnSpPr>
        <p:spPr>
          <a:xfrm flipV="1">
            <a:off x="4310050" y="4005064"/>
            <a:ext cx="785818" cy="7143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239272" y="6572272"/>
            <a:ext cx="1428728" cy="285728"/>
          </a:xfrm>
          <a:prstGeom prst="rect">
            <a:avLst/>
          </a:prstGeom>
          <a:noFill/>
        </p:spPr>
        <p:txBody>
          <a:bodyPr wrap="square" rtlCol="0">
            <a:spAutoFit/>
          </a:bodyPr>
          <a:lstStyle/>
          <a:p>
            <a:pPr algn="l" rtl="0"/>
            <a:r>
              <a:rPr lang="en-US" sz="1200" b="1" i="1" dirty="0">
                <a:solidFill>
                  <a:srgbClr val="0033CC"/>
                </a:solidFill>
                <a:latin typeface="Goudy Old Style" pitchFamily="18" charset="0"/>
              </a:rPr>
              <a:t>Foundation Block</a:t>
            </a:r>
          </a:p>
        </p:txBody>
      </p:sp>
      <p:sp>
        <p:nvSpPr>
          <p:cNvPr id="10" name="TextBox 9"/>
          <p:cNvSpPr txBox="1"/>
          <p:nvPr/>
        </p:nvSpPr>
        <p:spPr>
          <a:xfrm>
            <a:off x="1524000" y="6581002"/>
            <a:ext cx="1571604" cy="276999"/>
          </a:xfrm>
          <a:prstGeom prst="rect">
            <a:avLst/>
          </a:prstGeom>
          <a:solidFill>
            <a:schemeClr val="bg1"/>
          </a:solidFill>
        </p:spPr>
        <p:txBody>
          <a:bodyPr wrap="square" rtlCol="0">
            <a:spAutoFit/>
          </a:bodyPr>
          <a:lstStyle/>
          <a:p>
            <a:pPr algn="l" rtl="0"/>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4881532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TotalTime>
  <Words>1282</Words>
  <Application>Microsoft Office PowerPoint</Application>
  <PresentationFormat>Widescreen</PresentationFormat>
  <Paragraphs>173</Paragraphs>
  <Slides>39</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Goudy Old Style</vt:lpstr>
      <vt:lpstr>Times New Roman</vt:lpstr>
      <vt:lpstr>Office Theme</vt:lpstr>
      <vt:lpstr>Inflammation</vt:lpstr>
      <vt:lpstr>PowerPoint Presentation</vt:lpstr>
      <vt:lpstr>PowerPoint Presentation</vt:lpstr>
      <vt:lpstr>PowerPoint Presentation</vt:lpstr>
      <vt:lpstr>PowerPoint Presentation</vt:lpstr>
      <vt:lpstr>PowerPoint Presentation</vt:lpstr>
      <vt:lpstr>1- Fibrinous Pericarditis</vt:lpstr>
      <vt:lpstr>PowerPoint Presentation</vt:lpstr>
      <vt:lpstr>PowerPoint Presentation</vt:lpstr>
      <vt:lpstr>PowerPoint Presentation</vt:lpstr>
      <vt:lpstr>PowerPoint Presentation</vt:lpstr>
      <vt:lpstr>PowerPoint Presentation</vt:lpstr>
      <vt:lpstr>Acute Fibrinous Pericarditis - HPF</vt:lpstr>
      <vt:lpstr>2- Acute Appendicitis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Acute Cholecystitis</vt:lpstr>
      <vt:lpstr>PowerPoint Presentation</vt:lpstr>
      <vt:lpstr>PowerPoint Presentation</vt:lpstr>
      <vt:lpstr>4- Skin Pilonidal Sinus</vt:lpstr>
      <vt:lpstr>PowerPoint Presentation</vt:lpstr>
      <vt:lpstr>PowerPoint Presentation</vt:lpstr>
      <vt:lpstr>PowerPoint Presentation</vt:lpstr>
      <vt:lpstr>Chronic Inflammation</vt:lpstr>
      <vt:lpstr>1- Chronic cholecystitis  with stones</vt:lpstr>
      <vt:lpstr>PowerPoint Presentation</vt:lpstr>
      <vt:lpstr>PowerPoint Presentation</vt:lpstr>
      <vt:lpstr>PowerPoint Presentation</vt:lpstr>
      <vt:lpstr>2- Brain abscess</vt:lpstr>
      <vt:lpstr>PowerPoint Presentation</vt:lpstr>
      <vt:lpstr>PowerPoint Presentation</vt:lpstr>
      <vt:lpstr>3 - Granulation tissue</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Inflammation - I</dc:title>
  <dc:creator>maha</dc:creator>
  <cp:lastModifiedBy>Maha Mohammead Arfah</cp:lastModifiedBy>
  <cp:revision>5</cp:revision>
  <dcterms:created xsi:type="dcterms:W3CDTF">2015-09-16T10:53:44Z</dcterms:created>
  <dcterms:modified xsi:type="dcterms:W3CDTF">2019-10-17T12:10:46Z</dcterms:modified>
</cp:coreProperties>
</file>