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11" r:id="rId2"/>
    <p:sldId id="369" r:id="rId3"/>
    <p:sldId id="412" r:id="rId4"/>
    <p:sldId id="416" r:id="rId5"/>
    <p:sldId id="275" r:id="rId6"/>
    <p:sldId id="400" r:id="rId7"/>
    <p:sldId id="404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10" r:id="rId16"/>
    <p:sldId id="42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0D"/>
    <a:srgbClr val="6600FF"/>
    <a:srgbClr val="FF0066"/>
    <a:srgbClr val="00CC99"/>
    <a:srgbClr val="FA00B9"/>
    <a:srgbClr val="5100C8"/>
    <a:srgbClr val="FF00FF"/>
    <a:srgbClr val="EBE2F2"/>
    <a:srgbClr val="FFE5FF"/>
    <a:srgbClr val="7B48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79681" autoAdjust="0"/>
  </p:normalViewPr>
  <p:slideViewPr>
    <p:cSldViewPr>
      <p:cViewPr varScale="1">
        <p:scale>
          <a:sx n="87" d="100"/>
          <a:sy n="87" d="100"/>
        </p:scale>
        <p:origin x="6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FC63C-2F67-412C-B2B1-0B3FFE960C9E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01110-AB8C-4187-8990-CF74EE5DA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55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2C86BA-C06B-4BFD-ACCF-82E7ABE99C32}" type="datetimeFigureOut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FA2C1D7-C971-42FE-A045-C29984E2A46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0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Phocomelia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condition that involves malformations of the arms and legs. 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Iatrogenic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disease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-induced disease, a disease result by the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physician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A2C1D7-C971-42FE-A045-C29984E2A462}" type="slidenum">
              <a:rPr lang="ar-SA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63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A2C1D7-C971-42FE-A045-C29984E2A462}" type="slidenum">
              <a:rPr lang="ar-SA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25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Quinine=anti-malarial drug can occasionally cause damage to the ear when given in high or prolonged doses</a:t>
            </a:r>
          </a:p>
          <a:p>
            <a:pPr defTabSz="924458">
              <a:defRPr/>
            </a:pPr>
            <a:r>
              <a:rPr lang="en-US" dirty="0" smtClean="0">
                <a:latin typeface="Arial Narrow" pitchFamily="34" charset="0"/>
              </a:rPr>
              <a:t>Thrombocytopenia: </a:t>
            </a:r>
            <a:r>
              <a:rPr lang="en-US" dirty="0" smtClean="0"/>
              <a:t>antibody-mediated platelet destruction caused by exposure to a drug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A2C1D7-C971-42FE-A045-C29984E2A462}" type="slidenum">
              <a:rPr lang="ar-SA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1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the response</a:t>
            </a:r>
            <a:r>
              <a:rPr lang="en-US" baseline="0" dirty="0" smtClean="0"/>
              <a:t> / efficacy of the drug always the same ?</a:t>
            </a:r>
          </a:p>
          <a:p>
            <a:r>
              <a:rPr lang="en-US" dirty="0" smtClean="0"/>
              <a:t>Individuals may vary considerably in their response to a drug; indeed, a single individual may respond differently to the same drug at different times during the course of treatment.</a:t>
            </a:r>
          </a:p>
          <a:p>
            <a:pPr defTabSz="924458">
              <a:defRPr/>
            </a:pPr>
            <a:r>
              <a:rPr lang="en-US" dirty="0" smtClean="0"/>
              <a:t>Why do responses to other drugs diminish rapidly with prolonged or repeated administration?</a:t>
            </a:r>
          </a:p>
          <a:p>
            <a:r>
              <a:rPr lang="en-US" dirty="0" smtClean="0"/>
              <a:t>Right word shift of the dose response curve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A2C1D7-C971-42FE-A045-C29984E2A462}" type="slidenum">
              <a:rPr lang="ar-SA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44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some drugs, the intensity of response to a given dose may change during the course of therapy; in these cases, responsiveness usually </a:t>
            </a:r>
            <a:r>
              <a:rPr lang="en-US" b="1" dirty="0" smtClean="0"/>
              <a:t>decreases</a:t>
            </a:r>
            <a:r>
              <a:rPr lang="en-US" dirty="0" smtClean="0"/>
              <a:t> as a consequence of continued drug administration, producing a state of relative </a:t>
            </a:r>
            <a:r>
              <a:rPr lang="en-US" b="1" dirty="0" smtClean="0"/>
              <a:t>tolerance </a:t>
            </a:r>
            <a:r>
              <a:rPr lang="en-US" dirty="0" smtClean="0"/>
              <a:t>to the drug’s effects. </a:t>
            </a:r>
          </a:p>
          <a:p>
            <a:endParaRPr lang="en-US" dirty="0" smtClean="0"/>
          </a:p>
          <a:p>
            <a:r>
              <a:rPr lang="en-US" dirty="0" smtClean="0"/>
              <a:t>When responsiveness diminishes rapidly after administration of a drug, the response is said to be subject to </a:t>
            </a:r>
            <a:r>
              <a:rPr lang="en-US" b="1" dirty="0" err="1" smtClean="0"/>
              <a:t>tachyphylaxis</a:t>
            </a:r>
            <a:r>
              <a:rPr lang="en-US" b="1" dirty="0" smtClean="0"/>
              <a:t>.</a:t>
            </a:r>
          </a:p>
          <a:p>
            <a:r>
              <a:rPr lang="en-US" dirty="0" smtClean="0"/>
              <a:t>One of the best-studied examples of R regulation is the </a:t>
            </a:r>
            <a:r>
              <a:rPr lang="en-US" b="1" dirty="0" smtClean="0"/>
              <a:t>desensitization </a:t>
            </a:r>
            <a:r>
              <a:rPr lang="en-US" dirty="0" smtClean="0"/>
              <a:t>of </a:t>
            </a:r>
            <a:r>
              <a:rPr lang="en-US" dirty="0" err="1" smtClean="0"/>
              <a:t>adrenoceptors</a:t>
            </a:r>
            <a:r>
              <a:rPr lang="en-US" dirty="0" smtClean="0"/>
              <a:t> that may occur after exposure to </a:t>
            </a:r>
            <a:r>
              <a:rPr lang="en-US" dirty="0" err="1" smtClean="0"/>
              <a:t>catecholamines</a:t>
            </a:r>
            <a:r>
              <a:rPr lang="en-US" dirty="0" smtClean="0"/>
              <a:t> &amp; other sympathomimetic drugs. After a cell or tissue has been exposed for a period of time to an agonist, that tissue often becomes less responsive to further stimulation by that agent.</a:t>
            </a:r>
          </a:p>
          <a:p>
            <a:r>
              <a:rPr lang="en-US" dirty="0" smtClean="0"/>
              <a:t>Rapid modulation of R function in desensitized cells may involve critical covalent modification of the R, especially by phosphorylation of specific amino acid residues, association of</a:t>
            </a:r>
          </a:p>
          <a:p>
            <a:r>
              <a:rPr lang="en-US" dirty="0" smtClean="0"/>
              <a:t>these </a:t>
            </a:r>
            <a:r>
              <a:rPr lang="en-US" dirty="0" err="1" smtClean="0"/>
              <a:t>Rs</a:t>
            </a:r>
            <a:r>
              <a:rPr lang="en-US" dirty="0" smtClean="0"/>
              <a:t> with other proteins, /changes in their subcellular location.</a:t>
            </a:r>
          </a:p>
          <a:p>
            <a:r>
              <a:rPr lang="en-US" dirty="0" smtClean="0"/>
              <a:t>Graph: dose 1 give the dose after</a:t>
            </a:r>
            <a:r>
              <a:rPr lang="en-US" baseline="0" dirty="0" smtClean="0"/>
              <a:t> continuous use the same dose give very small effect then double the dose can give the same response of dose 1 </a:t>
            </a:r>
            <a:r>
              <a:rPr lang="en-US" baseline="0" dirty="0" err="1" smtClean="0"/>
              <a:t>bec</a:t>
            </a:r>
            <a:r>
              <a:rPr lang="en-US" baseline="0" dirty="0" smtClean="0"/>
              <a:t> of tolerance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A2C1D7-C971-42FE-A045-C29984E2A462}" type="slidenum">
              <a:rPr lang="ar-SA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42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Alteration in Concentration of Drug that Reaches the Receptor</a:t>
            </a:r>
          </a:p>
          <a:p>
            <a:r>
              <a:rPr lang="en-US" dirty="0" smtClean="0"/>
              <a:t>patients may differ in the rate of absorption of a drug, in distributing it through body compartments, /in clearing the drug from the blood. </a:t>
            </a:r>
          </a:p>
          <a:p>
            <a:r>
              <a:rPr lang="en-US" dirty="0" smtClean="0"/>
              <a:t>By altering the </a:t>
            </a:r>
            <a:r>
              <a:rPr lang="en-US" dirty="0" err="1" smtClean="0"/>
              <a:t>conc</a:t>
            </a:r>
            <a:r>
              <a:rPr lang="en-US" dirty="0" smtClean="0"/>
              <a:t> of drug that reaches relevant </a:t>
            </a:r>
            <a:r>
              <a:rPr lang="en-US" dirty="0" err="1" smtClean="0"/>
              <a:t>Rs</a:t>
            </a:r>
            <a:r>
              <a:rPr lang="en-US" dirty="0" smtClean="0"/>
              <a:t>, such </a:t>
            </a:r>
            <a:r>
              <a:rPr lang="en-US" dirty="0" err="1" smtClean="0"/>
              <a:t>pk</a:t>
            </a:r>
            <a:r>
              <a:rPr lang="en-US" dirty="0" smtClean="0"/>
              <a:t> differences may alter the clinical response.</a:t>
            </a:r>
          </a:p>
          <a:p>
            <a:endParaRPr lang="en-US" dirty="0" smtClean="0"/>
          </a:p>
          <a:p>
            <a:r>
              <a:rPr lang="en-US" dirty="0" smtClean="0"/>
              <a:t>So conception can happen</a:t>
            </a:r>
            <a:r>
              <a:rPr lang="en-US" baseline="0" dirty="0" smtClean="0"/>
              <a:t> when using barbiturates (sedative) with oral contraceptives</a:t>
            </a:r>
          </a:p>
          <a:p>
            <a:endParaRPr lang="en-US" dirty="0" smtClean="0"/>
          </a:p>
          <a:p>
            <a:r>
              <a:rPr lang="en-US" dirty="0" smtClean="0"/>
              <a:t>Some differences can be predicted on the basis of age, weight, sex, disease state, &amp; liver &amp; kidney function, &amp; by testing specifically for genetic differences that may result from inheritance of a functionally distinctive complement of drug-metabolizing enzymes. </a:t>
            </a:r>
          </a:p>
          <a:p>
            <a:r>
              <a:rPr lang="en-US" dirty="0" smtClean="0"/>
              <a:t>Another important mechanism influencing drug availability is active transport of drug from the cytoplasm, mediated by a family of membrane transporters encoded by the so-called multidrug resistance (</a:t>
            </a:r>
            <a:r>
              <a:rPr lang="en-US" i="1" dirty="0" smtClean="0"/>
              <a:t>MDR</a:t>
            </a:r>
            <a:r>
              <a:rPr lang="en-US" dirty="0" smtClean="0"/>
              <a:t>) genes. For example, up-regulation of </a:t>
            </a:r>
            <a:r>
              <a:rPr lang="en-US" i="1" dirty="0" smtClean="0"/>
              <a:t>MDR </a:t>
            </a:r>
            <a:r>
              <a:rPr lang="en-US" dirty="0" smtClean="0"/>
              <a:t>gene-encoded transporter expression is a major mechanism by which tumor cells develop resistance to anti-cancer drugs.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A2C1D7-C971-42FE-A045-C29984E2A462}" type="slidenum">
              <a:rPr lang="ar-SA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70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Chronic amphetamine  (powerful stimulator of CNS) intake leads to depletion of dopamine from synaptic store</a:t>
            </a:r>
          </a:p>
          <a:p>
            <a:r>
              <a:rPr lang="en-US" i="1" dirty="0" err="1" smtClean="0"/>
              <a:t>Isoprenaline</a:t>
            </a:r>
            <a:r>
              <a:rPr lang="en-US" dirty="0" smtClean="0"/>
              <a:t>  is a non-selective beta-adrenergic agonist </a:t>
            </a:r>
          </a:p>
          <a:p>
            <a:r>
              <a:rPr lang="en-US" dirty="0" smtClean="0"/>
              <a:t>G protein-coupled receptor kinases (GRKs) : regulate the activity of GPCRs by phosphorylating their intracellular </a:t>
            </a:r>
          </a:p>
          <a:p>
            <a:r>
              <a:rPr lang="en-US" dirty="0" err="1" smtClean="0"/>
              <a:t>Arrestin</a:t>
            </a:r>
            <a:r>
              <a:rPr lang="en-US" dirty="0" smtClean="0"/>
              <a:t> is a protein that prevent the </a:t>
            </a:r>
            <a:r>
              <a:rPr lang="en-US" b="1" dirty="0" smtClean="0"/>
              <a:t>re-association</a:t>
            </a:r>
            <a:r>
              <a:rPr lang="en-US" dirty="0" smtClean="0"/>
              <a:t> of the G proteins with their </a:t>
            </a:r>
            <a:r>
              <a:rPr lang="en-US" dirty="0" err="1" smtClean="0"/>
              <a:t>Rs</a:t>
            </a:r>
            <a:r>
              <a:rPr lang="en-US" dirty="0" smtClean="0"/>
              <a:t>, thereby preventing reactivation of the signaling pathway.</a:t>
            </a:r>
          </a:p>
          <a:p>
            <a:endParaRPr lang="en-US" dirty="0" smtClean="0"/>
          </a:p>
          <a:p>
            <a:r>
              <a:rPr lang="en-US" dirty="0" smtClean="0"/>
              <a:t>There are 2 major categories of desensitization of responses mediated by G protein-coupled </a:t>
            </a:r>
            <a:r>
              <a:rPr lang="en-US" dirty="0" err="1" smtClean="0"/>
              <a:t>Rs</a:t>
            </a:r>
            <a:r>
              <a:rPr lang="en-US" dirty="0" smtClean="0"/>
              <a:t>. </a:t>
            </a:r>
          </a:p>
          <a:p>
            <a:r>
              <a:rPr lang="en-US" b="1" dirty="0" smtClean="0"/>
              <a:t>Homologous </a:t>
            </a:r>
            <a:r>
              <a:rPr lang="en-US" dirty="0" smtClean="0"/>
              <a:t>desensitization refers to loss of responsiveness exclusively of the </a:t>
            </a:r>
            <a:r>
              <a:rPr lang="en-US" dirty="0" err="1" smtClean="0"/>
              <a:t>Rs</a:t>
            </a:r>
            <a:r>
              <a:rPr lang="en-US" dirty="0" smtClean="0"/>
              <a:t> that have been exposed to repeated or sustained activation by an agonist. </a:t>
            </a:r>
          </a:p>
          <a:p>
            <a:r>
              <a:rPr lang="en-US" b="1" dirty="0" smtClean="0"/>
              <a:t>Heterologous </a:t>
            </a:r>
            <a:r>
              <a:rPr lang="en-US" dirty="0" smtClean="0"/>
              <a:t>desensitization refers to the process by w desensitization of one R by its agonists also results in desensitization of another R that has not been directly activated by the agonist in question.</a:t>
            </a:r>
          </a:p>
          <a:p>
            <a:r>
              <a:rPr lang="en-US" dirty="0" smtClean="0"/>
              <a:t>A major mechanism of desensitization that occurs rapidly involves phosphorylation of </a:t>
            </a:r>
            <a:r>
              <a:rPr lang="en-US" dirty="0" err="1" smtClean="0"/>
              <a:t>Rs</a:t>
            </a:r>
            <a:r>
              <a:rPr lang="en-US" dirty="0" smtClean="0"/>
              <a:t> by members of the </a:t>
            </a:r>
            <a:r>
              <a:rPr lang="en-US" b="1" dirty="0" smtClean="0"/>
              <a:t>G protein coupled R kinase (GRK) </a:t>
            </a:r>
            <a:r>
              <a:rPr lang="en-US" dirty="0" smtClean="0"/>
              <a:t>family, of w there are seven members. Specific </a:t>
            </a:r>
            <a:r>
              <a:rPr lang="en-US" dirty="0" err="1" smtClean="0"/>
              <a:t>adrenoceptors</a:t>
            </a:r>
            <a:r>
              <a:rPr lang="en-US" dirty="0" smtClean="0"/>
              <a:t> become substrates for these kinases only when they are bound to an agonist. This mechanism is an example of homologous desensitization because it specifically involves only agonist-occupied </a:t>
            </a:r>
            <a:r>
              <a:rPr lang="en-US" dirty="0" err="1" smtClean="0"/>
              <a:t>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Phosphorylation of these </a:t>
            </a:r>
            <a:r>
              <a:rPr lang="en-US" dirty="0" err="1" smtClean="0"/>
              <a:t>Rs</a:t>
            </a:r>
            <a:r>
              <a:rPr lang="en-US" dirty="0" smtClean="0"/>
              <a:t> enhances their affinity for </a:t>
            </a:r>
            <a:r>
              <a:rPr lang="en-US" b="1" dirty="0" err="1" smtClean="0"/>
              <a:t>arrestins</a:t>
            </a:r>
            <a:r>
              <a:rPr lang="en-US" b="1" dirty="0" smtClean="0"/>
              <a:t>, </a:t>
            </a:r>
            <a:r>
              <a:rPr lang="en-US" dirty="0" smtClean="0"/>
              <a:t>a family of 4 proteins, of w the 2 nonvisual </a:t>
            </a:r>
            <a:r>
              <a:rPr lang="en-US" dirty="0" err="1" smtClean="0"/>
              <a:t>arrestin</a:t>
            </a:r>
            <a:r>
              <a:rPr lang="en-US" dirty="0" smtClean="0"/>
              <a:t> subtypes are widely expressed. </a:t>
            </a:r>
            <a:r>
              <a:rPr lang="en-US" b="1" dirty="0" smtClean="0"/>
              <a:t>Upon binding of </a:t>
            </a:r>
            <a:r>
              <a:rPr lang="en-US" b="1" dirty="0" err="1" smtClean="0"/>
              <a:t>arrestin</a:t>
            </a:r>
            <a:r>
              <a:rPr lang="en-US" b="1" dirty="0" smtClean="0"/>
              <a:t>, the capacity of the R to activate G proteins is blunted</a:t>
            </a:r>
            <a:r>
              <a:rPr lang="en-US" dirty="0" smtClean="0"/>
              <a:t>, presumably as a result of steric hindrance. </a:t>
            </a:r>
            <a:r>
              <a:rPr lang="en-US" dirty="0" err="1" smtClean="0"/>
              <a:t>Arrestin</a:t>
            </a:r>
            <a:r>
              <a:rPr lang="en-US" dirty="0" smtClean="0"/>
              <a:t> then interacts with </a:t>
            </a:r>
            <a:r>
              <a:rPr lang="en-US" dirty="0" err="1" smtClean="0"/>
              <a:t>clathrin</a:t>
            </a:r>
            <a:r>
              <a:rPr lang="en-US" dirty="0" smtClean="0"/>
              <a:t> &amp; </a:t>
            </a:r>
            <a:r>
              <a:rPr lang="en-US" dirty="0" err="1" smtClean="0"/>
              <a:t>clathrin</a:t>
            </a:r>
            <a:r>
              <a:rPr lang="en-US" dirty="0" smtClean="0"/>
              <a:t> adaptor AP2, leading to endocytosis of the R.</a:t>
            </a:r>
          </a:p>
          <a:p>
            <a:r>
              <a:rPr lang="en-US" dirty="0" err="1" smtClean="0"/>
              <a:t>Downregulation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interalization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A2C1D7-C971-42FE-A045-C29984E2A462}" type="slidenum">
              <a:rPr lang="ar-SA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04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Augmented</a:t>
            </a:r>
            <a:r>
              <a:rPr lang="en-US" baseline="0" dirty="0" smtClean="0"/>
              <a:t> or exaggerated</a:t>
            </a:r>
          </a:p>
          <a:p>
            <a:r>
              <a:rPr lang="en-US" baseline="0" dirty="0" smtClean="0"/>
              <a:t>Like bronchospasm from beta blocker</a:t>
            </a:r>
          </a:p>
          <a:p>
            <a:r>
              <a:rPr lang="en-US" baseline="0" dirty="0" smtClean="0"/>
              <a:t>C from long term use</a:t>
            </a:r>
          </a:p>
          <a:p>
            <a:endParaRPr lang="en-US" baseline="0" dirty="0" smtClean="0"/>
          </a:p>
          <a:p>
            <a:r>
              <a:rPr lang="en-US" baseline="0" dirty="0" smtClean="0"/>
              <a:t>D: </a:t>
            </a:r>
            <a:r>
              <a:rPr lang="en-US" baseline="0" dirty="0" err="1" smtClean="0"/>
              <a:t>Teratogenic</a:t>
            </a:r>
            <a:r>
              <a:rPr lang="en-US" baseline="0" dirty="0" smtClean="0"/>
              <a:t> from anticonvulsant drugs</a:t>
            </a:r>
          </a:p>
          <a:p>
            <a:r>
              <a:rPr lang="en-US" baseline="0" dirty="0" smtClean="0"/>
              <a:t>E: withdrawal symptoms of BDZ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A2C1D7-C971-42FE-A045-C29984E2A462}" type="slidenum">
              <a:rPr lang="ar-SA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4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it predictable ? Yes</a:t>
            </a:r>
          </a:p>
          <a:p>
            <a:r>
              <a:rPr lang="en-US" dirty="0" smtClean="0"/>
              <a:t>Quant </a:t>
            </a:r>
            <a:r>
              <a:rPr lang="en-US" dirty="0" err="1" smtClean="0"/>
              <a:t>bec</a:t>
            </a:r>
            <a:r>
              <a:rPr lang="en-US" dirty="0" smtClean="0"/>
              <a:t> increase in the</a:t>
            </a:r>
            <a:r>
              <a:rPr lang="en-US" baseline="0" dirty="0" smtClean="0"/>
              <a:t> effect</a:t>
            </a:r>
          </a:p>
          <a:p>
            <a:r>
              <a:rPr lang="en-US" baseline="0" dirty="0" smtClean="0"/>
              <a:t>High</a:t>
            </a:r>
          </a:p>
          <a:p>
            <a:r>
              <a:rPr lang="en-US" baseline="0" dirty="0" smtClean="0"/>
              <a:t>Mostly not mortal</a:t>
            </a:r>
          </a:p>
          <a:p>
            <a:r>
              <a:rPr lang="en-US" baseline="0" dirty="0" smtClean="0"/>
              <a:t>Tr. Adjust the dose, or replace it with more suitable drug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A2C1D7-C971-42FE-A045-C29984E2A462}" type="slidenum">
              <a:rPr lang="ar-SA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64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solidFill>
                  <a:srgbClr val="5100C8"/>
                </a:solidFill>
                <a:latin typeface="Arial Narrow" pitchFamily="34" charset="0"/>
              </a:rPr>
              <a:t>Idiosyncratic: </a:t>
            </a:r>
            <a:r>
              <a:rPr lang="en-US" sz="1200" b="0" dirty="0" smtClean="0">
                <a:solidFill>
                  <a:srgbClr val="5100C8"/>
                </a:solidFill>
                <a:latin typeface="Arial Narrow" pitchFamily="34" charset="0"/>
              </a:rPr>
              <a:t>unknown</a:t>
            </a:r>
            <a:r>
              <a:rPr lang="en-US" sz="1200" b="0" baseline="0" dirty="0" smtClean="0">
                <a:solidFill>
                  <a:srgbClr val="5100C8"/>
                </a:solidFill>
                <a:latin typeface="Arial Narrow" pitchFamily="34" charset="0"/>
              </a:rPr>
              <a:t> mechanism, in small No of patient</a:t>
            </a:r>
            <a:endParaRPr lang="en-US" dirty="0" smtClean="0"/>
          </a:p>
          <a:p>
            <a:r>
              <a:rPr lang="en-US" dirty="0" err="1" smtClean="0"/>
              <a:t>Penicilin</a:t>
            </a:r>
            <a:r>
              <a:rPr lang="en-US" dirty="0" smtClean="0"/>
              <a:t> is given for eradication of bacteria, but it can induce SE not related to its MOA</a:t>
            </a:r>
          </a:p>
          <a:p>
            <a:r>
              <a:rPr lang="en-US" sz="1200" b="1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Quinine</a:t>
            </a:r>
            <a:r>
              <a:rPr lang="en-US" sz="1200" b="0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 antimalarial (genetic effect)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A2C1D7-C971-42FE-A045-C29984E2A462}" type="slidenum">
              <a:rPr lang="ar-SA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67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retinoid</a:t>
            </a:r>
            <a:r>
              <a:rPr lang="en-US" dirty="0" smtClean="0"/>
              <a:t> was approved for acne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A2C1D7-C971-42FE-A045-C29984E2A462}" type="slidenum">
              <a:rPr lang="ar-SA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83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5C52B-10A3-44CB-AF61-6DAACE57F270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5FDF9-25BF-4526-8413-8CC2AAD13C7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2113C-6402-408A-B077-CEFCECAAD898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F584-2479-412E-B3BA-F0677780DFA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DFE5F-8760-42D3-BFF0-518A59199697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2AC39-2DB6-40F8-A3A4-7898DC8054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378B8-5438-4E63-A79E-1EAC0DD9105E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3CB51-33BC-48A2-A3C4-E1810E60A83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FAD21-F810-430F-93DD-F3DC48BCDBB7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BDC56-3E8A-4EBE-B7F6-A60E665510A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AA7F9-735A-4357-8EEE-3F21AA96E6C0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75C9D-D634-4BE6-B8C9-05C9C9F4023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BBEA3-D924-4FC1-9451-652B896871D3}" type="datetime1">
              <a:rPr lang="en-US" smtClean="0"/>
              <a:t>10/16/2019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217B0-1A62-4CBF-8FF7-7B05CCD189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BCA97-86B7-47DF-9F4C-DA9231D48488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78DC6-D3CE-4518-997C-6CDBA0A8892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9EE81-688F-4101-A8F5-E22DF05AC22A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AF9B-D776-4347-BB1A-ECA63DD9CB2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67385-994D-41F2-AD1B-D2B7498785A5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D7CC7-FBDF-480B-A357-C6391F34C31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7A537-4518-43E8-BF27-845D866A6C8C}" type="datetime1">
              <a:rPr lang="en-US" smtClean="0"/>
              <a:t>10/16/2019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4E00-481F-495C-A5DC-9BC636E27D7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1FD7D-6773-4428-8616-33B4637D9357}" type="datetime1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01D54-F728-4B1D-815B-24FCC53106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0822C-BC0C-4F1E-9EFC-A1AB87B7E2E0}" type="datetime1">
              <a:rPr lang="en-US" smtClean="0"/>
              <a:t>10/16/2019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72F35-961D-4A70-BC8E-31AA8E888EC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FF85F-DE11-42F6-BD6E-1FD625FD9402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552DA-E8BB-47C1-9801-17F413804A7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733FE-6741-4E90-99F3-8F628EAEA1E2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DCE05-0EEE-4FA9-9E3B-0BC67C02747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3821BA-5281-48FE-BB7F-0D836DFBC8BB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37B6BE0-E4C1-4F56-8FC8-2B6DC44EBB7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hyperlink" Target="http://www.google.com.eg/url?sa=i&amp;rct=j&amp;q=&amp;esrc=s&amp;source=images&amp;cd=&amp;cad=rja&amp;uact=8&amp;ved=0CAcQjRxqFQoTCJKF6Zb58MgCFcc3FAod8IQHZg&amp;url=http://acediets.com/?page_id=99&amp;psig=AFQjCNFPN6lMc-QSgjjzcucfck9Gl1y7Zg&amp;ust=1446526445618032" TargetMode="Externa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eg/url?sa=i&amp;rct=j&amp;q=&amp;esrc=s&amp;source=images&amp;cd=&amp;cad=rja&amp;uact=8&amp;ved=0CAcQjRxqFQoTCK6sr-aY3cgCFQntFAodAfgIMA&amp;url=http://australianmuseum.net.au/image/fur-seal-illustration&amp;psig=AFQjCNHMS_Ao3OOFhK12_-YQxx9zkmopOA&amp;ust=1445847722700136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image" Target="../media/image5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hyperlink" Target="https://www.google.com.eg/url?sa=i&amp;rct=j&amp;q=&amp;esrc=s&amp;source=images&amp;cd=&amp;cad=rja&amp;uact=8&amp;ved=0CAcQjRxqFQoTCJe2-sT37sgCFcTFFAoda_cHaw&amp;url=https://www.boundless.com/biology/textbooks/boundless-biology-textbook/structure-and-function-of-plasma-membranes-5/bulk-transport-67/endocytosis-339-11476/&amp;psig=AFQjCNGutze6M393s1fAeZ3V4565eNu2DA&amp;ust=144645727574027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eg/url?sa=i&amp;rct=j&amp;q=&amp;esrc=s&amp;source=images&amp;cd=&amp;cad=rja&amp;uact=8&amp;ved=0ahUKEwibouv-xfnWAhWHfxoKHTXnAyYQjRwIBw&amp;url=http://over-count.weebly.com/side-effects-of-taking-otc-drugs.html&amp;psig=AOvVaw15tJ6D2JHCZaw4RGP08Hf7&amp;ust=1508393975476555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14400" y="0"/>
            <a:ext cx="100584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600" y="304800"/>
            <a:ext cx="2187172" cy="3276600"/>
          </a:xfrm>
          <a:prstGeom prst="rect">
            <a:avLst/>
          </a:prstGeom>
          <a:noFill/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716088"/>
            <a:ext cx="30480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MECHANISM OF DRUG ACTION&#10;&#10;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5372" y="1781858"/>
            <a:ext cx="6108700" cy="45783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" y="3810000"/>
            <a:ext cx="8839200" cy="2308324"/>
          </a:xfrm>
          <a:prstGeom prst="rect">
            <a:avLst/>
          </a:prstGeom>
          <a:solidFill>
            <a:srgbClr val="FFFFFF"/>
          </a:solidFill>
          <a:ln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2060"/>
                </a:solidFill>
                <a:latin typeface="Algerian" pitchFamily="82" charset="0"/>
              </a:rPr>
              <a:t>TOLERANCE / DESENSITIZATION  </a:t>
            </a:r>
          </a:p>
          <a:p>
            <a:pPr algn="ctr"/>
            <a:r>
              <a:rPr lang="en-US" sz="4800" dirty="0" smtClean="0">
                <a:solidFill>
                  <a:srgbClr val="002060"/>
                </a:solidFill>
                <a:latin typeface="Algerian" pitchFamily="82" charset="0"/>
              </a:rPr>
              <a:t>&amp;ADVERSE DRUG REACTIONS </a:t>
            </a:r>
            <a:endParaRPr lang="en-US" sz="4800" dirty="0"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72F35-961D-4A70-BC8E-31AA8E888ECE}" type="slidenum">
              <a:rPr lang="ar-SA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76800" y="64770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Aliah</a:t>
            </a:r>
            <a:r>
              <a:rPr lang="en-US" dirty="0" smtClean="0"/>
              <a:t> </a:t>
            </a:r>
            <a:r>
              <a:rPr lang="en-US" dirty="0" err="1" smtClean="0"/>
              <a:t>Alshanwani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-1270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04800" y="2743200"/>
            <a:ext cx="3886200" cy="138499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consequence of the primary effect of the drug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5638800"/>
            <a:ext cx="3962400" cy="86793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rgbClr val="5100C8"/>
                </a:solidFill>
              </a:rPr>
              <a:t>Bleeding from </a:t>
            </a:r>
            <a:r>
              <a:rPr lang="en-US" sz="2800" b="1" dirty="0" err="1" smtClean="0">
                <a:solidFill>
                  <a:srgbClr val="5100C8"/>
                </a:solidFill>
              </a:rPr>
              <a:t>warfarin</a:t>
            </a:r>
            <a:endParaRPr lang="en-US" sz="2800" b="1" dirty="0">
              <a:solidFill>
                <a:srgbClr val="5100C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1905000"/>
            <a:ext cx="21336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>
                <a:ln>
                  <a:prstDash val="solid"/>
                </a:ln>
                <a:solidFill>
                  <a:srgbClr val="FFF30D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Narrow" pitchFamily="34" charset="0"/>
              </a:rPr>
              <a:t>80% of ADRs </a:t>
            </a:r>
            <a:endParaRPr lang="en-US" sz="2800" b="1" dirty="0">
              <a:ln>
                <a:prstDash val="solid"/>
              </a:ln>
              <a:solidFill>
                <a:srgbClr val="FFF30D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" y="3163908"/>
            <a:ext cx="5410200" cy="138499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 the ADR quantitatively or qualitatively different from the primary effect?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22860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 it predictable?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4343400"/>
            <a:ext cx="4114800" cy="954107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e.g. Hypoglycemia from hypoglycemic drugs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2667000"/>
            <a:ext cx="39719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57200" y="304800"/>
            <a:ext cx="16764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gerian" pitchFamily="82" charset="0"/>
              </a:rPr>
              <a:t>Type a</a:t>
            </a:r>
            <a:endParaRPr lang="en-US" sz="32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lgerian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5600" y="304800"/>
            <a:ext cx="26670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gerian" pitchFamily="82" charset="0"/>
              </a:rPr>
              <a:t>Augmented</a:t>
            </a:r>
            <a:endParaRPr lang="en-US" sz="3200" b="1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lgerian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27432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is it treated?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04800" y="24384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mortal is it ?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298450" y="2067580"/>
            <a:ext cx="47244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 the incidence high or low?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66700" y="1935854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 it dose dependent?</a:t>
            </a:r>
            <a:endParaRPr lang="en-US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2667000"/>
            <a:ext cx="39528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72F35-961D-4A70-BC8E-31AA8E888ECE}" type="slidenum">
              <a:rPr lang="ar-SA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" y="2362200"/>
            <a:ext cx="6248400" cy="138499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Idiosyncratic reactions are drug reactions that occur rarely and unpredictably amongst the population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6172200"/>
            <a:ext cx="5029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E00EE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800" b="1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Quinine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800" b="1" dirty="0" smtClean="0">
                <a:solidFill>
                  <a:srgbClr val="EE00EE"/>
                </a:solidFill>
                <a:latin typeface="Arial Narrow" pitchFamily="34" charset="0"/>
                <a:sym typeface="Wingdings 3"/>
              </a:rPr>
              <a:t>Thrombocytopenia</a:t>
            </a:r>
            <a:r>
              <a:rPr lang="en-US" sz="2800" dirty="0" smtClean="0">
                <a:solidFill>
                  <a:srgbClr val="EE00EE"/>
                </a:solidFill>
                <a:latin typeface="Arial Narrow" pitchFamily="34" charset="0"/>
              </a:rPr>
              <a:t>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72143" y="1056382"/>
            <a:ext cx="6248400" cy="1077218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smtClean="0">
                <a:latin typeface="Arial Narrow" pitchFamily="34" charset="0"/>
              </a:rPr>
              <a:t>Occurs different to known drug pharmacological effect [</a:t>
            </a:r>
            <a:r>
              <a:rPr lang="en-US" sz="3200" b="1" dirty="0" smtClean="0">
                <a:solidFill>
                  <a:srgbClr val="5100C8"/>
                </a:solidFill>
                <a:latin typeface="Arial Narrow" pitchFamily="34" charset="0"/>
              </a:rPr>
              <a:t>idiosyncratic</a:t>
            </a:r>
            <a:r>
              <a:rPr lang="en-US" sz="3200" b="1" dirty="0" smtClean="0">
                <a:latin typeface="Arial Narrow" pitchFamily="34" charset="0"/>
              </a:rPr>
              <a:t>]  </a:t>
            </a:r>
            <a:endParaRPr lang="en-US" sz="32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228600"/>
            <a:ext cx="16002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gerian" pitchFamily="82" charset="0"/>
              </a:rPr>
              <a:t>Type b</a:t>
            </a:r>
            <a:endParaRPr lang="en-US" sz="32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4200" y="228600"/>
            <a:ext cx="20574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gerian" pitchFamily="82" charset="0"/>
              </a:rPr>
              <a:t>bizarre</a:t>
            </a:r>
            <a:endParaRPr lang="en-US" sz="3200" b="1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19812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 it predictable?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2667000"/>
            <a:ext cx="3886200" cy="2246769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 the ADR quantitatively or </a:t>
            </a:r>
            <a:r>
              <a:rPr lang="en-US" sz="2800" dirty="0"/>
              <a:t>qualitatively different </a:t>
            </a:r>
            <a:r>
              <a:rPr lang="en-US" sz="2800" dirty="0" smtClean="0"/>
              <a:t>from the primary effect?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066800" y="28194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 it dose dependent?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1066800" y="2667000"/>
            <a:ext cx="3886200" cy="954107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smtClean="0"/>
              <a:t>Is the incidence high or low?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066800" y="27432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mortal is it ?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990600" y="30480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is it treated?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304800" y="5562600"/>
            <a:ext cx="5029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E00EE"/>
                </a:solidFill>
                <a:latin typeface="Arial Narrow" pitchFamily="34" charset="0"/>
                <a:sym typeface="Wingdings 3"/>
              </a:rPr>
              <a:t>Penicillin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800" b="1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Anaphylactic shock</a:t>
            </a:r>
            <a:endParaRPr lang="en-US" sz="2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3810000"/>
            <a:ext cx="3505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304800" y="4114800"/>
            <a:ext cx="5175250" cy="138499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Usually due to</a:t>
            </a:r>
          </a:p>
          <a:p>
            <a:r>
              <a:rPr lang="en-US" sz="2800" dirty="0" smtClean="0"/>
              <a:t>[1] </a:t>
            </a:r>
            <a:r>
              <a:rPr lang="en-US" sz="2800" b="1" u="sng" dirty="0" smtClean="0">
                <a:solidFill>
                  <a:srgbClr val="FF0000"/>
                </a:solidFill>
              </a:rPr>
              <a:t>immunological response</a:t>
            </a:r>
            <a:r>
              <a:rPr lang="en-US" sz="2800" dirty="0" smtClean="0"/>
              <a:t> or [2] </a:t>
            </a:r>
            <a:r>
              <a:rPr lang="en-US" sz="2800" b="1" dirty="0" smtClean="0">
                <a:solidFill>
                  <a:srgbClr val="6600FF"/>
                </a:solidFill>
              </a:rPr>
              <a:t>patient’s genetic defect</a:t>
            </a:r>
            <a:endParaRPr lang="en-US" sz="2800" b="1" dirty="0">
              <a:solidFill>
                <a:srgbClr val="6600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72F35-961D-4A70-BC8E-31AA8E888ECE}" type="slidenum">
              <a:rPr lang="ar-SA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1" animBg="1"/>
      <p:bldP spid="22" grpId="2" animBg="1"/>
      <p:bldP spid="24" grpId="0" animBg="1"/>
      <p:bldP spid="2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" y="4876800"/>
            <a:ext cx="3657600" cy="954107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E00EE"/>
                </a:solidFill>
                <a:latin typeface="Arial Narrow" pitchFamily="34" charset="0"/>
              </a:rPr>
              <a:t>Osteoporosis 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 ch</a:t>
            </a:r>
            <a:r>
              <a:rPr lang="en-US" sz="2800" b="1" dirty="0" smtClean="0">
                <a:latin typeface="Arial Narrow" pitchFamily="34" charset="0"/>
              </a:rPr>
              <a:t>ronic</a:t>
            </a:r>
          </a:p>
          <a:p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rgbClr val="6600FF"/>
                </a:solidFill>
                <a:latin typeface="Arial Narrow" pitchFamily="34" charset="0"/>
              </a:rPr>
              <a:t>corticosteroid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b="1" dirty="0" smtClean="0">
                <a:latin typeface="Arial Narrow" pitchFamily="34" charset="0"/>
              </a:rPr>
              <a:t>intake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990600"/>
            <a:ext cx="15240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Type c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0" y="990600"/>
            <a:ext cx="22860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itchFamily="82" charset="0"/>
              </a:rPr>
              <a:t>COntinued</a:t>
            </a:r>
            <a:endParaRPr lang="en-US" sz="3200" dirty="0"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5122" name="Picture 2" descr="http://strictlynononsense.com/acediets/wp-content/uploads/2011/06/Osteoporosis-bon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2057400"/>
            <a:ext cx="4038600" cy="46291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81000" y="2438400"/>
            <a:ext cx="3886200" cy="954107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Occurs during chronic drug administration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72F35-961D-4A70-BC8E-31AA8E888ECE}" type="slidenum">
              <a:rPr lang="ar-SA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57200" y="3200400"/>
            <a:ext cx="3886200" cy="954107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Refers to carcinogenic and </a:t>
            </a:r>
            <a:r>
              <a:rPr lang="en-US" sz="2800" dirty="0" err="1" smtClean="0"/>
              <a:t>teratogenic</a:t>
            </a:r>
            <a:r>
              <a:rPr lang="en-US" sz="2800" dirty="0" smtClean="0"/>
              <a:t> effects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152400"/>
            <a:ext cx="1752600" cy="535531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Type d</a:t>
            </a:r>
            <a:endParaRPr lang="en-US" sz="32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228600"/>
            <a:ext cx="2133600" cy="535531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FFFF00"/>
                </a:solidFill>
                <a:latin typeface="Algerian" pitchFamily="82" charset="0"/>
              </a:rPr>
              <a:t>delayed</a:t>
            </a:r>
            <a:endParaRPr lang="en-US" sz="3200" b="1" dirty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4572000"/>
            <a:ext cx="5715000" cy="954107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Teratogenicity</a:t>
            </a:r>
            <a:r>
              <a:rPr lang="en-US" sz="2800" dirty="0" err="1" smtClean="0">
                <a:latin typeface="Calibri"/>
              </a:rPr>
              <a:t>→Retinoids</a:t>
            </a:r>
            <a:endParaRPr lang="en-US" sz="2800" dirty="0" smtClean="0">
              <a:latin typeface="Calibri"/>
            </a:endParaRPr>
          </a:p>
          <a:p>
            <a:r>
              <a:rPr lang="en-US" sz="2800" dirty="0" smtClean="0">
                <a:latin typeface="Calibri"/>
              </a:rPr>
              <a:t>Carcinogenicity→ </a:t>
            </a:r>
            <a:r>
              <a:rPr lang="en-US" sz="2800" dirty="0" err="1" smtClean="0">
                <a:latin typeface="Calibri"/>
              </a:rPr>
              <a:t>Tobacoo</a:t>
            </a:r>
            <a:r>
              <a:rPr lang="en-US" sz="2800" dirty="0" smtClean="0">
                <a:latin typeface="Calibri"/>
              </a:rPr>
              <a:t> smoking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1676400"/>
            <a:ext cx="6324600" cy="954107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Occurs after long period of time even after drug stoppage (delayed in onset)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3352800"/>
            <a:ext cx="2514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72F35-961D-4A70-BC8E-31AA8E888ECE}" type="slidenum">
              <a:rPr lang="ar-SA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1000" y="3048000"/>
            <a:ext cx="52578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E00EE"/>
                </a:solidFill>
                <a:latin typeface="Arial Narrow" pitchFamily="34" charset="0"/>
              </a:rPr>
              <a:t>Withdrawal syndrome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 </a:t>
            </a:r>
            <a:r>
              <a:rPr lang="en-US" sz="2800" b="1" dirty="0" smtClean="0">
                <a:solidFill>
                  <a:srgbClr val="EE00EE"/>
                </a:solidFill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rgbClr val="6600FF"/>
                </a:solidFill>
                <a:latin typeface="Arial Narrow" pitchFamily="34" charset="0"/>
              </a:rPr>
              <a:t>Morphine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981200"/>
            <a:ext cx="6096000" cy="954107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Narrow" pitchFamily="34" charset="0"/>
                <a:cs typeface="Aharoni" pitchFamily="2" charset="-79"/>
              </a:rPr>
              <a:t>Occurs after </a:t>
            </a:r>
            <a:r>
              <a:rPr lang="en-US" sz="2800" b="1" u="sng" dirty="0" smtClean="0">
                <a:latin typeface="Arial Narrow" pitchFamily="34" charset="0"/>
                <a:cs typeface="Aharoni" pitchFamily="2" charset="-79"/>
              </a:rPr>
              <a:t>sudden stoppage</a:t>
            </a:r>
            <a:r>
              <a:rPr lang="en-US" sz="2800" b="1" dirty="0" smtClean="0">
                <a:latin typeface="Arial Narrow" pitchFamily="34" charset="0"/>
                <a:cs typeface="Aharoni" pitchFamily="2" charset="-79"/>
              </a:rPr>
              <a:t> of chronic drug use due to existing adaptive changes</a:t>
            </a:r>
            <a:endParaRPr lang="en-US" sz="2800" b="1" dirty="0">
              <a:latin typeface="Arial Narrow" pitchFamily="34" charset="0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228600"/>
            <a:ext cx="1676400" cy="535531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Type e</a:t>
            </a:r>
            <a:endParaRPr lang="en-US" sz="32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0" y="228600"/>
            <a:ext cx="2362200" cy="535531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FFFF00"/>
                </a:solidFill>
                <a:latin typeface="Algerian" pitchFamily="82" charset="0"/>
              </a:rPr>
              <a:t>End of use</a:t>
            </a:r>
            <a:endParaRPr lang="en-US" sz="3200" b="1" dirty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562600"/>
            <a:ext cx="68580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E00EE"/>
                </a:solidFill>
                <a:latin typeface="Arial Narrow" pitchFamily="34" charset="0"/>
              </a:rPr>
              <a:t>Withdrawal of diazepam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 </a:t>
            </a:r>
            <a:r>
              <a:rPr lang="en-US" sz="2800" b="1" dirty="0" smtClean="0">
                <a:solidFill>
                  <a:srgbClr val="EE00EE"/>
                </a:solidFill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rgbClr val="6600FF"/>
                </a:solidFill>
                <a:latin typeface="Arial Narrow" pitchFamily="34" charset="0"/>
              </a:rPr>
              <a:t>anxiety, insomnia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3657600"/>
            <a:ext cx="5367618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sym typeface="Symbol" pitchFamily="18" charset="2"/>
              </a:rPr>
              <a:t> </a:t>
            </a:r>
            <a:r>
              <a:rPr lang="en-US" sz="2800" b="1" dirty="0" smtClean="0">
                <a:solidFill>
                  <a:srgbClr val="FF0000"/>
                </a:solidFill>
              </a:rPr>
              <a:t>Body </a:t>
            </a:r>
            <a:r>
              <a:rPr lang="en-US" sz="2800" b="1" dirty="0">
                <a:solidFill>
                  <a:srgbClr val="FF0000"/>
                </a:solidFill>
              </a:rPr>
              <a:t>ache, insomnia, diarrhea, goose flesh, lacrimation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72F35-961D-4A70-BC8E-31AA8E888ECE}" type="slidenum">
              <a:rPr lang="ar-SA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6" name="Rectangl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52400"/>
            <a:ext cx="9144000" cy="523220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  TYPE B</a:t>
            </a:r>
          </a:p>
        </p:txBody>
      </p:sp>
      <p:sp>
        <p:nvSpPr>
          <p:cNvPr id="42017" name="Rectangle 33"/>
          <p:cNvSpPr>
            <a:spLocks noChangeArrowheads="1"/>
          </p:cNvSpPr>
          <p:nvPr/>
        </p:nvSpPr>
        <p:spPr bwMode="auto">
          <a:xfrm>
            <a:off x="0" y="816858"/>
            <a:ext cx="18288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</a:rPr>
              <a:t>1</a:t>
            </a:r>
            <a:r>
              <a:rPr lang="en-US" sz="2200" b="1" baseline="30000" dirty="0">
                <a:solidFill>
                  <a:srgbClr val="5100C8"/>
                </a:solidFill>
                <a:latin typeface="Arial Narrow" pitchFamily="34" charset="0"/>
              </a:rPr>
              <a:t>st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</a:rPr>
              <a:t> exposure to a drug</a:t>
            </a:r>
            <a:r>
              <a:rPr lang="en-US" sz="2200" dirty="0">
                <a:latin typeface="Arial Narrow" pitchFamily="34" charset="0"/>
              </a:rPr>
              <a:t> </a:t>
            </a:r>
          </a:p>
        </p:txBody>
      </p:sp>
      <p:sp>
        <p:nvSpPr>
          <p:cNvPr id="42018" name="Rectangle 34"/>
          <p:cNvSpPr>
            <a:spLocks noChangeArrowheads="1"/>
          </p:cNvSpPr>
          <p:nvPr/>
        </p:nvSpPr>
        <p:spPr bwMode="auto">
          <a:xfrm>
            <a:off x="4114800" y="838200"/>
            <a:ext cx="1576388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</a:rPr>
              <a:t>Repeated exposures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063342" y="1036804"/>
            <a:ext cx="2954655" cy="400110"/>
          </a:xfrm>
          <a:prstGeom prst="rect">
            <a:avLst/>
          </a:prstGeom>
          <a:solidFill>
            <a:srgbClr val="FFE5FF"/>
          </a:solidFill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  <a:latin typeface="Bernard MT Condensed" pitchFamily="18" charset="0"/>
              </a:rPr>
              <a:t>HYPERSENSITIVITY REACTION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09800" y="1045030"/>
            <a:ext cx="1524000" cy="400110"/>
          </a:xfrm>
          <a:prstGeom prst="rect">
            <a:avLst/>
          </a:prstGeom>
          <a:solidFill>
            <a:srgbClr val="FFE5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Bernard MT Condensed" pitchFamily="18" charset="0"/>
              </a:rPr>
              <a:t>Sensitization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1676400" y="1066800"/>
            <a:ext cx="533400" cy="381000"/>
          </a:xfrm>
          <a:prstGeom prst="rightArrow">
            <a:avLst/>
          </a:prstGeom>
          <a:solidFill>
            <a:srgbClr val="FF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Curved Up Arrow 32"/>
          <p:cNvSpPr/>
          <p:nvPr/>
        </p:nvSpPr>
        <p:spPr>
          <a:xfrm rot="2879632" flipV="1">
            <a:off x="7368804" y="357363"/>
            <a:ext cx="838200" cy="457200"/>
          </a:xfrm>
          <a:prstGeom prst="curvedUpArrow">
            <a:avLst>
              <a:gd name="adj1" fmla="val 42793"/>
              <a:gd name="adj2" fmla="val 91667"/>
              <a:gd name="adj3" fmla="val 51191"/>
            </a:avLst>
          </a:prstGeom>
          <a:solidFill>
            <a:srgbClr val="FF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228600" y="1447800"/>
            <a:ext cx="8686800" cy="1812925"/>
            <a:chOff x="228600" y="1022350"/>
            <a:chExt cx="8686800" cy="1812925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 rot="5400000">
              <a:off x="989806" y="1761331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 bwMode="auto">
            <a:xfrm rot="5400000">
              <a:off x="5259388" y="1751012"/>
              <a:ext cx="304800" cy="3175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 bwMode="auto">
            <a:xfrm rot="5400000">
              <a:off x="7543006" y="178355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Line 14"/>
            <p:cNvSpPr>
              <a:spLocks noChangeShapeType="1"/>
            </p:cNvSpPr>
            <p:nvPr/>
          </p:nvSpPr>
          <p:spPr bwMode="auto">
            <a:xfrm>
              <a:off x="1143000" y="1631950"/>
              <a:ext cx="6553200" cy="0"/>
            </a:xfrm>
            <a:prstGeom prst="line">
              <a:avLst/>
            </a:prstGeom>
            <a:noFill/>
            <a:ln w="57150">
              <a:solidFill>
                <a:srgbClr val="5100C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42" name="Straight Arrow Connector 26"/>
            <p:cNvCxnSpPr/>
            <p:nvPr/>
          </p:nvCxnSpPr>
          <p:spPr bwMode="auto">
            <a:xfrm rot="5400000">
              <a:off x="2972594" y="1761331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228600" y="1920875"/>
              <a:ext cx="19050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TYPE I</a:t>
              </a:r>
            </a:p>
            <a:p>
              <a:pPr algn="ctr">
                <a:defRPr/>
              </a:pPr>
              <a:r>
                <a:rPr lang="en-US" sz="2600" dirty="0" err="1">
                  <a:solidFill>
                    <a:srgbClr val="FF00FF"/>
                  </a:solidFill>
                  <a:latin typeface="Bernard MT Condensed" pitchFamily="18" charset="0"/>
                </a:rPr>
                <a:t>Anaphylaxsis</a:t>
              </a:r>
              <a:endParaRPr lang="en-US" sz="2600" dirty="0">
                <a:solidFill>
                  <a:srgbClr val="FF00FF"/>
                </a:solidFill>
                <a:latin typeface="Bernard MT Condensed" pitchFamily="18" charset="0"/>
              </a:endParaRPr>
            </a:p>
          </p:txBody>
        </p:sp>
        <p:sp>
          <p:nvSpPr>
            <p:cNvPr id="44" name="TextBox 49"/>
            <p:cNvSpPr txBox="1"/>
            <p:nvPr/>
          </p:nvSpPr>
          <p:spPr>
            <a:xfrm>
              <a:off x="4114800" y="1920875"/>
              <a:ext cx="2438400" cy="89255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solidFill>
                    <a:srgbClr val="FF00FF"/>
                  </a:solidFill>
                  <a:latin typeface="Bernard MT Condensed" pitchFamily="18" charset="0"/>
                </a:rPr>
                <a:t>TYPE III</a:t>
              </a:r>
            </a:p>
            <a:p>
              <a:pPr algn="ctr">
                <a:defRPr/>
              </a:pPr>
              <a:r>
                <a:rPr lang="en-US" sz="2600">
                  <a:solidFill>
                    <a:srgbClr val="FF00FF"/>
                  </a:solidFill>
                  <a:latin typeface="Bernard MT Condensed" pitchFamily="18" charset="0"/>
                </a:rPr>
                <a:t>Immune complex</a:t>
              </a:r>
            </a:p>
          </p:txBody>
        </p:sp>
        <p:sp>
          <p:nvSpPr>
            <p:cNvPr id="45" name="TextBox 49"/>
            <p:cNvSpPr txBox="1"/>
            <p:nvPr/>
          </p:nvSpPr>
          <p:spPr>
            <a:xfrm>
              <a:off x="6781800" y="1920875"/>
              <a:ext cx="21336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TYPE IV</a:t>
              </a:r>
            </a:p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Cell mediated</a:t>
              </a:r>
            </a:p>
          </p:txBody>
        </p:sp>
        <p:sp>
          <p:nvSpPr>
            <p:cNvPr id="46" name="Line 20"/>
            <p:cNvSpPr>
              <a:spLocks noChangeShapeType="1"/>
            </p:cNvSpPr>
            <p:nvPr/>
          </p:nvSpPr>
          <p:spPr bwMode="auto">
            <a:xfrm>
              <a:off x="7696200" y="1022350"/>
              <a:ext cx="0" cy="609600"/>
            </a:xfrm>
            <a:prstGeom prst="line">
              <a:avLst/>
            </a:prstGeom>
            <a:noFill/>
            <a:ln w="57150">
              <a:solidFill>
                <a:srgbClr val="5100C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Box 49"/>
            <p:cNvSpPr txBox="1"/>
            <p:nvPr/>
          </p:nvSpPr>
          <p:spPr>
            <a:xfrm>
              <a:off x="2438400" y="1920875"/>
              <a:ext cx="1371600" cy="91440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TYPE II</a:t>
              </a:r>
            </a:p>
            <a:p>
              <a:pPr algn="ctr">
                <a:defRPr/>
              </a:pPr>
              <a:r>
                <a:rPr lang="en-US" sz="2600" dirty="0" err="1">
                  <a:solidFill>
                    <a:srgbClr val="FF00FF"/>
                  </a:solidFill>
                  <a:latin typeface="Bernard MT Condensed" pitchFamily="18" charset="0"/>
                </a:rPr>
                <a:t>Cytotoxic</a:t>
              </a:r>
              <a:endParaRPr lang="en-US" sz="2600" dirty="0">
                <a:solidFill>
                  <a:srgbClr val="FF00FF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48" name="Right Arrow 47"/>
          <p:cNvSpPr/>
          <p:nvPr/>
        </p:nvSpPr>
        <p:spPr>
          <a:xfrm>
            <a:off x="5486400" y="1066800"/>
            <a:ext cx="533400" cy="381000"/>
          </a:xfrm>
          <a:prstGeom prst="rightArrow">
            <a:avLst/>
          </a:prstGeom>
          <a:solidFill>
            <a:srgbClr val="FF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981200" y="152400"/>
            <a:ext cx="5312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 Narrow" pitchFamily="34" charset="0"/>
              </a:rPr>
              <a:t>[1] If due to immunological response</a:t>
            </a:r>
            <a:endParaRPr lang="en-US" sz="2800" dirty="0"/>
          </a:p>
        </p:txBody>
      </p:sp>
      <p:sp>
        <p:nvSpPr>
          <p:cNvPr id="50" name="TextBox 24"/>
          <p:cNvSpPr txBox="1">
            <a:spLocks noChangeArrowheads="1"/>
          </p:cNvSpPr>
          <p:nvPr/>
        </p:nvSpPr>
        <p:spPr bwMode="auto">
          <a:xfrm>
            <a:off x="76200" y="3418116"/>
            <a:ext cx="2057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</a:rPr>
              <a:t>Release of </a:t>
            </a:r>
            <a:r>
              <a:rPr lang="en-US" sz="2200" b="1" dirty="0" smtClean="0">
                <a:latin typeface="Arial Narrow" pitchFamily="34" charset="0"/>
              </a:rPr>
              <a:t>mediators from   </a:t>
            </a:r>
            <a:r>
              <a:rPr lang="en-US" sz="2200" b="1" dirty="0">
                <a:latin typeface="Arial Narrow" pitchFamily="34" charset="0"/>
              </a:rPr>
              <a:t>mast cells or blood </a:t>
            </a:r>
            <a:r>
              <a:rPr lang="en-US" sz="2200" b="1" dirty="0" err="1">
                <a:latin typeface="Arial Narrow" pitchFamily="34" charset="0"/>
              </a:rPr>
              <a:t>basophils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51" name="Rectangle 25"/>
          <p:cNvSpPr>
            <a:spLocks noChangeArrowheads="1"/>
          </p:cNvSpPr>
          <p:nvPr/>
        </p:nvSpPr>
        <p:spPr bwMode="auto">
          <a:xfrm>
            <a:off x="2209800" y="3418116"/>
            <a:ext cx="2006600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</a:rPr>
              <a:t>Antibody-directed  cell-mediated </a:t>
            </a:r>
            <a:r>
              <a:rPr lang="en-US" sz="2200" b="1" dirty="0" err="1">
                <a:latin typeface="Arial Narrow" pitchFamily="34" charset="0"/>
              </a:rPr>
              <a:t>lysis</a:t>
            </a:r>
            <a:r>
              <a:rPr lang="en-US" sz="2200" b="1" dirty="0">
                <a:latin typeface="Arial Narrow" pitchFamily="34" charset="0"/>
              </a:rPr>
              <a:t> </a:t>
            </a: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4027716" y="3418116"/>
            <a:ext cx="2514600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</a:rPr>
              <a:t>Deposition of soluble antigen–antibody- complement complexes in small blood vessels </a:t>
            </a:r>
          </a:p>
        </p:txBody>
      </p:sp>
      <p:sp>
        <p:nvSpPr>
          <p:cNvPr id="53" name="Rectangle 33"/>
          <p:cNvSpPr>
            <a:spLocks noChangeArrowheads="1"/>
          </p:cNvSpPr>
          <p:nvPr/>
        </p:nvSpPr>
        <p:spPr bwMode="auto">
          <a:xfrm>
            <a:off x="6672940" y="3418116"/>
            <a:ext cx="2438400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</a:rPr>
              <a:t>Interaction release cytokines </a:t>
            </a:r>
            <a:r>
              <a:rPr lang="en-US" sz="2200" b="1" dirty="0" smtClean="0">
                <a:latin typeface="Arial Narrow" pitchFamily="34" charset="0"/>
              </a:rPr>
              <a:t>that </a:t>
            </a:r>
            <a:r>
              <a:rPr lang="en-US" sz="2200" b="1" dirty="0">
                <a:latin typeface="Arial Narrow" pitchFamily="34" charset="0"/>
              </a:rPr>
              <a:t>attracts inflammatory cell infiltrate </a:t>
            </a:r>
          </a:p>
        </p:txBody>
      </p:sp>
      <p:sp>
        <p:nvSpPr>
          <p:cNvPr id="54" name="Rectangle 26"/>
          <p:cNvSpPr>
            <a:spLocks noChangeArrowheads="1"/>
          </p:cNvSpPr>
          <p:nvPr/>
        </p:nvSpPr>
        <p:spPr bwMode="auto">
          <a:xfrm>
            <a:off x="2133600" y="5181600"/>
            <a:ext cx="2209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 err="1">
                <a:latin typeface="Arial Narrow" pitchFamily="34" charset="0"/>
              </a:rPr>
              <a:t>Haemolytic</a:t>
            </a: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b="1" dirty="0" err="1">
                <a:latin typeface="Arial Narrow" pitchFamily="34" charset="0"/>
              </a:rPr>
              <a:t>anaemia</a:t>
            </a:r>
            <a:r>
              <a:rPr lang="en-US" sz="2200" b="1" dirty="0">
                <a:latin typeface="Arial Narrow" pitchFamily="34" charset="0"/>
              </a:rPr>
              <a:t>  thrombocytopenia  by 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</a:rPr>
              <a:t>Quinine</a:t>
            </a:r>
            <a:endParaRPr lang="en-US" sz="2200" b="1" dirty="0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343400" y="5181600"/>
            <a:ext cx="2895600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</a:rPr>
              <a:t>Serum sickness </a:t>
            </a:r>
            <a:r>
              <a:rPr lang="en-US" sz="2000" b="1" i="1" dirty="0">
                <a:latin typeface="Arial Narrow" pitchFamily="34" charset="0"/>
              </a:rPr>
              <a:t>(</a:t>
            </a:r>
            <a:r>
              <a:rPr lang="en-US" sz="2000" b="1" i="1" dirty="0">
                <a:latin typeface="Arial Narrow" pitchFamily="34" charset="0"/>
                <a:sym typeface="Symbol" pitchFamily="18" charset="2"/>
              </a:rPr>
              <a:t>fever arthritis enlarged lymph nodes, </a:t>
            </a:r>
            <a:r>
              <a:rPr lang="en-US" sz="2000" b="1" i="1" dirty="0" err="1">
                <a:latin typeface="Arial Narrow" pitchFamily="34" charset="0"/>
                <a:sym typeface="Symbol" pitchFamily="18" charset="2"/>
              </a:rPr>
              <a:t>urticaria</a:t>
            </a:r>
            <a:r>
              <a:rPr lang="en-US" sz="2000" b="1" i="1" dirty="0">
                <a:latin typeface="Arial Narrow" pitchFamily="34" charset="0"/>
                <a:sym typeface="Symbol" pitchFamily="18" charset="2"/>
              </a:rPr>
              <a:t>)</a:t>
            </a:r>
            <a:r>
              <a:rPr lang="en-US" sz="2200" b="1" dirty="0">
                <a:latin typeface="Arial Narrow" pitchFamily="34" charset="0"/>
                <a:sym typeface="Symbol" pitchFamily="18" charset="2"/>
              </a:rPr>
              <a:t> </a:t>
            </a:r>
          </a:p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  <a:sym typeface="Symbol" pitchFamily="18" charset="2"/>
              </a:rPr>
              <a:t>by </a:t>
            </a:r>
            <a:r>
              <a:rPr lang="en-US" sz="2200" b="1" dirty="0" err="1" smtClean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Sulphonamides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,</a:t>
            </a:r>
          </a:p>
          <a:p>
            <a:pPr algn="ctr">
              <a:lnSpc>
                <a:spcPts val="2100"/>
              </a:lnSpc>
            </a:pP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Streptomycin </a:t>
            </a:r>
            <a:endParaRPr lang="en-US" sz="2200" b="1" dirty="0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56" name="TextBox 34"/>
          <p:cNvSpPr txBox="1">
            <a:spLocks noChangeArrowheads="1"/>
          </p:cNvSpPr>
          <p:nvPr/>
        </p:nvSpPr>
        <p:spPr bwMode="auto">
          <a:xfrm>
            <a:off x="7010400" y="5181600"/>
            <a:ext cx="2057400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  <a:sym typeface="Symbol" pitchFamily="18" charset="2"/>
              </a:rPr>
              <a:t>Contact dermatitis by 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local </a:t>
            </a:r>
            <a:r>
              <a:rPr lang="en-US" sz="2200" b="1" dirty="0" err="1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anaesthetics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creams</a:t>
            </a:r>
            <a:endParaRPr lang="en-US" sz="2200" b="1" dirty="0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57" name="TextBox 35"/>
          <p:cNvSpPr txBox="1">
            <a:spLocks noChangeArrowheads="1"/>
          </p:cNvSpPr>
          <p:nvPr/>
        </p:nvSpPr>
        <p:spPr bwMode="auto">
          <a:xfrm>
            <a:off x="152400" y="5181600"/>
            <a:ext cx="2057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 err="1">
                <a:latin typeface="Arial Narrow" pitchFamily="34" charset="0"/>
              </a:rPr>
              <a:t>Urticaria</a:t>
            </a:r>
            <a:r>
              <a:rPr lang="en-US" sz="2200" b="1" dirty="0">
                <a:latin typeface="Arial Narrow" pitchFamily="34" charset="0"/>
              </a:rPr>
              <a:t> rhinitis, bronchial asthma </a:t>
            </a:r>
          </a:p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</a:rPr>
              <a:t>by 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</a:rPr>
              <a:t>Penicillin,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72F35-961D-4A70-BC8E-31AA8E888ECE}" type="slidenum">
              <a:rPr lang="ar-SA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7" grpId="0"/>
      <p:bldP spid="42018" grpId="0"/>
      <p:bldP spid="16" grpId="0" animBg="1"/>
      <p:bldP spid="20" grpId="0" animBg="1"/>
      <p:bldP spid="21" grpId="0" animBg="1"/>
      <p:bldP spid="48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-1270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6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52400"/>
            <a:ext cx="9144000" cy="523220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  TYPE B</a:t>
            </a:r>
          </a:p>
        </p:txBody>
      </p:sp>
      <p:sp>
        <p:nvSpPr>
          <p:cNvPr id="33" name="Curved Up Arrow 32"/>
          <p:cNvSpPr/>
          <p:nvPr/>
        </p:nvSpPr>
        <p:spPr>
          <a:xfrm rot="2879632" flipV="1">
            <a:off x="7368804" y="357363"/>
            <a:ext cx="838200" cy="457200"/>
          </a:xfrm>
          <a:prstGeom prst="curvedUpArrow">
            <a:avLst>
              <a:gd name="adj1" fmla="val 42793"/>
              <a:gd name="adj2" fmla="val 91667"/>
              <a:gd name="adj3" fmla="val 51191"/>
            </a:avLst>
          </a:prstGeom>
          <a:solidFill>
            <a:srgbClr val="FF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133600" y="152400"/>
            <a:ext cx="5275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lgerian" pitchFamily="82" charset="0"/>
              </a:rPr>
              <a:t>[2] If due to genetic defect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771" y="5369787"/>
            <a:ext cx="9128579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rgbClr val="CC0000"/>
                </a:solidFill>
              </a:rPr>
              <a:t>Relapse of infection</a:t>
            </a:r>
            <a:r>
              <a:rPr lang="en-US" sz="2700" dirty="0" smtClean="0"/>
              <a:t> &amp; </a:t>
            </a:r>
            <a:r>
              <a:rPr lang="en-US" sz="2700" b="1" dirty="0" smtClean="0">
                <a:solidFill>
                  <a:srgbClr val="CC0000"/>
                </a:solidFill>
              </a:rPr>
              <a:t>hepatitis </a:t>
            </a:r>
            <a:r>
              <a:rPr lang="en-US" sz="2700" dirty="0" smtClean="0"/>
              <a:t>occur in fast </a:t>
            </a:r>
            <a:r>
              <a:rPr lang="en-US" sz="2700" dirty="0" err="1" smtClean="0"/>
              <a:t>acetylators</a:t>
            </a:r>
            <a:endParaRPr lang="en-US" sz="2700" dirty="0"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76200" y="5958709"/>
            <a:ext cx="9385300" cy="507831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Isoniazid causes </a:t>
            </a:r>
            <a:r>
              <a:rPr lang="en-US" sz="2700" b="1" dirty="0" smtClean="0">
                <a:solidFill>
                  <a:srgbClr val="CC0000"/>
                </a:solidFill>
              </a:rPr>
              <a:t>peripheral neuropathy</a:t>
            </a:r>
            <a:r>
              <a:rPr lang="en-US" sz="2700" dirty="0" smtClean="0"/>
              <a:t> in slow </a:t>
            </a:r>
            <a:r>
              <a:rPr lang="en-US" sz="2700" dirty="0" err="1" smtClean="0"/>
              <a:t>acetylators</a:t>
            </a:r>
            <a:endParaRPr lang="en-US" sz="2700" dirty="0">
              <a:latin typeface="Arial Narrow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200" y="914400"/>
            <a:ext cx="9061450" cy="2246769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</a:t>
            </a:r>
            <a:r>
              <a:rPr lang="en-US" sz="2800" b="1" dirty="0" err="1" smtClean="0">
                <a:solidFill>
                  <a:srgbClr val="CC0000"/>
                </a:solidFill>
              </a:rPr>
              <a:t>isoniazid</a:t>
            </a:r>
            <a:r>
              <a:rPr lang="en-US" sz="2800" dirty="0" smtClean="0"/>
              <a:t> is given in identical doses /kg, two distinct groups can be identified, a group with low blood level </a:t>
            </a:r>
            <a:r>
              <a:rPr lang="en-US" sz="2800" dirty="0" err="1" smtClean="0"/>
              <a:t>acetylate</a:t>
            </a:r>
            <a:r>
              <a:rPr lang="en-US" sz="2800" dirty="0" smtClean="0"/>
              <a:t> the drug more rapidly ‘</a:t>
            </a:r>
            <a:r>
              <a:rPr lang="en-US" sz="2800" b="1" dirty="0" smtClean="0">
                <a:solidFill>
                  <a:schemeClr val="accent2"/>
                </a:solidFill>
              </a:rPr>
              <a:t>fast </a:t>
            </a:r>
            <a:r>
              <a:rPr lang="en-US" sz="2800" b="1" dirty="0" err="1" smtClean="0">
                <a:solidFill>
                  <a:schemeClr val="accent2"/>
                </a:solidFill>
              </a:rPr>
              <a:t>acetylators</a:t>
            </a:r>
            <a:r>
              <a:rPr lang="en-US" sz="2800" b="1" dirty="0" smtClean="0">
                <a:solidFill>
                  <a:schemeClr val="accent2"/>
                </a:solidFill>
              </a:rPr>
              <a:t>’</a:t>
            </a:r>
            <a:r>
              <a:rPr lang="en-US" sz="2800" dirty="0" smtClean="0"/>
              <a:t> &amp; ‘a group with high blood level </a:t>
            </a:r>
            <a:r>
              <a:rPr lang="en-US" sz="2800" dirty="0" err="1" smtClean="0"/>
              <a:t>acetylate</a:t>
            </a:r>
            <a:r>
              <a:rPr lang="en-US" sz="2800" dirty="0" smtClean="0"/>
              <a:t> the drug slowly “</a:t>
            </a:r>
            <a:r>
              <a:rPr lang="en-US" sz="2800" b="1" dirty="0" smtClean="0">
                <a:solidFill>
                  <a:schemeClr val="accent2"/>
                </a:solidFill>
              </a:rPr>
              <a:t>slow </a:t>
            </a:r>
            <a:r>
              <a:rPr lang="en-US" sz="2800" b="1" dirty="0" err="1" smtClean="0">
                <a:solidFill>
                  <a:schemeClr val="accent2"/>
                </a:solidFill>
              </a:rPr>
              <a:t>acetylators</a:t>
            </a:r>
            <a:r>
              <a:rPr lang="en-US" sz="2800" b="1" dirty="0" smtClean="0">
                <a:solidFill>
                  <a:schemeClr val="accent2"/>
                </a:solidFill>
              </a:rPr>
              <a:t>’</a:t>
            </a:r>
            <a:endParaRPr lang="en-US" sz="2800" dirty="0">
              <a:latin typeface="Arial Narrow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15985"/>
            <a:ext cx="4876799" cy="215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72F35-961D-4A70-BC8E-31AA8E888ECE}" type="slidenum">
              <a:rPr lang="ar-SA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514600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09600" y="15240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Thalidomide crisis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2438400"/>
            <a:ext cx="5029200" cy="1815882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Thalidomide was marketed in 1958 in West Germany as a hypnotic &amp; as for morning sickness during pregnancy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6096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66"/>
                </a:solidFill>
              </a:rPr>
              <a:t>Phocomelia</a:t>
            </a:r>
            <a:endParaRPr lang="en-US" sz="2800" b="1" dirty="0">
              <a:solidFill>
                <a:srgbClr val="FF0066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685800"/>
            <a:ext cx="24574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نتيجة بحث الصور عن ‪thalidomide‬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4495800"/>
            <a:ext cx="2362200" cy="20574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33400" y="4648200"/>
            <a:ext cx="5029200" cy="138499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1961 a report of out break of </a:t>
            </a:r>
            <a:r>
              <a:rPr lang="en-US" sz="2800" b="1" dirty="0" err="1" smtClean="0">
                <a:solidFill>
                  <a:srgbClr val="FF0000"/>
                </a:solidFill>
              </a:rPr>
              <a:t>phocomelia</a:t>
            </a:r>
            <a:r>
              <a:rPr lang="en-US" sz="2800" dirty="0" smtClean="0"/>
              <a:t> in the newborn babies(40000-100000 cases)</a:t>
            </a:r>
            <a:endParaRPr lang="en-US" sz="2800" dirty="0"/>
          </a:p>
        </p:txBody>
      </p:sp>
      <p:pic>
        <p:nvPicPr>
          <p:cNvPr id="19458" name="Picture 2" descr="https://encrypted-tbn2.gstatic.com/images?q=tbn:ANd9GcQPPiDruXShs41-b4rS6Z41sISMW67GAnY_j1j0YZiX3wsx5OAwuQ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3600" y="2209800"/>
            <a:ext cx="2990850" cy="230822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33400" y="2743200"/>
            <a:ext cx="47244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Algerian" pitchFamily="82" charset="0"/>
              </a:rPr>
              <a:t>Iatrogenic disease</a:t>
            </a:r>
            <a:endParaRPr lang="en-US" sz="3200" b="1" dirty="0">
              <a:solidFill>
                <a:srgbClr val="FF0066"/>
              </a:solidFill>
              <a:latin typeface="Algerian" pitchFamily="8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72F35-961D-4A70-BC8E-31AA8E888ECE}" type="slidenum">
              <a:rPr lang="ar-SA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7" grpId="1" animBg="1"/>
      <p:bldP spid="17" grpId="2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24600" y="152400"/>
            <a:ext cx="2187172" cy="3276600"/>
          </a:xfrm>
          <a:prstGeom prst="rect">
            <a:avLst/>
          </a:prstGeom>
          <a:noFill/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1752600"/>
            <a:ext cx="32004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04800" y="2286000"/>
            <a:ext cx="670560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7044C"/>
                </a:solidFill>
                <a:latin typeface="Calibri" pitchFamily="34" charset="0"/>
              </a:rPr>
              <a:t>Distinguish difference between tolerance and desensitization (</a:t>
            </a:r>
            <a:r>
              <a:rPr lang="en-US" sz="2800" b="1" dirty="0" err="1" smtClean="0">
                <a:solidFill>
                  <a:srgbClr val="07044C"/>
                </a:solidFill>
                <a:latin typeface="Calibri" pitchFamily="34" charset="0"/>
              </a:rPr>
              <a:t>tachyphylaxis</a:t>
            </a:r>
            <a:r>
              <a:rPr lang="en-US" sz="2800" b="1" dirty="0" smtClean="0">
                <a:solidFill>
                  <a:srgbClr val="07044C"/>
                </a:solidFill>
                <a:latin typeface="Calibri" pitchFamily="34" charset="0"/>
              </a:rPr>
              <a:t>) and reasons for their development </a:t>
            </a:r>
            <a:endParaRPr lang="en-US" sz="28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685800"/>
            <a:ext cx="60198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Ilos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4724400"/>
            <a:ext cx="6248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7044C"/>
                </a:solidFill>
                <a:latin typeface="Calibri" pitchFamily="34" charset="0"/>
              </a:rPr>
              <a:t>Recognize patterns of adverse  drug </a:t>
            </a:r>
            <a:br>
              <a:rPr lang="en-US" sz="2800" b="1" dirty="0" smtClean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800" b="1" dirty="0" smtClean="0">
                <a:solidFill>
                  <a:srgbClr val="07044C"/>
                </a:solidFill>
                <a:latin typeface="Calibri" pitchFamily="34" charset="0"/>
              </a:rPr>
              <a:t>    reactions (ADRs)</a:t>
            </a:r>
            <a:endParaRPr lang="en-US" sz="28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72F35-961D-4A70-BC8E-31AA8E888ECE}" type="slidenum">
              <a:rPr lang="ar-SA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30D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362200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2400" y="2590800"/>
            <a:ext cx="4419600" cy="2677656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F30D"/>
                </a:solidFill>
                <a:latin typeface="Arial Narrow" pitchFamily="34" charset="0"/>
              </a:rPr>
              <a:t>Phenomenon of variation in drug response, whereby there is a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gradual diminution</a:t>
            </a:r>
            <a:r>
              <a:rPr lang="en-US" sz="2800" b="1" dirty="0" smtClean="0">
                <a:solidFill>
                  <a:srgbClr val="FFF30D"/>
                </a:solidFill>
                <a:latin typeface="Arial Narrow" pitchFamily="34" charset="0"/>
              </a:rPr>
              <a:t> of the response to the drug when given continuously or </a:t>
            </a:r>
            <a:r>
              <a:rPr lang="en-US" sz="2800" b="1" dirty="0" smtClean="0">
                <a:solidFill>
                  <a:srgbClr val="FFF30D"/>
                </a:solidFill>
                <a:latin typeface="Arial Narrow" pitchFamily="34" charset="0"/>
              </a:rPr>
              <a:t>repeatedly</a:t>
            </a:r>
            <a:r>
              <a:rPr lang="en-US" sz="2800" b="1" dirty="0">
                <a:solidFill>
                  <a:srgbClr val="FFF30D"/>
                </a:solidFill>
                <a:latin typeface="Arial Narrow" pitchFamily="34" charset="0"/>
              </a:rPr>
              <a:t>.</a:t>
            </a:r>
            <a:r>
              <a:rPr lang="en-US" sz="2800" b="1" dirty="0" smtClean="0">
                <a:solidFill>
                  <a:srgbClr val="FFF30D"/>
                </a:solidFill>
                <a:latin typeface="Arial Narrow" pitchFamily="34" charset="0"/>
              </a:rPr>
              <a:t> </a:t>
            </a:r>
            <a:endParaRPr lang="en-US" sz="2800" b="1" dirty="0">
              <a:solidFill>
                <a:srgbClr val="FFF30D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838200"/>
            <a:ext cx="68580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TOLERANCE and DESENSITIZATION 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2057400"/>
            <a:ext cx="40862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72F35-961D-4A70-BC8E-31AA8E888ECE}" type="slidenum">
              <a:rPr lang="ar-SA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174" name="Picture 7" descr="prescription_drug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976" y="204787"/>
            <a:ext cx="2456999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" name="TextBox 174"/>
          <p:cNvSpPr txBox="1"/>
          <p:nvPr/>
        </p:nvSpPr>
        <p:spPr>
          <a:xfrm>
            <a:off x="1931574" y="1295400"/>
            <a:ext cx="1828800" cy="1107996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latin typeface="Arial Narrow" pitchFamily="34" charset="0"/>
              </a:rPr>
              <a:t>Rapid, in the course of few minutes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4903374" y="1295400"/>
            <a:ext cx="1828800" cy="1107996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latin typeface="Arial Narrow" pitchFamily="34" charset="0"/>
              </a:rPr>
              <a:t>Gradual in the course of few </a:t>
            </a:r>
            <a:r>
              <a:rPr lang="en-US" sz="2200" b="1" dirty="0" smtClean="0">
                <a:latin typeface="Arial Narrow" pitchFamily="34" charset="0"/>
              </a:rPr>
              <a:t>days </a:t>
            </a:r>
            <a:r>
              <a:rPr lang="en-US" sz="2200" b="1" dirty="0">
                <a:latin typeface="Arial Narrow" pitchFamily="34" charset="0"/>
              </a:rPr>
              <a:t>to weeks</a:t>
            </a:r>
          </a:p>
        </p:txBody>
      </p:sp>
      <p:sp>
        <p:nvSpPr>
          <p:cNvPr id="177" name="TextBox 30"/>
          <p:cNvSpPr txBox="1">
            <a:spLocks noChangeArrowheads="1"/>
          </p:cNvSpPr>
          <p:nvPr/>
        </p:nvSpPr>
        <p:spPr bwMode="auto">
          <a:xfrm>
            <a:off x="4903788" y="2797175"/>
            <a:ext cx="2133600" cy="46196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5100C8"/>
                </a:solidFill>
                <a:latin typeface="Constantia" pitchFamily="18" charset="0"/>
              </a:rPr>
              <a:t>TOLERANCE</a:t>
            </a:r>
          </a:p>
        </p:txBody>
      </p:sp>
      <p:sp>
        <p:nvSpPr>
          <p:cNvPr id="178" name="TextBox 30"/>
          <p:cNvSpPr txBox="1">
            <a:spLocks noChangeArrowheads="1"/>
          </p:cNvSpPr>
          <p:nvPr/>
        </p:nvSpPr>
        <p:spPr bwMode="auto">
          <a:xfrm>
            <a:off x="712788" y="2797175"/>
            <a:ext cx="2971800" cy="83185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5100C8"/>
                </a:solidFill>
                <a:latin typeface="Constantia" pitchFamily="18" charset="0"/>
              </a:rPr>
              <a:t>TACHYPHYLAXIS / DESENSITIZATION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1981200" y="175490"/>
            <a:ext cx="5181600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srgbClr val="5100C8"/>
            </a:outerShdw>
            <a:softEdge rad="3175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5100C8"/>
                </a:solidFill>
                <a:latin typeface="Comic Sans MS" pitchFamily="66" charset="0"/>
              </a:rPr>
              <a:t>DIMINUTION OF A RESPONSE</a:t>
            </a:r>
          </a:p>
        </p:txBody>
      </p:sp>
      <p:cxnSp>
        <p:nvCxnSpPr>
          <p:cNvPr id="180" name="Straight Arrow Connector 179"/>
          <p:cNvCxnSpPr/>
          <p:nvPr/>
        </p:nvCxnSpPr>
        <p:spPr>
          <a:xfrm rot="10800000" flipV="1">
            <a:off x="3074988" y="685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 rot="10800000" flipH="1" flipV="1">
            <a:off x="4751388" y="685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rot="10800000" flipV="1">
            <a:off x="2998788" y="2209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 rot="10800000" flipH="1" flipV="1">
            <a:off x="4903788" y="2209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4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5334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" name="Rectangle 188"/>
          <p:cNvSpPr>
            <a:spLocks noChangeArrowheads="1"/>
          </p:cNvSpPr>
          <p:nvPr/>
        </p:nvSpPr>
        <p:spPr bwMode="auto">
          <a:xfrm>
            <a:off x="5718175" y="6167437"/>
            <a:ext cx="1520825" cy="461963"/>
          </a:xfrm>
          <a:prstGeom prst="rect">
            <a:avLst/>
          </a:prstGeom>
          <a:solidFill>
            <a:srgbClr val="7B48A2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Arial Narrow" pitchFamily="34" charset="0"/>
              </a:rPr>
              <a:t>Resistance</a:t>
            </a:r>
            <a:endParaRPr lang="en-US" sz="24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91" name="Rectangle 190"/>
          <p:cNvSpPr>
            <a:spLocks noChangeArrowheads="1"/>
          </p:cNvSpPr>
          <p:nvPr/>
        </p:nvSpPr>
        <p:spPr bwMode="auto">
          <a:xfrm>
            <a:off x="5486400" y="5334000"/>
            <a:ext cx="28686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latin typeface="Arial Narrow" pitchFamily="34" charset="0"/>
              </a:rPr>
              <a:t>Loss of effectiveness of antimicrobial agent</a:t>
            </a:r>
          </a:p>
        </p:txBody>
      </p:sp>
      <p:sp>
        <p:nvSpPr>
          <p:cNvPr id="193" name="5-Point Star 192"/>
          <p:cNvSpPr/>
          <p:nvPr/>
        </p:nvSpPr>
        <p:spPr>
          <a:xfrm>
            <a:off x="3505200" y="4343400"/>
            <a:ext cx="457200" cy="381000"/>
          </a:xfrm>
          <a:prstGeom prst="star5">
            <a:avLst/>
          </a:prstGeom>
          <a:solidFill>
            <a:srgbClr val="7B48A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2000" y="3962400"/>
            <a:ext cx="3733800" cy="769441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smtClean="0">
                <a:latin typeface="Arial Narrow" pitchFamily="34" charset="0"/>
              </a:rPr>
              <a:t>These SHOULD BE DISTINGUISHED FROM</a:t>
            </a:r>
            <a:endParaRPr lang="en-US" sz="2200" b="1" dirty="0">
              <a:latin typeface="Arial Narrow" pitchFamily="34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429000"/>
            <a:ext cx="4267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72F35-961D-4A70-BC8E-31AA8E888ECE}" type="slidenum">
              <a:rPr lang="ar-SA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0555 C 0.00399 -0.01342 0.01805 -0.0213 0.02291 -0.0213 C 0.05399 -0.0213 0.08594 0.10301 0.08594 0.22778 C 0.08594 0.16482 0.10191 0.10301 0.11701 0.10301 C 0.13298 0.10301 0.14809 0.16597 0.14809 0.22778 C 0.14809 0.19676 0.15607 0.16482 0.16406 0.16482 C 0.17205 0.16482 0.18003 0.19583 0.18003 0.22778 C 0.18003 0.21181 0.18403 0.19676 0.18802 0.19676 C 0.19201 0.19676 0.19601 0.2125 0.19601 0.22778 C 0.19601 0.21968 0.19809 0.21181 0.2 0.21181 C 0.20104 0.21181 0.20399 0.21968 0.20399 0.22778 C 0.20399 0.22361 0.20503 0.21968 0.20607 0.21968 C 0.20607 0.22083 0.20816 0.22361 0.20816 0.22778 C 0.20816 0.2257 0.20816 0.22361 0.2092 0.22361 C 0.2092 0.22477 0.21024 0.2257 0.21024 0.22778 C 0.21024 0.22662 0.21024 0.2257 0.21024 0.22477 C 0.21128 0.22477 0.21128 0.2257 0.21128 0.22685 C 0.21232 0.22685 0.21232 0.2257 0.21232 0.22477 C 0.21337 0.22477 0.21337 0.2257 0.21337 0.22685 " pathEditMode="relative" rAng="0" ptsTypes="fffffffffffffffffff">
                                      <p:cBhvr>
                                        <p:cTn id="60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109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178" grpId="0" animBg="1"/>
      <p:bldP spid="189" grpId="0" animBg="1"/>
      <p:bldP spid="1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0"/>
            <a:ext cx="9205913" cy="6870700"/>
            <a:chOff x="-35" y="-4"/>
            <a:chExt cx="5799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-35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23554" name="Rectangle 172"/>
          <p:cNvSpPr>
            <a:spLocks noChangeArrowheads="1"/>
          </p:cNvSpPr>
          <p:nvPr/>
        </p:nvSpPr>
        <p:spPr bwMode="auto">
          <a:xfrm>
            <a:off x="1447800" y="152400"/>
            <a:ext cx="6324600" cy="461963"/>
          </a:xfrm>
          <a:prstGeom prst="rect">
            <a:avLst/>
          </a:prstGeom>
          <a:solidFill>
            <a:srgbClr val="7B48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Britannic Bold" pitchFamily="34" charset="0"/>
              </a:rPr>
              <a:t>REASONS FOR DEVELOPMENT OF TOLERANCE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762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01613" y="1104900"/>
            <a:ext cx="1703387" cy="1422400"/>
            <a:chOff x="76200" y="2856708"/>
            <a:chExt cx="1447800" cy="1422806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rot="5400000">
              <a:off x="621346" y="3007802"/>
              <a:ext cx="304887" cy="2699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 bwMode="auto">
            <a:xfrm>
              <a:off x="76200" y="3187002"/>
              <a:ext cx="1447800" cy="109251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PRE RECEPTOR EVENTS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487615" y="1087438"/>
            <a:ext cx="2019300" cy="1065212"/>
            <a:chOff x="4528008" y="2895600"/>
            <a:chExt cx="2362200" cy="1063982"/>
          </a:xfrm>
        </p:grpSpPr>
        <p:cxnSp>
          <p:nvCxnSpPr>
            <p:cNvPr id="28" name="Straight Arrow Connector 27"/>
            <p:cNvCxnSpPr/>
            <p:nvPr/>
          </p:nvCxnSpPr>
          <p:spPr>
            <a:xfrm rot="5400000">
              <a:off x="5563385" y="3046895"/>
              <a:ext cx="304448" cy="185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528008" y="3200048"/>
              <a:ext cx="2362200" cy="75953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EVENTS AT RECEPTORS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7135813" y="1087438"/>
            <a:ext cx="1627187" cy="1398587"/>
            <a:chOff x="7086600" y="2895600"/>
            <a:chExt cx="1752600" cy="1397407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>
              <a:off x="7849955" y="3047016"/>
              <a:ext cx="304543" cy="1710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086600" y="3200143"/>
              <a:ext cx="1752600" cy="109286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POST RECEPTOR EVENTS</a:t>
              </a:r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1066800" y="609600"/>
            <a:ext cx="6934200" cy="495300"/>
            <a:chOff x="983558" y="609601"/>
            <a:chExt cx="7246042" cy="494506"/>
          </a:xfrm>
        </p:grpSpPr>
        <p:cxnSp>
          <p:nvCxnSpPr>
            <p:cNvPr id="37" name="Straight Connector 36"/>
            <p:cNvCxnSpPr/>
            <p:nvPr/>
          </p:nvCxnSpPr>
          <p:spPr bwMode="auto">
            <a:xfrm flipV="1">
              <a:off x="983558" y="1066068"/>
              <a:ext cx="7246042" cy="38039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342680" y="837005"/>
              <a:ext cx="456467" cy="1659"/>
            </a:xfrm>
            <a:prstGeom prst="line">
              <a:avLst/>
            </a:prstGeom>
            <a:ln w="57150">
              <a:solidFill>
                <a:srgbClr val="5100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117475" y="2514600"/>
            <a:ext cx="37687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↓ </a:t>
            </a:r>
            <a:r>
              <a:rPr lang="en-US" sz="2200" b="1" dirty="0" smtClean="0">
                <a:latin typeface="Arial Narrow" pitchFamily="34" charset="0"/>
              </a:rPr>
              <a:t>Drug </a:t>
            </a:r>
            <a:r>
              <a:rPr lang="en-US" sz="2200" b="1" dirty="0">
                <a:latin typeface="Arial Narrow" pitchFamily="34" charset="0"/>
              </a:rPr>
              <a:t>availability at </a:t>
            </a:r>
            <a:r>
              <a:rPr lang="en-US" sz="2200" b="1" dirty="0" smtClean="0">
                <a:latin typeface="Arial Narrow" pitchFamily="34" charset="0"/>
              </a:rPr>
              <a:t>the relevant </a:t>
            </a:r>
            <a:r>
              <a:rPr lang="en-US" sz="2200" b="1" dirty="0">
                <a:latin typeface="Arial Narrow" pitchFamily="34" charset="0"/>
              </a:rPr>
              <a:t>receptors due to </a:t>
            </a:r>
            <a:r>
              <a:rPr lang="en-US" sz="2200" b="1" dirty="0" err="1" smtClean="0">
                <a:latin typeface="Arial Narrow" pitchFamily="34" charset="0"/>
              </a:rPr>
              <a:t>pharmaco</a:t>
            </a:r>
            <a:r>
              <a:rPr lang="en-US" sz="2200" b="1" dirty="0" smtClean="0">
                <a:latin typeface="Arial Narrow" pitchFamily="34" charset="0"/>
              </a:rPr>
              <a:t>- kinetic variables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117475" y="3549650"/>
            <a:ext cx="457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Drug </a:t>
            </a:r>
            <a:r>
              <a:rPr lang="en-US" sz="2200" b="1" dirty="0" smtClean="0">
                <a:latin typeface="Arial Narrow" pitchFamily="34" charset="0"/>
              </a:rPr>
              <a:t>becomes:</a:t>
            </a:r>
          </a:p>
          <a:p>
            <a:r>
              <a:rPr lang="en-US" sz="2200" b="1" dirty="0" smtClean="0">
                <a:latin typeface="Arial Narrow" pitchFamily="34" charset="0"/>
              </a:rPr>
              <a:t>  &gt; </a:t>
            </a:r>
            <a:r>
              <a:rPr lang="en-US" sz="2200" b="1" dirty="0">
                <a:latin typeface="Arial Narrow" pitchFamily="34" charset="0"/>
              </a:rPr>
              <a:t>metabolized or </a:t>
            </a:r>
            <a:r>
              <a:rPr lang="en-US" sz="2200" b="1" dirty="0" smtClean="0">
                <a:latin typeface="Arial Narrow" pitchFamily="34" charset="0"/>
              </a:rPr>
              <a:t>excreted</a:t>
            </a:r>
          </a:p>
          <a:p>
            <a:r>
              <a:rPr lang="en-US" sz="2200" b="1" dirty="0" smtClean="0">
                <a:latin typeface="Arial Narrow" pitchFamily="34" charset="0"/>
              </a:rPr>
              <a:t>  </a:t>
            </a:r>
            <a:r>
              <a:rPr lang="en-US" sz="2200" b="1" dirty="0">
                <a:latin typeface="Arial Narrow" pitchFamily="34" charset="0"/>
              </a:rPr>
              <a:t>&lt; absorbed 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  altered distribution </a:t>
            </a:r>
            <a:r>
              <a:rPr lang="en-US" sz="2200" b="1" dirty="0">
                <a:latin typeface="Arial Narrow" pitchFamily="34" charset="0"/>
              </a:rPr>
              <a:t>to </a:t>
            </a:r>
            <a:r>
              <a:rPr lang="en-US" sz="2200" b="1" dirty="0" smtClean="0">
                <a:latin typeface="Arial Narrow" pitchFamily="34" charset="0"/>
              </a:rPr>
              <a:t>tissues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181600" y="2590800"/>
            <a:ext cx="3048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Nullification of drug response by a physiological </a:t>
            </a:r>
            <a:r>
              <a:rPr lang="en-US" sz="2200" b="1" dirty="0" err="1" smtClean="0">
                <a:latin typeface="Arial Narrow" pitchFamily="34" charset="0"/>
                <a:sym typeface="Symbol" pitchFamily="18" charset="2"/>
              </a:rPr>
              <a:t>adaptative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homeostatic response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5105400" y="3886200"/>
            <a:ext cx="38862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Antihypertensive effects of 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ACEIs </a:t>
            </a:r>
            <a:r>
              <a:rPr lang="en-US" sz="2200" b="1" dirty="0" smtClean="0">
                <a:latin typeface="Arial Narrow" pitchFamily="34" charset="0"/>
              </a:rPr>
              <a:t>become </a:t>
            </a:r>
            <a:r>
              <a:rPr lang="en-US" sz="2200" b="1" dirty="0">
                <a:latin typeface="Arial Narrow" pitchFamily="34" charset="0"/>
              </a:rPr>
              <a:t>nullified by activation of </a:t>
            </a:r>
            <a:r>
              <a:rPr lang="en-US" sz="2200" b="1" dirty="0" err="1" smtClean="0">
                <a:latin typeface="Arial Narrow" pitchFamily="34" charset="0"/>
              </a:rPr>
              <a:t>renin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angiotensin</a:t>
            </a:r>
            <a:r>
              <a:rPr lang="en-US" sz="2200" b="1" dirty="0" smtClean="0">
                <a:latin typeface="Arial Narrow" pitchFamily="34" charset="0"/>
              </a:rPr>
              <a:t> system by 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NSAIDs</a:t>
            </a:r>
            <a:endParaRPr lang="en-US" sz="2200" b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5257800" y="6319837"/>
            <a:ext cx="2024062" cy="461963"/>
          </a:xfrm>
          <a:prstGeom prst="rect">
            <a:avLst/>
          </a:prstGeom>
          <a:solidFill>
            <a:srgbClr val="7B48A2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Arial Narrow" pitchFamily="34" charset="0"/>
              </a:rPr>
              <a:t>Refractoriness </a:t>
            </a:r>
            <a:endParaRPr lang="en-US" sz="24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114800" y="5867400"/>
            <a:ext cx="457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LOSS OF THERAPEUTIC EFFICACY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28600" y="5029200"/>
            <a:ext cx="4038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e</a:t>
            </a:r>
            <a:r>
              <a:rPr lang="en-US" sz="2200" b="1" dirty="0" err="1" smtClean="0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g</a:t>
            </a:r>
            <a:r>
              <a:rPr lang="en-US" sz="2200" b="1" dirty="0" smtClean="0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. Barbiturates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metabolism of 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  <a:sym typeface="Wingdings 3"/>
              </a:rPr>
              <a:t>C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  <a:sym typeface="Wingdings 3"/>
              </a:rPr>
              <a:t>ontraceptive pills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=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 it availability</a:t>
            </a:r>
            <a:endParaRPr lang="en-US" sz="2200" b="1" dirty="0">
              <a:latin typeface="Arial Narrow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10800000" flipV="1">
            <a:off x="5638800" y="51816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819400" y="5791200"/>
            <a:ext cx="1295400" cy="3048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590800"/>
            <a:ext cx="43243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72F35-961D-4A70-BC8E-31AA8E888ECE}" type="slidenum">
              <a:rPr lang="ar-SA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9" grpId="0"/>
      <p:bldP spid="53" grpId="0"/>
      <p:bldP spid="55" grpId="0"/>
      <p:bldP spid="39" grpId="0" animBg="1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432" y="-12700"/>
            <a:ext cx="9205913" cy="6870700"/>
            <a:chOff x="-35" y="-4"/>
            <a:chExt cx="5799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-35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175039" y="3774899"/>
            <a:ext cx="2667000" cy="105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Depletion </a:t>
            </a:r>
            <a:r>
              <a:rPr lang="en-US" sz="2200" b="1" dirty="0">
                <a:latin typeface="Arial Narrow" pitchFamily="34" charset="0"/>
              </a:rPr>
              <a:t>of </a:t>
            </a:r>
            <a:r>
              <a:rPr lang="en-US" sz="2200" b="1" dirty="0" smtClean="0">
                <a:latin typeface="Arial Narrow" pitchFamily="34" charset="0"/>
              </a:rPr>
              <a:t>mediator  stores by 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amphetamine</a:t>
            </a:r>
            <a:endParaRPr lang="en-US" sz="2200" b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pic>
        <p:nvPicPr>
          <p:cNvPr id="42" name="Picture 2" descr="http://scientopia.org/img-archive/scicurious/img_2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519487"/>
            <a:ext cx="3266378" cy="3124200"/>
          </a:xfrm>
          <a:prstGeom prst="rect">
            <a:avLst/>
          </a:prstGeom>
          <a:noFill/>
        </p:spPr>
      </p:pic>
      <p:sp>
        <p:nvSpPr>
          <p:cNvPr id="23554" name="Rectangle 172"/>
          <p:cNvSpPr>
            <a:spLocks noChangeArrowheads="1"/>
          </p:cNvSpPr>
          <p:nvPr/>
        </p:nvSpPr>
        <p:spPr bwMode="auto">
          <a:xfrm>
            <a:off x="1295400" y="152400"/>
            <a:ext cx="6324600" cy="461963"/>
          </a:xfrm>
          <a:prstGeom prst="rect">
            <a:avLst/>
          </a:prstGeom>
          <a:solidFill>
            <a:srgbClr val="7B48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Britannic Bold" pitchFamily="34" charset="0"/>
              </a:rPr>
              <a:t>REASONS FOR DEVELOPMENT OF TOLERANCE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762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01613" y="1104901"/>
            <a:ext cx="1703387" cy="1350159"/>
            <a:chOff x="76200" y="2856708"/>
            <a:chExt cx="1447800" cy="1350544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rot="5400000">
              <a:off x="621346" y="3007802"/>
              <a:ext cx="304887" cy="2699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 bwMode="auto">
            <a:xfrm>
              <a:off x="76200" y="3187002"/>
              <a:ext cx="1447800" cy="102025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PRE RECEPTOR EVENTS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543300" y="1087437"/>
            <a:ext cx="2019300" cy="1065213"/>
            <a:chOff x="4610779" y="2895599"/>
            <a:chExt cx="2362200" cy="1063983"/>
          </a:xfrm>
        </p:grpSpPr>
        <p:cxnSp>
          <p:nvCxnSpPr>
            <p:cNvPr id="28" name="Straight Arrow Connector 27"/>
            <p:cNvCxnSpPr/>
            <p:nvPr/>
          </p:nvCxnSpPr>
          <p:spPr>
            <a:xfrm rot="5400000">
              <a:off x="5563385" y="3046895"/>
              <a:ext cx="304448" cy="185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610779" y="3200048"/>
              <a:ext cx="2362200" cy="75953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EVENTS AT RECEPTORS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7135813" y="1087438"/>
            <a:ext cx="1627187" cy="1324760"/>
            <a:chOff x="7086600" y="2895599"/>
            <a:chExt cx="1752600" cy="1323642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>
              <a:off x="7849955" y="3047016"/>
              <a:ext cx="304543" cy="1710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086600" y="3200143"/>
              <a:ext cx="1752600" cy="1019098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r"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POST RECEPTOR EVENTS</a:t>
              </a:r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1066800" y="609600"/>
            <a:ext cx="6934200" cy="495300"/>
            <a:chOff x="983558" y="609601"/>
            <a:chExt cx="7246042" cy="494506"/>
          </a:xfrm>
        </p:grpSpPr>
        <p:cxnSp>
          <p:nvCxnSpPr>
            <p:cNvPr id="37" name="Straight Connector 36"/>
            <p:cNvCxnSpPr/>
            <p:nvPr/>
          </p:nvCxnSpPr>
          <p:spPr bwMode="auto">
            <a:xfrm flipV="1">
              <a:off x="983558" y="1066068"/>
              <a:ext cx="7246042" cy="38039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342680" y="837005"/>
              <a:ext cx="456467" cy="1659"/>
            </a:xfrm>
            <a:prstGeom prst="line">
              <a:avLst/>
            </a:prstGeom>
            <a:ln w="57150">
              <a:solidFill>
                <a:srgbClr val="5100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5562602" y="2133602"/>
            <a:ext cx="3124198" cy="1543048"/>
            <a:chOff x="1991414" y="3733802"/>
            <a:chExt cx="3124198" cy="1543048"/>
          </a:xfrm>
        </p:grpSpPr>
        <p:sp>
          <p:nvSpPr>
            <p:cNvPr id="52" name="TextBox 51"/>
            <p:cNvSpPr txBox="1"/>
            <p:nvPr/>
          </p:nvSpPr>
          <p:spPr>
            <a:xfrm>
              <a:off x="2982012" y="4495800"/>
              <a:ext cx="2133600" cy="78105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DOWN REGULATION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1991414" y="3733802"/>
              <a:ext cx="1142998" cy="91439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3581400" y="2209800"/>
            <a:ext cx="1752600" cy="1612105"/>
            <a:chOff x="6096000" y="2896474"/>
            <a:chExt cx="1752600" cy="1612386"/>
          </a:xfrm>
        </p:grpSpPr>
        <p:cxnSp>
          <p:nvCxnSpPr>
            <p:cNvPr id="57" name="Straight Arrow Connector 56"/>
            <p:cNvCxnSpPr/>
            <p:nvPr/>
          </p:nvCxnSpPr>
          <p:spPr bwMode="auto">
            <a:xfrm rot="5400000">
              <a:off x="6591227" y="3314853"/>
              <a:ext cx="838346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 bwMode="auto">
            <a:xfrm>
              <a:off x="6096000" y="3718148"/>
              <a:ext cx="1752600" cy="79071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BINDING ALTERATION</a:t>
              </a:r>
            </a:p>
          </p:txBody>
        </p: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333830" y="2133598"/>
            <a:ext cx="3247571" cy="1605011"/>
            <a:chOff x="715488" y="2293445"/>
            <a:chExt cx="3172487" cy="1604954"/>
          </a:xfrm>
        </p:grpSpPr>
        <p:sp>
          <p:nvSpPr>
            <p:cNvPr id="61" name="TextBox 60"/>
            <p:cNvSpPr txBox="1"/>
            <p:nvPr/>
          </p:nvSpPr>
          <p:spPr bwMode="auto">
            <a:xfrm>
              <a:off x="715488" y="3128985"/>
              <a:ext cx="1981475" cy="76941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EXHUSTION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OF MEDIATORS</a:t>
              </a:r>
              <a:endParaRPr lang="en-US" sz="2200" b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 bwMode="auto">
            <a:xfrm rot="10800000" flipV="1">
              <a:off x="2514413" y="2293445"/>
              <a:ext cx="1373562" cy="98312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505200" y="3810000"/>
            <a:ext cx="2819400" cy="297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1-Phosphorylation </a:t>
            </a:r>
            <a:r>
              <a:rPr lang="en-US" sz="2200" b="1" dirty="0">
                <a:latin typeface="Arial Narrow" pitchFamily="34" charset="0"/>
              </a:rPr>
              <a:t>of </a:t>
            </a:r>
            <a:r>
              <a:rPr lang="en-US" sz="2200" b="1" dirty="0" smtClean="0">
                <a:latin typeface="Arial Narrow" pitchFamily="34" charset="0"/>
              </a:rPr>
              <a:t>receptors i.e. Tight binding of 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ß-</a:t>
            </a:r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</a:rPr>
              <a:t>adrenoceptors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 agonists  </a:t>
            </a:r>
            <a:r>
              <a:rPr lang="en-US" sz="2200" b="1" dirty="0">
                <a:latin typeface="Arial Narrow" pitchFamily="34" charset="0"/>
              </a:rPr>
              <a:t>→</a:t>
            </a:r>
            <a:r>
              <a:rPr lang="en-US" sz="2200" b="1" dirty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b="1" dirty="0">
                <a:solidFill>
                  <a:srgbClr val="6600FF"/>
                </a:solidFill>
                <a:latin typeface="Calibri" pitchFamily="34" charset="0"/>
              </a:rPr>
              <a:t>↓ </a:t>
            </a:r>
            <a:r>
              <a:rPr lang="en-US" sz="2200" b="1" dirty="0">
                <a:latin typeface="Arial Narrow" pitchFamily="34" charset="0"/>
              </a:rPr>
              <a:t> activation of </a:t>
            </a:r>
            <a:r>
              <a:rPr lang="en-US" sz="2200" b="1" dirty="0" smtClean="0">
                <a:latin typeface="Arial Narrow" pitchFamily="34" charset="0"/>
              </a:rPr>
              <a:t>AC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2-Desenzitiation of Ach- receptors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rgbClr val="00B050"/>
                </a:solidFill>
                <a:latin typeface="Arial Narrow" pitchFamily="34" charset="0"/>
              </a:rPr>
              <a:t>[Functional defect]</a:t>
            </a:r>
            <a:endParaRPr lang="en-US" sz="2200" b="1" dirty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6553200" y="3733800"/>
            <a:ext cx="2438400" cy="265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200" b="1" dirty="0">
                <a:latin typeface="Calibri" pitchFamily="34" charset="0"/>
              </a:rPr>
              <a:t>↓ </a:t>
            </a:r>
            <a:r>
              <a:rPr lang="en-US" sz="2200" b="1" dirty="0" smtClean="0">
                <a:latin typeface="Arial Narrow" pitchFamily="34" charset="0"/>
              </a:rPr>
              <a:t>Number </a:t>
            </a:r>
            <a:r>
              <a:rPr lang="en-US" sz="2200" b="1" dirty="0">
                <a:latin typeface="Arial Narrow" pitchFamily="34" charset="0"/>
              </a:rPr>
              <a:t>of receptors.</a:t>
            </a:r>
          </a:p>
          <a:p>
            <a:pPr algn="ctr">
              <a:lnSpc>
                <a:spcPts val="2500"/>
              </a:lnSpc>
            </a:pPr>
            <a:r>
              <a:rPr lang="en-US" sz="2400" b="1" dirty="0" err="1">
                <a:solidFill>
                  <a:srgbClr val="6600FF"/>
                </a:solidFill>
                <a:latin typeface="Arial Narrow" pitchFamily="34" charset="0"/>
              </a:rPr>
              <a:t>Isoprenaline</a:t>
            </a:r>
            <a:r>
              <a:rPr lang="en-US" sz="2200" b="1" dirty="0">
                <a:latin typeface="Arial Narrow" pitchFamily="34" charset="0"/>
              </a:rPr>
              <a:t> activation to </a:t>
            </a:r>
            <a:r>
              <a:rPr lang="en-US" sz="2200" b="1" dirty="0">
                <a:latin typeface="Symbol" pitchFamily="18" charset="2"/>
              </a:rPr>
              <a:t>b</a:t>
            </a:r>
            <a:r>
              <a:rPr lang="en-US" sz="2200" b="1" dirty="0">
                <a:latin typeface="Arial Narrow" pitchFamily="34" charset="0"/>
              </a:rPr>
              <a:t> receptors </a:t>
            </a:r>
            <a:r>
              <a:rPr lang="en-US" sz="2200" b="1" dirty="0">
                <a:latin typeface="Calibri" pitchFamily="34" charset="0"/>
              </a:rPr>
              <a:t>→↑ </a:t>
            </a:r>
            <a:r>
              <a:rPr lang="en-US" sz="2200" b="1" dirty="0" smtClean="0">
                <a:latin typeface="Calibri" pitchFamily="34" charset="0"/>
              </a:rPr>
              <a:t>receptor </a:t>
            </a:r>
            <a:r>
              <a:rPr lang="en-US" sz="2200" b="1" dirty="0">
                <a:latin typeface="Calibri" pitchFamily="34" charset="0"/>
              </a:rPr>
              <a:t>recycling by </a:t>
            </a:r>
            <a:r>
              <a:rPr lang="en-US" sz="2200" b="1" dirty="0" err="1" smtClean="0">
                <a:latin typeface="Calibri" pitchFamily="34" charset="0"/>
              </a:rPr>
              <a:t>endocytosis</a:t>
            </a:r>
            <a:r>
              <a:rPr lang="en-US" sz="2200" b="1" dirty="0" smtClean="0">
                <a:latin typeface="Calibri" pitchFamily="34" charset="0"/>
              </a:rPr>
              <a:t> </a:t>
            </a:r>
            <a:r>
              <a:rPr lang="en-US" sz="2200" b="1" dirty="0" smtClean="0">
                <a:solidFill>
                  <a:srgbClr val="00B050"/>
                </a:solidFill>
                <a:latin typeface="Calibri" pitchFamily="34" charset="0"/>
              </a:rPr>
              <a:t>[Structural defect]</a:t>
            </a:r>
            <a:endParaRPr lang="en-US" sz="2200" b="1" dirty="0">
              <a:solidFill>
                <a:srgbClr val="00B050"/>
              </a:solidFill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039" y="3795713"/>
            <a:ext cx="6553200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figures.boundless.com/18645/large/figure-05-04-03.jp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7000" y="2114550"/>
            <a:ext cx="3581400" cy="4743450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72F35-961D-4A70-BC8E-31AA8E888ECE}" type="slidenum">
              <a:rPr lang="ar-SA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57200" y="3200400"/>
            <a:ext cx="3962400" cy="203132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US" sz="2800" b="1" dirty="0" smtClean="0">
                <a:solidFill>
                  <a:srgbClr val="FFF30D"/>
                </a:solidFill>
              </a:rPr>
              <a:t>Harmful or seriously</a:t>
            </a:r>
            <a:r>
              <a:rPr lang="en-US" sz="2800" dirty="0" smtClean="0">
                <a:solidFill>
                  <a:srgbClr val="FFF30D"/>
                </a:solidFill>
              </a:rPr>
              <a:t> unpleasant effects occurring at doses intended for </a:t>
            </a:r>
            <a:r>
              <a:rPr lang="en-US" sz="2800" b="1" dirty="0" smtClean="0">
                <a:solidFill>
                  <a:srgbClr val="FFF30D"/>
                </a:solidFill>
              </a:rPr>
              <a:t>therapeutic effects.</a:t>
            </a:r>
            <a:endParaRPr lang="en-US" sz="2800" b="1" dirty="0">
              <a:solidFill>
                <a:srgbClr val="FFF30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1219200"/>
            <a:ext cx="6096000" cy="1077218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gerian" pitchFamily="82" charset="0"/>
              </a:rPr>
              <a:t>ADVERSE DRUG REACTIONS [ADRs]</a:t>
            </a:r>
            <a:endParaRPr lang="en-US" sz="32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lgerian" pitchFamily="82" charset="0"/>
            </a:endParaRPr>
          </a:p>
        </p:txBody>
      </p:sp>
      <p:pic>
        <p:nvPicPr>
          <p:cNvPr id="10242" name="Picture 2" descr="صورة ذات صلة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2590800"/>
            <a:ext cx="4133850" cy="41148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72F35-961D-4A70-BC8E-31AA8E888ECE}" type="slidenum">
              <a:rPr lang="ar-SA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22860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81000" y="457200"/>
            <a:ext cx="5867400" cy="590931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 smtClean="0">
                <a:latin typeface="Algerian" pitchFamily="82" charset="0"/>
              </a:rPr>
              <a:t>Types of </a:t>
            </a:r>
            <a:r>
              <a:rPr lang="en-US" sz="3600" b="1" dirty="0" err="1" smtClean="0">
                <a:latin typeface="Algerian" pitchFamily="82" charset="0"/>
              </a:rPr>
              <a:t>adrs</a:t>
            </a:r>
            <a:endParaRPr lang="en-US" sz="3600" b="1" dirty="0">
              <a:latin typeface="Algerian" pitchFamily="82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295400"/>
            <a:ext cx="6096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72F35-961D-4A70-BC8E-31AA8E888ECE}" type="slidenum">
              <a:rPr lang="ar-SA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18264</TotalTime>
  <Words>1596</Words>
  <Application>Microsoft Office PowerPoint</Application>
  <PresentationFormat>On-screen Show (4:3)</PresentationFormat>
  <Paragraphs>201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Aharoni</vt:lpstr>
      <vt:lpstr>Algerian</vt:lpstr>
      <vt:lpstr>Arial</vt:lpstr>
      <vt:lpstr>Arial Narrow</vt:lpstr>
      <vt:lpstr>Bernard MT Condensed</vt:lpstr>
      <vt:lpstr>Britannic Bold</vt:lpstr>
      <vt:lpstr>Calibri</vt:lpstr>
      <vt:lpstr>Comic Sans MS</vt:lpstr>
      <vt:lpstr>Constantia</vt:lpstr>
      <vt:lpstr>Symbol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Alia Ragjeb Alshanawani</cp:lastModifiedBy>
  <cp:revision>773</cp:revision>
  <dcterms:created xsi:type="dcterms:W3CDTF">2010-09-28T15:47:12Z</dcterms:created>
  <dcterms:modified xsi:type="dcterms:W3CDTF">2019-10-16T08:59:27Z</dcterms:modified>
</cp:coreProperties>
</file>