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411" r:id="rId2"/>
    <p:sldId id="369" r:id="rId3"/>
    <p:sldId id="412" r:id="rId4"/>
    <p:sldId id="416" r:id="rId5"/>
    <p:sldId id="275" r:id="rId6"/>
    <p:sldId id="400" r:id="rId7"/>
    <p:sldId id="404" r:id="rId8"/>
    <p:sldId id="419" r:id="rId9"/>
    <p:sldId id="420" r:id="rId10"/>
    <p:sldId id="421" r:id="rId11"/>
    <p:sldId id="422" r:id="rId12"/>
    <p:sldId id="423" r:id="rId13"/>
    <p:sldId id="424" r:id="rId14"/>
    <p:sldId id="425" r:id="rId15"/>
    <p:sldId id="410" r:id="rId16"/>
    <p:sldId id="426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30D"/>
    <a:srgbClr val="6600FF"/>
    <a:srgbClr val="FF0066"/>
    <a:srgbClr val="00CC99"/>
    <a:srgbClr val="FA00B9"/>
    <a:srgbClr val="5100C8"/>
    <a:srgbClr val="FF00FF"/>
    <a:srgbClr val="EBE2F2"/>
    <a:srgbClr val="FFE5FF"/>
    <a:srgbClr val="7B48A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667" autoAdjust="0"/>
  </p:normalViewPr>
  <p:slideViewPr>
    <p:cSldViewPr>
      <p:cViewPr>
        <p:scale>
          <a:sx n="81" d="100"/>
          <a:sy n="81" d="100"/>
        </p:scale>
        <p:origin x="-270" y="-5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4FC63C-2F67-412C-B2B1-0B3FFE960C9E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01110-AB8C-4187-8990-CF74EE5DAA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F2C86BA-C06B-4BFD-ACCF-82E7ABE99C32}" type="datetimeFigureOut">
              <a:rPr lang="en-US"/>
              <a:pPr>
                <a:defRPr/>
              </a:pPr>
              <a:t>10/10/2019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0FA2C1D7-C971-42FE-A045-C29984E2A46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F07E8-FC06-4B11-ABE5-E2A2C62658A3}" type="datetimeFigureOut">
              <a:rPr lang="en-US"/>
              <a:pPr>
                <a:defRPr/>
              </a:pPr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5FDF9-25BF-4526-8413-8CC2AAD13C7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48DA9-2FD7-421C-B8B4-8ADE807B6EB3}" type="datetimeFigureOut">
              <a:rPr lang="en-US"/>
              <a:pPr>
                <a:defRPr/>
              </a:pPr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0F584-2479-412E-B3BA-F0677780DFA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F63C2-1971-45B5-8F19-E82830D92755}" type="datetimeFigureOut">
              <a:rPr lang="en-US"/>
              <a:pPr>
                <a:defRPr/>
              </a:pPr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2AC39-2DB6-40F8-A3A4-7898DC80543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3CB51-33BC-48A2-A3C4-E1810E60A83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BDC56-3E8A-4EBE-B7F6-A60E665510A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75C9D-D634-4BE6-B8C9-05C9C9F4023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217B0-1A62-4CBF-8FF7-7B05CCD1890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9FDDA-C9CA-4B70-B1E8-377DB247625E}" type="datetimeFigureOut">
              <a:rPr lang="en-US"/>
              <a:pPr>
                <a:defRPr/>
              </a:pPr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78DC6-D3CE-4518-997C-6CDBA0A8892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40561-1877-4E4B-9D48-CC44B364BA5A}" type="datetimeFigureOut">
              <a:rPr lang="en-US"/>
              <a:pPr>
                <a:defRPr/>
              </a:pPr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CAF9B-D776-4347-BB1A-ECA63DD9CB2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9ACFC-EBDB-4774-AEE3-7434292772FB}" type="datetimeFigureOut">
              <a:rPr lang="en-US"/>
              <a:pPr>
                <a:defRPr/>
              </a:pPr>
              <a:t>10/10/2019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D7CC7-FBDF-480B-A357-C6391F34C31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4F078-DCF6-454B-AF12-AC65099C3FDA}" type="datetimeFigureOut">
              <a:rPr lang="en-US"/>
              <a:pPr>
                <a:defRPr/>
              </a:pPr>
              <a:t>10/10/2019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04E00-481F-495C-A5DC-9BC636E27D7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97DC5-A5B6-4BE4-B1F7-1A9BA9D42469}" type="datetimeFigureOut">
              <a:rPr lang="en-US"/>
              <a:pPr>
                <a:defRPr/>
              </a:pPr>
              <a:t>10/10/2019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01D54-F728-4B1D-815B-24FCC531065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2333B-25FF-431C-A291-21818927A64E}" type="datetimeFigureOut">
              <a:rPr lang="en-US"/>
              <a:pPr>
                <a:defRPr/>
              </a:pPr>
              <a:t>10/10/2019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72F35-961D-4A70-BC8E-31AA8E888EC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9E377-FAD8-4F55-BAF4-7FD04CBC10C5}" type="datetimeFigureOut">
              <a:rPr lang="en-US"/>
              <a:pPr>
                <a:defRPr/>
              </a:pPr>
              <a:t>10/10/2019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552DA-E8BB-47C1-9801-17F413804A7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95A67-AAF6-4A52-8822-821C007D9D0B}" type="datetimeFigureOut">
              <a:rPr lang="en-US"/>
              <a:pPr>
                <a:defRPr/>
              </a:pPr>
              <a:t>10/10/2019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DCE05-0EEE-4FA9-9E3B-0BC67C02747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0F84DC-8C69-4CB0-8B2A-58E02388FB7E}" type="datetimeFigureOut">
              <a:rPr lang="en-US"/>
              <a:pPr>
                <a:defRPr/>
              </a:pPr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E37B6BE0-E4C1-4F56-8FC8-2B6DC44EBB7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hyperlink" Target="http://www.google.com.eg/url?sa=i&amp;rct=j&amp;q=&amp;esrc=s&amp;source=images&amp;cd=&amp;cad=rja&amp;uact=8&amp;ved=0CAcQjRxqFQoTCJKF6Zb58MgCFcc3FAod8IQHZg&amp;url=http://acediets.com/?page_id=99&amp;psig=AFQjCNFPN6lMc-QSgjjzcucfck9Gl1y7Zg&amp;ust=1446526445618032" TargetMode="Externa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hyperlink" Target="https://www.google.com.eg/url?sa=i&amp;rct=j&amp;q=&amp;esrc=s&amp;source=images&amp;cd=&amp;ved=2ahUKEwiB-qebhqDlAhXPy4UKHSpjASgQjRx6BAgBEAQ&amp;url=https%3A%2F%2Fwww.techexplorist.com%2Fgetting-goose-bumps-boost-hair-growth%2F19327%2F&amp;psig=AOvVaw2KCyIWeKGjVkW9vatGmF2a&amp;ust=1571290159143125" TargetMode="Externa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.jpeg"/><Relationship Id="rId7" Type="http://schemas.openxmlformats.org/officeDocument/2006/relationships/hyperlink" Target="http://www.google.com.eg/url?sa=i&amp;rct=j&amp;q=&amp;esrc=s&amp;source=images&amp;cd=&amp;cad=rja&amp;uact=8&amp;ved=0CAcQjRxqFQoTCK6sr-aY3cgCFQntFAodAfgIMA&amp;url=http://australianmuseum.net.au/image/fur-seal-illustration&amp;psig=AFQjCNHMS_Ao3OOFhK12_-YQxx9zkmopOA&amp;ust=1445847722700136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com.eg/url?sa=i&amp;rct=j&amp;q=&amp;esrc=s&amp;source=images&amp;cd=&amp;cad=rja&amp;uact=8&amp;ved=0CAcQjRxqFQoTCJe2-sT37sgCFcTFFAoda_cHaw&amp;url=https://www.boundless.com/biology/textbooks/boundless-biology-textbook/structure-and-function-of-plasma-membranes-5/bulk-transport-67/endocytosis-339-11476/&amp;psig=AFQjCNGutze6M393s1fAeZ3V4565eNu2DA&amp;ust=1446457275740272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.eg/url?sa=i&amp;rct=j&amp;q=&amp;esrc=s&amp;source=images&amp;cd=&amp;cad=rja&amp;uact=8&amp;ved=0ahUKEwibouv-xfnWAhWHfxoKHTXnAyYQjRwIBw&amp;url=http://over-count.weebly.com/side-effects-of-taking-otc-drugs.html&amp;psig=AOvVaw15tJ6D2JHCZaw4RGP08Hf7&amp;ust=1508393975476555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914400" y="0"/>
            <a:ext cx="100584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7" descr="prescription_drugs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28600" y="304800"/>
            <a:ext cx="2187172" cy="3276600"/>
          </a:xfrm>
          <a:prstGeom prst="rect">
            <a:avLst/>
          </a:prstGeom>
          <a:noFill/>
        </p:spPr>
      </p:pic>
      <p:pic>
        <p:nvPicPr>
          <p:cNvPr id="1434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1716088"/>
            <a:ext cx="3048000" cy="308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57200" y="914400"/>
            <a:ext cx="83058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  <a:cs typeface="Arial" charset="0"/>
              </a:rPr>
              <a:t>PHARMACdYNAMICS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  <a:cs typeface="Arial" charset="0"/>
              </a:rPr>
              <a:t> IV</a:t>
            </a:r>
            <a:endParaRPr lang="en-US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charset="0"/>
              <a:cs typeface="Arial" charset="0"/>
            </a:endParaRPr>
          </a:p>
        </p:txBody>
      </p:sp>
      <p:pic>
        <p:nvPicPr>
          <p:cNvPr id="10" name="Picture 2" descr="MECHANISM OF DRUG ACTION&#10;&#10;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1981200"/>
            <a:ext cx="6108700" cy="457835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52400" y="3810000"/>
            <a:ext cx="8839200" cy="2308324"/>
          </a:xfrm>
          <a:prstGeom prst="rect">
            <a:avLst/>
          </a:prstGeom>
          <a:solidFill>
            <a:srgbClr val="FFFFFF"/>
          </a:solidFill>
          <a:ln>
            <a:solidFill>
              <a:srgbClr val="FF00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2060"/>
                </a:solidFill>
                <a:latin typeface="Algerian" pitchFamily="82" charset="0"/>
              </a:rPr>
              <a:t>TOLERANCE / DESENSITIZATION  </a:t>
            </a:r>
          </a:p>
          <a:p>
            <a:pPr algn="ctr"/>
            <a:r>
              <a:rPr lang="en-US" sz="4800" dirty="0" smtClean="0">
                <a:solidFill>
                  <a:srgbClr val="002060"/>
                </a:solidFill>
                <a:latin typeface="Algerian" pitchFamily="82" charset="0"/>
              </a:rPr>
              <a:t>&amp;ADVERSE DRUG REACTIONS </a:t>
            </a:r>
            <a:endParaRPr lang="en-US" sz="4800" dirty="0">
              <a:solidFill>
                <a:srgbClr val="00206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-12700" y="-1270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3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pic>
        <p:nvPicPr>
          <p:cNvPr id="5" name="Picture 7" descr="prescription_drug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CD3D0"/>
              </a:clrFrom>
              <a:clrTo>
                <a:srgbClr val="ACD3D0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629400" y="533400"/>
            <a:ext cx="2660424" cy="39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88238" y="304800"/>
            <a:ext cx="165576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04800" y="2743200"/>
            <a:ext cx="3886200" cy="1384995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consequence of the primary effect of the drug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" y="5638800"/>
            <a:ext cx="3962400" cy="867930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 smtClean="0">
                <a:solidFill>
                  <a:srgbClr val="5100C8"/>
                </a:solidFill>
              </a:rPr>
              <a:t>Bleeding from </a:t>
            </a:r>
            <a:r>
              <a:rPr lang="en-US" sz="2800" b="1" dirty="0" err="1" smtClean="0">
                <a:solidFill>
                  <a:srgbClr val="5100C8"/>
                </a:solidFill>
              </a:rPr>
              <a:t>warfarin</a:t>
            </a:r>
            <a:endParaRPr lang="en-US" sz="2800" b="1" dirty="0">
              <a:solidFill>
                <a:srgbClr val="5100C8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1905000"/>
            <a:ext cx="2133600" cy="523220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smtClean="0">
                <a:ln>
                  <a:prstDash val="solid"/>
                </a:ln>
                <a:solidFill>
                  <a:srgbClr val="FFF30D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 Narrow" pitchFamily="34" charset="0"/>
              </a:rPr>
              <a:t>80% of ADRs </a:t>
            </a:r>
            <a:endParaRPr lang="en-US" sz="2800" b="1" dirty="0">
              <a:ln>
                <a:prstDash val="solid"/>
              </a:ln>
              <a:solidFill>
                <a:srgbClr val="FFF30D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2286000"/>
            <a:ext cx="5410200" cy="1384995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Is the ADR quantitatively or </a:t>
            </a:r>
            <a:r>
              <a:rPr lang="en-US" sz="2800" dirty="0" err="1" smtClean="0"/>
              <a:t>qualitativel</a:t>
            </a:r>
            <a:r>
              <a:rPr lang="en-US" sz="2800" dirty="0" smtClean="0"/>
              <a:t> different from the primary effect?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304800" y="2286000"/>
            <a:ext cx="3886200" cy="523220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Is it predictable?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304800" y="4343400"/>
            <a:ext cx="4114800" cy="954107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e.g. Hypoglycemia from hypoglycemic drugs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2667000"/>
            <a:ext cx="397192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457200" y="304800"/>
            <a:ext cx="1676400" cy="584775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lgerian" pitchFamily="82" charset="0"/>
              </a:rPr>
              <a:t>Type a</a:t>
            </a:r>
            <a:endParaRPr lang="en-US" sz="3200" b="1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lgerian" pitchFamily="8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95600" y="304800"/>
            <a:ext cx="2667000" cy="584775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 smtClean="0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lgerian" pitchFamily="82" charset="0"/>
              </a:rPr>
              <a:t>Augmented</a:t>
            </a:r>
            <a:endParaRPr lang="en-US" sz="3200" b="1" dirty="0">
              <a:ln>
                <a:prstDash val="solid"/>
              </a:ln>
              <a:solidFill>
                <a:srgbClr val="FFFF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lgerian" pitchFamily="8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" y="2743200"/>
            <a:ext cx="3886200" cy="523220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How is it treated?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304800" y="2438400"/>
            <a:ext cx="3886200" cy="523220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How mortal is it ?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304800" y="2362200"/>
            <a:ext cx="4724400" cy="523220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Is the incidence high or low?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228600" y="2286000"/>
            <a:ext cx="3886200" cy="523220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Is it dose dependent?</a:t>
            </a:r>
            <a:endParaRPr lang="en-US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2667000"/>
            <a:ext cx="395287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0" y="-1270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3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pic>
        <p:nvPicPr>
          <p:cNvPr id="5" name="Picture 7" descr="prescription_drug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CD3D0"/>
              </a:clrFrom>
              <a:clrTo>
                <a:srgbClr val="ACD3D0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629400" y="533400"/>
            <a:ext cx="2660424" cy="39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88238" y="304800"/>
            <a:ext cx="165576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04800" y="2362200"/>
            <a:ext cx="6248400" cy="1384995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Idiosyncratic reactions are drug reactions that occur rarely and unpredictably amongst the population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6172200"/>
            <a:ext cx="5029200" cy="523220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EE00EE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800" b="1" dirty="0" err="1" smtClean="0">
                <a:solidFill>
                  <a:srgbClr val="6600FF"/>
                </a:solidFill>
                <a:latin typeface="Arial Narrow" pitchFamily="34" charset="0"/>
                <a:sym typeface="Wingdings 3"/>
              </a:rPr>
              <a:t>Quinine</a:t>
            </a:r>
            <a:r>
              <a:rPr lang="en-US" sz="2800" b="1" dirty="0" err="1" smtClean="0">
                <a:latin typeface="Arial Narrow" pitchFamily="34" charset="0"/>
                <a:sym typeface="Wingdings 3"/>
              </a:rPr>
              <a:t></a:t>
            </a:r>
            <a:r>
              <a:rPr lang="en-US" sz="2800" b="1" dirty="0" err="1" smtClean="0">
                <a:solidFill>
                  <a:srgbClr val="EE00EE"/>
                </a:solidFill>
                <a:latin typeface="Arial Narrow" pitchFamily="34" charset="0"/>
                <a:sym typeface="Wingdings 3"/>
              </a:rPr>
              <a:t>Thrombocytopenia</a:t>
            </a:r>
            <a:r>
              <a:rPr lang="en-US" sz="2800" dirty="0" smtClean="0">
                <a:solidFill>
                  <a:srgbClr val="EE00EE"/>
                </a:solidFill>
                <a:latin typeface="Arial Narrow" pitchFamily="34" charset="0"/>
              </a:rPr>
              <a:t> 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304800" y="1219200"/>
            <a:ext cx="6248400" cy="1077218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 smtClean="0">
                <a:latin typeface="Arial Narrow" pitchFamily="34" charset="0"/>
              </a:rPr>
              <a:t>Occurs different to known drug pharmacological effect[</a:t>
            </a:r>
            <a:r>
              <a:rPr lang="en-US" sz="3200" b="1" dirty="0" err="1" smtClean="0">
                <a:solidFill>
                  <a:srgbClr val="5100C8"/>
                </a:solidFill>
                <a:latin typeface="Arial Narrow" pitchFamily="34" charset="0"/>
              </a:rPr>
              <a:t>idiosyncrotic</a:t>
            </a:r>
            <a:r>
              <a:rPr lang="en-US" sz="3200" b="1" dirty="0" smtClean="0">
                <a:solidFill>
                  <a:srgbClr val="5100C8"/>
                </a:solidFill>
                <a:latin typeface="Arial Narrow" pitchFamily="34" charset="0"/>
              </a:rPr>
              <a:t> </a:t>
            </a:r>
            <a:r>
              <a:rPr lang="en-US" sz="3200" b="1" dirty="0" smtClean="0">
                <a:latin typeface="Arial Narrow" pitchFamily="34" charset="0"/>
              </a:rPr>
              <a:t>]  </a:t>
            </a:r>
            <a:endParaRPr lang="en-US" sz="3200" b="1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228600"/>
            <a:ext cx="1600200" cy="584775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lgerian" pitchFamily="82" charset="0"/>
              </a:rPr>
              <a:t>Type b</a:t>
            </a:r>
            <a:endParaRPr lang="en-US" sz="3200" b="1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lgerian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24200" y="228600"/>
            <a:ext cx="2057400" cy="584775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 smtClean="0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lgerian" pitchFamily="82" charset="0"/>
              </a:rPr>
              <a:t>bizarre</a:t>
            </a:r>
            <a:endParaRPr lang="en-US" sz="3200" b="1" dirty="0">
              <a:ln>
                <a:prstDash val="solid"/>
              </a:ln>
              <a:solidFill>
                <a:srgbClr val="FFFF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lgerian" pitchFamily="8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66800" y="1981200"/>
            <a:ext cx="3886200" cy="523220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Is it predictable?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1066800" y="2667000"/>
            <a:ext cx="3886200" cy="2246769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Is the ADR quantitatively </a:t>
            </a:r>
            <a:r>
              <a:rPr lang="en-US" sz="2800" smtClean="0"/>
              <a:t>or </a:t>
            </a:r>
            <a:r>
              <a:rPr lang="en-US" sz="2800" smtClean="0"/>
              <a:t>qualitatively </a:t>
            </a:r>
            <a:r>
              <a:rPr lang="en-US" sz="2800" dirty="0" smtClean="0"/>
              <a:t>different from the primary effect?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1066800" y="2819400"/>
            <a:ext cx="3886200" cy="523220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Is it dose dependent?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1066800" y="2667000"/>
            <a:ext cx="3886200" cy="954107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smtClean="0"/>
              <a:t>Is the incidence high or low?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1066800" y="2743200"/>
            <a:ext cx="3886200" cy="523220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How mortal is it ?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990600" y="3048000"/>
            <a:ext cx="3886200" cy="523220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How is it treated?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304800" y="5562600"/>
            <a:ext cx="5029200" cy="523220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EE00EE"/>
                </a:solidFill>
                <a:latin typeface="Arial Narrow" pitchFamily="34" charset="0"/>
                <a:sym typeface="Wingdings 3"/>
              </a:rPr>
              <a:t>Penicillin</a:t>
            </a:r>
            <a:r>
              <a:rPr lang="en-US" sz="2800" b="1" dirty="0" smtClean="0">
                <a:latin typeface="Arial Narrow" pitchFamily="34" charset="0"/>
                <a:sym typeface="Wingdings 3"/>
              </a:rPr>
              <a:t> </a:t>
            </a:r>
            <a:r>
              <a:rPr lang="en-US" sz="2800" b="1" dirty="0" smtClean="0">
                <a:solidFill>
                  <a:srgbClr val="6600FF"/>
                </a:solidFill>
                <a:latin typeface="Arial Narrow" pitchFamily="34" charset="0"/>
                <a:sym typeface="Wingdings 3"/>
              </a:rPr>
              <a:t>Anaphylactic shock</a:t>
            </a:r>
            <a:endParaRPr lang="en-US" sz="28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3810000"/>
            <a:ext cx="3505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304800" y="4114800"/>
            <a:ext cx="5029200" cy="1384995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Usually due to [1]</a:t>
            </a:r>
            <a:r>
              <a:rPr lang="en-US" sz="2800" b="1" u="sng" dirty="0" smtClean="0">
                <a:solidFill>
                  <a:srgbClr val="FF0000"/>
                </a:solidFill>
              </a:rPr>
              <a:t>immunological response</a:t>
            </a:r>
            <a:r>
              <a:rPr lang="en-US" sz="2800" dirty="0" smtClean="0"/>
              <a:t> or [2]</a:t>
            </a:r>
            <a:r>
              <a:rPr lang="en-US" sz="2800" b="1" dirty="0" smtClean="0">
                <a:solidFill>
                  <a:srgbClr val="6600FF"/>
                </a:solidFill>
              </a:rPr>
              <a:t>patient’s genetic defect</a:t>
            </a:r>
            <a:endParaRPr lang="en-US" sz="2800" b="1" dirty="0">
              <a:solidFill>
                <a:srgbClr val="6600FF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1" animBg="1"/>
      <p:bldP spid="22" grpId="2" animBg="1"/>
      <p:bldP spid="24" grpId="0" animBg="1"/>
      <p:bldP spid="2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3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 b="1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pic>
        <p:nvPicPr>
          <p:cNvPr id="5" name="Picture 7" descr="prescription_drug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CD3D0"/>
              </a:clrFrom>
              <a:clrTo>
                <a:srgbClr val="ACD3D0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629400" y="533400"/>
            <a:ext cx="2660424" cy="39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88238" y="304800"/>
            <a:ext cx="165576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57200" y="4876800"/>
            <a:ext cx="3657600" cy="621132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2800" b="1" dirty="0" smtClean="0">
                <a:solidFill>
                  <a:srgbClr val="EE00EE"/>
                </a:solidFill>
                <a:latin typeface="Arial Narrow" pitchFamily="34" charset="0"/>
              </a:rPr>
              <a:t>Osteoporosis </a:t>
            </a:r>
            <a:r>
              <a:rPr lang="en-US" sz="2800" b="1" dirty="0" smtClean="0">
                <a:latin typeface="Arial Narrow" pitchFamily="34" charset="0"/>
                <a:sym typeface="Wingdings 3"/>
              </a:rPr>
              <a:t> ch</a:t>
            </a:r>
            <a:r>
              <a:rPr lang="en-US" sz="2800" b="1" dirty="0" smtClean="0">
                <a:latin typeface="Arial Narrow" pitchFamily="34" charset="0"/>
              </a:rPr>
              <a:t>ronic</a:t>
            </a:r>
          </a:p>
          <a:p>
            <a:pPr>
              <a:lnSpc>
                <a:spcPts val="2000"/>
              </a:lnSpc>
            </a:pPr>
            <a:r>
              <a:rPr lang="en-US" sz="2800" b="1" dirty="0" smtClean="0">
                <a:latin typeface="Arial Narrow" pitchFamily="34" charset="0"/>
              </a:rPr>
              <a:t> </a:t>
            </a:r>
            <a:r>
              <a:rPr lang="en-US" sz="2800" b="1" dirty="0" smtClean="0">
                <a:solidFill>
                  <a:srgbClr val="6600FF"/>
                </a:solidFill>
                <a:latin typeface="Arial Narrow" pitchFamily="34" charset="0"/>
              </a:rPr>
              <a:t>corticosteroid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b="1" dirty="0" smtClean="0">
                <a:latin typeface="Arial Narrow" pitchFamily="34" charset="0"/>
              </a:rPr>
              <a:t>intake</a:t>
            </a:r>
            <a:endParaRPr lang="en-US" sz="2800" dirty="0"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990600"/>
            <a:ext cx="1524000" cy="584775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Type c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00400" y="990600"/>
            <a:ext cx="2286000" cy="584775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Algerian" pitchFamily="82" charset="0"/>
              </a:rPr>
              <a:t>COntinued</a:t>
            </a:r>
            <a:endParaRPr lang="en-US" sz="3200" dirty="0">
              <a:solidFill>
                <a:srgbClr val="FFFF00"/>
              </a:solidFill>
              <a:latin typeface="Algerian" pitchFamily="82" charset="0"/>
            </a:endParaRPr>
          </a:p>
        </p:txBody>
      </p:sp>
      <p:pic>
        <p:nvPicPr>
          <p:cNvPr id="5122" name="Picture 2" descr="http://strictlynononsense.com/acediets/wp-content/uploads/2011/06/Osteoporosis-bone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2057400"/>
            <a:ext cx="4038600" cy="462915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81000" y="2438400"/>
            <a:ext cx="3886200" cy="954107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Occurs during chronic drug administration</a:t>
            </a:r>
            <a:endParaRPr lang="en-US" sz="2800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3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pic>
        <p:nvPicPr>
          <p:cNvPr id="5" name="Picture 7" descr="prescription_drug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CD3D0"/>
              </a:clrFrom>
              <a:clrTo>
                <a:srgbClr val="ACD3D0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629400" y="533400"/>
            <a:ext cx="2660424" cy="39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88238" y="304800"/>
            <a:ext cx="165576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57200" y="3200400"/>
            <a:ext cx="3886200" cy="954107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Refers to carcinogenic and </a:t>
            </a:r>
            <a:r>
              <a:rPr lang="en-US" sz="2800" dirty="0" err="1" smtClean="0"/>
              <a:t>teratogenic</a:t>
            </a:r>
            <a:r>
              <a:rPr lang="en-US" sz="2800" dirty="0" smtClean="0"/>
              <a:t> effects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152400"/>
            <a:ext cx="1752600" cy="535531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 smtClean="0">
                <a:solidFill>
                  <a:srgbClr val="FF0000"/>
                </a:solidFill>
                <a:latin typeface="Algerian" pitchFamily="82" charset="0"/>
              </a:rPr>
              <a:t>Type d</a:t>
            </a:r>
            <a:endParaRPr lang="en-US" sz="3200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76600" y="228600"/>
            <a:ext cx="2133600" cy="535531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 smtClean="0">
                <a:solidFill>
                  <a:srgbClr val="FFFF00"/>
                </a:solidFill>
                <a:latin typeface="Algerian" pitchFamily="82" charset="0"/>
              </a:rPr>
              <a:t>delayed</a:t>
            </a:r>
            <a:endParaRPr lang="en-US" sz="3200" b="1" dirty="0"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4572000"/>
            <a:ext cx="5715000" cy="954107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Teratogenicity</a:t>
            </a:r>
            <a:r>
              <a:rPr lang="en-US" sz="2800" dirty="0" err="1" smtClean="0">
                <a:latin typeface="Calibri"/>
              </a:rPr>
              <a:t>→Retinoids</a:t>
            </a:r>
            <a:endParaRPr lang="en-US" sz="2800" dirty="0" smtClean="0">
              <a:latin typeface="Calibri"/>
            </a:endParaRPr>
          </a:p>
          <a:p>
            <a:r>
              <a:rPr lang="en-US" sz="2800" dirty="0" smtClean="0">
                <a:latin typeface="Calibri"/>
              </a:rPr>
              <a:t>Carcinogenicity→ </a:t>
            </a:r>
            <a:r>
              <a:rPr lang="en-US" sz="2800" dirty="0" err="1" smtClean="0">
                <a:latin typeface="Calibri"/>
              </a:rPr>
              <a:t>Tobaco</a:t>
            </a:r>
            <a:r>
              <a:rPr lang="en-US" sz="2800" dirty="0" smtClean="0">
                <a:latin typeface="Calibri"/>
              </a:rPr>
              <a:t> smoking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457200" y="1676400"/>
            <a:ext cx="6324600" cy="954107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Occurs after long period of time even after drug stoppage (delayed in onset)</a:t>
            </a:r>
            <a:endParaRPr lang="en-US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3352800"/>
            <a:ext cx="2514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3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pic>
        <p:nvPicPr>
          <p:cNvPr id="5" name="Picture 7" descr="prescription_drug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CD3D0"/>
              </a:clrFrom>
              <a:clrTo>
                <a:srgbClr val="ACD3D0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629400" y="533400"/>
            <a:ext cx="2660424" cy="39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88238" y="304800"/>
            <a:ext cx="165576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81000" y="3048000"/>
            <a:ext cx="5257800" cy="361637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2800" b="1" dirty="0" smtClean="0">
                <a:solidFill>
                  <a:srgbClr val="EE00EE"/>
                </a:solidFill>
                <a:latin typeface="Arial Narrow" pitchFamily="34" charset="0"/>
              </a:rPr>
              <a:t>Withdrawal syndrome</a:t>
            </a:r>
            <a:r>
              <a:rPr lang="en-US" sz="2800" b="1" dirty="0" smtClean="0">
                <a:latin typeface="Arial Narrow" pitchFamily="34" charset="0"/>
                <a:sym typeface="Wingdings 3"/>
              </a:rPr>
              <a:t> </a:t>
            </a:r>
            <a:r>
              <a:rPr lang="en-US" sz="2800" b="1" dirty="0" smtClean="0">
                <a:solidFill>
                  <a:srgbClr val="EE00EE"/>
                </a:solidFill>
                <a:latin typeface="Arial Narrow" pitchFamily="34" charset="0"/>
              </a:rPr>
              <a:t> </a:t>
            </a:r>
            <a:r>
              <a:rPr lang="en-US" sz="2800" b="1" dirty="0" smtClean="0">
                <a:solidFill>
                  <a:srgbClr val="6600FF"/>
                </a:solidFill>
                <a:latin typeface="Arial Narrow" pitchFamily="34" charset="0"/>
              </a:rPr>
              <a:t>Morphine</a:t>
            </a:r>
            <a:endParaRPr lang="en-US" sz="2800" dirty="0"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1981200"/>
            <a:ext cx="6096000" cy="630942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2800" b="1" dirty="0" smtClean="0">
                <a:latin typeface="Arial Narrow" pitchFamily="34" charset="0"/>
                <a:cs typeface="Aharoni" pitchFamily="2" charset="-79"/>
              </a:rPr>
              <a:t>Occurs after </a:t>
            </a:r>
            <a:r>
              <a:rPr lang="en-US" sz="2800" b="1" u="sng" dirty="0" smtClean="0">
                <a:latin typeface="Arial Narrow" pitchFamily="34" charset="0"/>
                <a:cs typeface="Aharoni" pitchFamily="2" charset="-79"/>
              </a:rPr>
              <a:t>sudden stoppage</a:t>
            </a:r>
            <a:r>
              <a:rPr lang="en-US" sz="2800" b="1" dirty="0" smtClean="0">
                <a:latin typeface="Arial Narrow" pitchFamily="34" charset="0"/>
                <a:cs typeface="Aharoni" pitchFamily="2" charset="-79"/>
              </a:rPr>
              <a:t> of chronic drug use due to existing adaptive changes</a:t>
            </a:r>
            <a:endParaRPr lang="en-US" sz="2800" b="1" dirty="0">
              <a:latin typeface="Arial Narrow" pitchFamily="34" charset="0"/>
              <a:cs typeface="Aharoni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228600"/>
            <a:ext cx="1676400" cy="535531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 smtClean="0">
                <a:solidFill>
                  <a:srgbClr val="FF0000"/>
                </a:solidFill>
                <a:latin typeface="Algerian" pitchFamily="82" charset="0"/>
              </a:rPr>
              <a:t>Type e</a:t>
            </a:r>
            <a:endParaRPr lang="en-US" sz="3200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00400" y="228600"/>
            <a:ext cx="2362200" cy="535531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 smtClean="0">
                <a:solidFill>
                  <a:srgbClr val="FFFF00"/>
                </a:solidFill>
                <a:latin typeface="Algerian" pitchFamily="82" charset="0"/>
              </a:rPr>
              <a:t>End of use</a:t>
            </a:r>
            <a:endParaRPr lang="en-US" sz="3200" b="1" dirty="0"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5562600"/>
            <a:ext cx="4191000" cy="630942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2800" b="1" dirty="0" smtClean="0">
                <a:solidFill>
                  <a:srgbClr val="EE00EE"/>
                </a:solidFill>
                <a:latin typeface="Arial Narrow" pitchFamily="34" charset="0"/>
              </a:rPr>
              <a:t>Withdrawal of diazepam</a:t>
            </a:r>
            <a:r>
              <a:rPr lang="en-US" sz="2800" b="1" dirty="0" smtClean="0">
                <a:latin typeface="Arial Narrow" pitchFamily="34" charset="0"/>
                <a:sym typeface="Wingdings 3"/>
              </a:rPr>
              <a:t> </a:t>
            </a:r>
            <a:r>
              <a:rPr lang="en-US" sz="2800" b="1" dirty="0" smtClean="0">
                <a:solidFill>
                  <a:srgbClr val="EE00EE"/>
                </a:solidFill>
                <a:latin typeface="Arial Narrow" pitchFamily="34" charset="0"/>
              </a:rPr>
              <a:t> </a:t>
            </a:r>
            <a:r>
              <a:rPr lang="en-US" sz="2800" b="1" dirty="0" smtClean="0">
                <a:solidFill>
                  <a:srgbClr val="6600FF"/>
                </a:solidFill>
                <a:latin typeface="Arial Narrow" pitchFamily="34" charset="0"/>
              </a:rPr>
              <a:t>anxiety, insomnia</a:t>
            </a:r>
            <a:endParaRPr lang="en-US" sz="2800" dirty="0">
              <a:latin typeface="Arial Narrow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3657600"/>
            <a:ext cx="4191000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sym typeface="Symbol" pitchFamily="18" charset="2"/>
              </a:rPr>
              <a:t> </a:t>
            </a:r>
            <a:r>
              <a:rPr lang="en-US" sz="2800" b="1" dirty="0" smtClean="0">
                <a:solidFill>
                  <a:srgbClr val="FF0000"/>
                </a:solidFill>
              </a:rPr>
              <a:t>Body </a:t>
            </a:r>
            <a:r>
              <a:rPr lang="en-US" sz="2800" b="1" dirty="0">
                <a:solidFill>
                  <a:srgbClr val="FF0000"/>
                </a:solidFill>
              </a:rPr>
              <a:t>ache, insomnia, diarrhea, goose flesh, lacrimation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4098" name="Picture 2" descr="نتيجة بحث الصور عن ‪goose flesh‬‏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0" y="4343400"/>
            <a:ext cx="3981450" cy="2362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0" y="-1270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6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7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0" y="152400"/>
            <a:ext cx="9144000" cy="523220"/>
          </a:xfrm>
          <a:prstGeom prst="rect">
            <a:avLst/>
          </a:prstGeom>
          <a:gradFill>
            <a:gsLst>
              <a:gs pos="17000">
                <a:schemeClr val="accent6">
                  <a:lumMod val="20000"/>
                  <a:lumOff val="80000"/>
                </a:schemeClr>
              </a:gs>
              <a:gs pos="46000">
                <a:schemeClr val="bg1"/>
              </a:gs>
              <a:gs pos="80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effectLst>
            <a:outerShdw blurRad="50800" dist="38100" dir="2700000" algn="tl" rotWithShape="0">
              <a:schemeClr val="tx1"/>
            </a:outerShdw>
            <a:reflection blurRad="6350" stA="50000" endA="300" endPos="90000" dist="50800" dir="5400000" sy="-100000" algn="bl" rotWithShape="0"/>
          </a:effectLst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defRPr/>
            </a:pPr>
            <a:r>
              <a:rPr lang="en-US" sz="28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</a:rPr>
              <a:t>  TYPE B</a:t>
            </a:r>
          </a:p>
        </p:txBody>
      </p:sp>
      <p:sp>
        <p:nvSpPr>
          <p:cNvPr id="42017" name="Rectangle 33"/>
          <p:cNvSpPr>
            <a:spLocks noChangeArrowheads="1"/>
          </p:cNvSpPr>
          <p:nvPr/>
        </p:nvSpPr>
        <p:spPr bwMode="auto">
          <a:xfrm>
            <a:off x="0" y="816858"/>
            <a:ext cx="18288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200" b="1" dirty="0">
                <a:solidFill>
                  <a:srgbClr val="5100C8"/>
                </a:solidFill>
                <a:latin typeface="Arial Narrow" pitchFamily="34" charset="0"/>
              </a:rPr>
              <a:t>1</a:t>
            </a:r>
            <a:r>
              <a:rPr lang="en-US" sz="2200" b="1" baseline="30000" dirty="0">
                <a:solidFill>
                  <a:srgbClr val="5100C8"/>
                </a:solidFill>
                <a:latin typeface="Arial Narrow" pitchFamily="34" charset="0"/>
              </a:rPr>
              <a:t>st</a:t>
            </a:r>
            <a:r>
              <a:rPr lang="en-US" sz="2200" b="1" dirty="0">
                <a:solidFill>
                  <a:srgbClr val="5100C8"/>
                </a:solidFill>
                <a:latin typeface="Arial Narrow" pitchFamily="34" charset="0"/>
              </a:rPr>
              <a:t> exposure to a drug</a:t>
            </a:r>
            <a:r>
              <a:rPr lang="en-US" sz="2200" dirty="0">
                <a:latin typeface="Arial Narrow" pitchFamily="34" charset="0"/>
              </a:rPr>
              <a:t> </a:t>
            </a:r>
          </a:p>
        </p:txBody>
      </p:sp>
      <p:sp>
        <p:nvSpPr>
          <p:cNvPr id="42018" name="Rectangle 34"/>
          <p:cNvSpPr>
            <a:spLocks noChangeArrowheads="1"/>
          </p:cNvSpPr>
          <p:nvPr/>
        </p:nvSpPr>
        <p:spPr bwMode="auto">
          <a:xfrm>
            <a:off x="4114800" y="838200"/>
            <a:ext cx="1576388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100"/>
              </a:lnSpc>
            </a:pPr>
            <a:r>
              <a:rPr lang="en-US" sz="2200" b="1" dirty="0">
                <a:solidFill>
                  <a:srgbClr val="5100C8"/>
                </a:solidFill>
                <a:latin typeface="Arial Narrow" pitchFamily="34" charset="0"/>
              </a:rPr>
              <a:t>Repeated exposures</a:t>
            </a:r>
            <a:endParaRPr lang="en-US" sz="2200" dirty="0">
              <a:latin typeface="Arial Narrow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063342" y="1036804"/>
            <a:ext cx="2954655" cy="400110"/>
          </a:xfrm>
          <a:prstGeom prst="rect">
            <a:avLst/>
          </a:prstGeom>
          <a:solidFill>
            <a:srgbClr val="FFE5FF"/>
          </a:solidFill>
          <a:ln w="9525">
            <a:noFill/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  <a:latin typeface="Bernard MT Condensed" pitchFamily="18" charset="0"/>
              </a:rPr>
              <a:t>HYPERSENSITIVITY REACTION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209800" y="1045030"/>
            <a:ext cx="1524000" cy="400110"/>
          </a:xfrm>
          <a:prstGeom prst="rect">
            <a:avLst/>
          </a:prstGeom>
          <a:solidFill>
            <a:srgbClr val="FFE5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Bernard MT Condensed" pitchFamily="18" charset="0"/>
              </a:rPr>
              <a:t>Sensitization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1676400" y="1066800"/>
            <a:ext cx="533400" cy="381000"/>
          </a:xfrm>
          <a:prstGeom prst="rightArrow">
            <a:avLst/>
          </a:prstGeom>
          <a:solidFill>
            <a:srgbClr val="FFE5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Curved Up Arrow 32"/>
          <p:cNvSpPr/>
          <p:nvPr/>
        </p:nvSpPr>
        <p:spPr>
          <a:xfrm rot="2879632" flipV="1">
            <a:off x="7368804" y="357363"/>
            <a:ext cx="838200" cy="457200"/>
          </a:xfrm>
          <a:prstGeom prst="curvedUpArrow">
            <a:avLst>
              <a:gd name="adj1" fmla="val 42793"/>
              <a:gd name="adj2" fmla="val 91667"/>
              <a:gd name="adj3" fmla="val 51191"/>
            </a:avLst>
          </a:prstGeom>
          <a:solidFill>
            <a:srgbClr val="FFE5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228600" y="1447800"/>
            <a:ext cx="8686800" cy="1812925"/>
            <a:chOff x="228600" y="1022350"/>
            <a:chExt cx="8686800" cy="1812925"/>
          </a:xfrm>
        </p:grpSpPr>
        <p:cxnSp>
          <p:nvCxnSpPr>
            <p:cNvPr id="36" name="Straight Arrow Connector 35"/>
            <p:cNvCxnSpPr/>
            <p:nvPr/>
          </p:nvCxnSpPr>
          <p:spPr bwMode="auto">
            <a:xfrm rot="5400000">
              <a:off x="989806" y="1761331"/>
              <a:ext cx="304800" cy="1587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 bwMode="auto">
            <a:xfrm rot="5400000">
              <a:off x="5259388" y="1751012"/>
              <a:ext cx="304800" cy="3175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 bwMode="auto">
            <a:xfrm rot="5400000">
              <a:off x="7543006" y="1783556"/>
              <a:ext cx="304800" cy="158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Line 14"/>
            <p:cNvSpPr>
              <a:spLocks noChangeShapeType="1"/>
            </p:cNvSpPr>
            <p:nvPr/>
          </p:nvSpPr>
          <p:spPr bwMode="auto">
            <a:xfrm>
              <a:off x="1143000" y="1631950"/>
              <a:ext cx="6553200" cy="0"/>
            </a:xfrm>
            <a:prstGeom prst="line">
              <a:avLst/>
            </a:prstGeom>
            <a:noFill/>
            <a:ln w="57150">
              <a:solidFill>
                <a:srgbClr val="5100C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42" name="Straight Arrow Connector 26"/>
            <p:cNvCxnSpPr/>
            <p:nvPr/>
          </p:nvCxnSpPr>
          <p:spPr bwMode="auto">
            <a:xfrm rot="5400000">
              <a:off x="2972594" y="1761331"/>
              <a:ext cx="304800" cy="1587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228600" y="1920875"/>
              <a:ext cx="1905000" cy="892175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600" dirty="0">
                  <a:solidFill>
                    <a:srgbClr val="FF00FF"/>
                  </a:solidFill>
                  <a:latin typeface="Bernard MT Condensed" pitchFamily="18" charset="0"/>
                </a:rPr>
                <a:t>TYPE I</a:t>
              </a:r>
            </a:p>
            <a:p>
              <a:pPr algn="ctr">
                <a:defRPr/>
              </a:pPr>
              <a:r>
                <a:rPr lang="en-US" sz="2600" dirty="0" err="1">
                  <a:solidFill>
                    <a:srgbClr val="FF00FF"/>
                  </a:solidFill>
                  <a:latin typeface="Bernard MT Condensed" pitchFamily="18" charset="0"/>
                </a:rPr>
                <a:t>Anaphylaxsis</a:t>
              </a:r>
              <a:endParaRPr lang="en-US" sz="2600" dirty="0">
                <a:solidFill>
                  <a:srgbClr val="FF00FF"/>
                </a:solidFill>
                <a:latin typeface="Bernard MT Condensed" pitchFamily="18" charset="0"/>
              </a:endParaRPr>
            </a:p>
          </p:txBody>
        </p:sp>
        <p:sp>
          <p:nvSpPr>
            <p:cNvPr id="44" name="TextBox 49"/>
            <p:cNvSpPr txBox="1"/>
            <p:nvPr/>
          </p:nvSpPr>
          <p:spPr>
            <a:xfrm>
              <a:off x="4114800" y="1920875"/>
              <a:ext cx="2438400" cy="892552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>
                  <a:solidFill>
                    <a:srgbClr val="FF00FF"/>
                  </a:solidFill>
                  <a:latin typeface="Bernard MT Condensed" pitchFamily="18" charset="0"/>
                </a:rPr>
                <a:t>TYPE III</a:t>
              </a:r>
            </a:p>
            <a:p>
              <a:pPr algn="ctr">
                <a:defRPr/>
              </a:pPr>
              <a:r>
                <a:rPr lang="en-US" sz="2600">
                  <a:solidFill>
                    <a:srgbClr val="FF00FF"/>
                  </a:solidFill>
                  <a:latin typeface="Bernard MT Condensed" pitchFamily="18" charset="0"/>
                </a:rPr>
                <a:t>Immune complex</a:t>
              </a:r>
            </a:p>
          </p:txBody>
        </p:sp>
        <p:sp>
          <p:nvSpPr>
            <p:cNvPr id="45" name="TextBox 49"/>
            <p:cNvSpPr txBox="1"/>
            <p:nvPr/>
          </p:nvSpPr>
          <p:spPr>
            <a:xfrm>
              <a:off x="6781800" y="1920875"/>
              <a:ext cx="2133600" cy="892175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600" dirty="0">
                  <a:solidFill>
                    <a:srgbClr val="FF00FF"/>
                  </a:solidFill>
                  <a:latin typeface="Bernard MT Condensed" pitchFamily="18" charset="0"/>
                </a:rPr>
                <a:t>TYPE IV</a:t>
              </a:r>
            </a:p>
            <a:p>
              <a:pPr algn="ctr">
                <a:defRPr/>
              </a:pPr>
              <a:r>
                <a:rPr lang="en-US" sz="2600" dirty="0">
                  <a:solidFill>
                    <a:srgbClr val="FF00FF"/>
                  </a:solidFill>
                  <a:latin typeface="Bernard MT Condensed" pitchFamily="18" charset="0"/>
                </a:rPr>
                <a:t>Cell mediated</a:t>
              </a:r>
            </a:p>
          </p:txBody>
        </p:sp>
        <p:sp>
          <p:nvSpPr>
            <p:cNvPr id="46" name="Line 20"/>
            <p:cNvSpPr>
              <a:spLocks noChangeShapeType="1"/>
            </p:cNvSpPr>
            <p:nvPr/>
          </p:nvSpPr>
          <p:spPr bwMode="auto">
            <a:xfrm>
              <a:off x="7696200" y="1022350"/>
              <a:ext cx="0" cy="609600"/>
            </a:xfrm>
            <a:prstGeom prst="line">
              <a:avLst/>
            </a:prstGeom>
            <a:noFill/>
            <a:ln w="57150">
              <a:solidFill>
                <a:srgbClr val="5100C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TextBox 49"/>
            <p:cNvSpPr txBox="1"/>
            <p:nvPr/>
          </p:nvSpPr>
          <p:spPr>
            <a:xfrm>
              <a:off x="2438400" y="1920875"/>
              <a:ext cx="1371600" cy="914400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600" dirty="0">
                  <a:solidFill>
                    <a:srgbClr val="FF00FF"/>
                  </a:solidFill>
                  <a:latin typeface="Bernard MT Condensed" pitchFamily="18" charset="0"/>
                </a:rPr>
                <a:t>TYPE II</a:t>
              </a:r>
            </a:p>
            <a:p>
              <a:pPr algn="ctr">
                <a:defRPr/>
              </a:pPr>
              <a:r>
                <a:rPr lang="en-US" sz="2600" dirty="0" err="1">
                  <a:solidFill>
                    <a:srgbClr val="FF00FF"/>
                  </a:solidFill>
                  <a:latin typeface="Bernard MT Condensed" pitchFamily="18" charset="0"/>
                </a:rPr>
                <a:t>Cytotoxic</a:t>
              </a:r>
              <a:endParaRPr lang="en-US" sz="2600" dirty="0">
                <a:solidFill>
                  <a:srgbClr val="FF00FF"/>
                </a:solidFill>
                <a:latin typeface="Bernard MT Condensed" pitchFamily="18" charset="0"/>
              </a:endParaRPr>
            </a:p>
          </p:txBody>
        </p:sp>
      </p:grpSp>
      <p:sp>
        <p:nvSpPr>
          <p:cNvPr id="48" name="Right Arrow 47"/>
          <p:cNvSpPr/>
          <p:nvPr/>
        </p:nvSpPr>
        <p:spPr>
          <a:xfrm>
            <a:off x="5486400" y="1066800"/>
            <a:ext cx="533400" cy="381000"/>
          </a:xfrm>
          <a:prstGeom prst="rightArrow">
            <a:avLst/>
          </a:prstGeom>
          <a:solidFill>
            <a:srgbClr val="FFE5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1981200" y="152400"/>
            <a:ext cx="53126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Arial Narrow" pitchFamily="34" charset="0"/>
              </a:rPr>
              <a:t>[1] If due to immunological response</a:t>
            </a:r>
            <a:endParaRPr lang="en-US" sz="2800" dirty="0"/>
          </a:p>
        </p:txBody>
      </p:sp>
      <p:sp>
        <p:nvSpPr>
          <p:cNvPr id="50" name="TextBox 24"/>
          <p:cNvSpPr txBox="1">
            <a:spLocks noChangeArrowheads="1"/>
          </p:cNvSpPr>
          <p:nvPr/>
        </p:nvSpPr>
        <p:spPr bwMode="auto">
          <a:xfrm>
            <a:off x="76200" y="3418116"/>
            <a:ext cx="20574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200" b="1" dirty="0">
                <a:latin typeface="Arial Narrow" pitchFamily="34" charset="0"/>
              </a:rPr>
              <a:t>Release of </a:t>
            </a:r>
            <a:r>
              <a:rPr lang="en-US" sz="2200" b="1" dirty="0" smtClean="0">
                <a:latin typeface="Arial Narrow" pitchFamily="34" charset="0"/>
              </a:rPr>
              <a:t>mediators from   </a:t>
            </a:r>
            <a:r>
              <a:rPr lang="en-US" sz="2200" b="1" dirty="0">
                <a:latin typeface="Arial Narrow" pitchFamily="34" charset="0"/>
              </a:rPr>
              <a:t>mast cells or blood </a:t>
            </a:r>
            <a:r>
              <a:rPr lang="en-US" sz="2200" b="1" dirty="0" err="1">
                <a:latin typeface="Arial Narrow" pitchFamily="34" charset="0"/>
              </a:rPr>
              <a:t>basophils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51" name="Rectangle 25"/>
          <p:cNvSpPr>
            <a:spLocks noChangeArrowheads="1"/>
          </p:cNvSpPr>
          <p:nvPr/>
        </p:nvSpPr>
        <p:spPr bwMode="auto">
          <a:xfrm>
            <a:off x="2209800" y="3418116"/>
            <a:ext cx="2006600" cy="90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200" b="1" dirty="0">
                <a:latin typeface="Arial Narrow" pitchFamily="34" charset="0"/>
              </a:rPr>
              <a:t>Antibody-directed  cell-mediated </a:t>
            </a:r>
            <a:r>
              <a:rPr lang="en-US" sz="2200" b="1" dirty="0" err="1">
                <a:latin typeface="Arial Narrow" pitchFamily="34" charset="0"/>
              </a:rPr>
              <a:t>lysis</a:t>
            </a:r>
            <a:r>
              <a:rPr lang="en-US" sz="2200" b="1" dirty="0">
                <a:latin typeface="Arial Narrow" pitchFamily="34" charset="0"/>
              </a:rPr>
              <a:t> </a:t>
            </a:r>
          </a:p>
        </p:txBody>
      </p:sp>
      <p:sp>
        <p:nvSpPr>
          <p:cNvPr id="52" name="Text Box 11"/>
          <p:cNvSpPr txBox="1">
            <a:spLocks noChangeArrowheads="1"/>
          </p:cNvSpPr>
          <p:nvPr/>
        </p:nvSpPr>
        <p:spPr bwMode="auto">
          <a:xfrm>
            <a:off x="4027716" y="3418116"/>
            <a:ext cx="2514600" cy="1438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200" b="1" dirty="0">
                <a:latin typeface="Arial Narrow" pitchFamily="34" charset="0"/>
              </a:rPr>
              <a:t>Deposition of soluble antigen–antibody- complement complexes in small blood vessels </a:t>
            </a:r>
          </a:p>
        </p:txBody>
      </p:sp>
      <p:sp>
        <p:nvSpPr>
          <p:cNvPr id="53" name="Rectangle 33"/>
          <p:cNvSpPr>
            <a:spLocks noChangeArrowheads="1"/>
          </p:cNvSpPr>
          <p:nvPr/>
        </p:nvSpPr>
        <p:spPr bwMode="auto">
          <a:xfrm>
            <a:off x="6672940" y="3418116"/>
            <a:ext cx="2438400" cy="1438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200" b="1" dirty="0">
                <a:latin typeface="Arial Narrow" pitchFamily="34" charset="0"/>
              </a:rPr>
              <a:t>Interaction release cytokines  that attracts inflammatory cell infiltrate </a:t>
            </a:r>
          </a:p>
        </p:txBody>
      </p:sp>
      <p:sp>
        <p:nvSpPr>
          <p:cNvPr id="54" name="Rectangle 26"/>
          <p:cNvSpPr>
            <a:spLocks noChangeArrowheads="1"/>
          </p:cNvSpPr>
          <p:nvPr/>
        </p:nvSpPr>
        <p:spPr bwMode="auto">
          <a:xfrm>
            <a:off x="2133600" y="5181600"/>
            <a:ext cx="22098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200" b="1" dirty="0" err="1">
                <a:latin typeface="Arial Narrow" pitchFamily="34" charset="0"/>
              </a:rPr>
              <a:t>Haemolytic</a:t>
            </a:r>
            <a:r>
              <a:rPr lang="en-US" sz="2200" b="1" dirty="0">
                <a:latin typeface="Arial Narrow" pitchFamily="34" charset="0"/>
              </a:rPr>
              <a:t> </a:t>
            </a:r>
            <a:r>
              <a:rPr lang="en-US" sz="2200" b="1" dirty="0" err="1">
                <a:latin typeface="Arial Narrow" pitchFamily="34" charset="0"/>
              </a:rPr>
              <a:t>anaemia</a:t>
            </a:r>
            <a:r>
              <a:rPr lang="en-US" sz="2200" b="1" dirty="0">
                <a:latin typeface="Arial Narrow" pitchFamily="34" charset="0"/>
              </a:rPr>
              <a:t>  thrombocytopenia  by </a:t>
            </a:r>
            <a:r>
              <a:rPr lang="en-US" sz="2200" b="1" dirty="0" smtClean="0">
                <a:solidFill>
                  <a:srgbClr val="5100C8"/>
                </a:solidFill>
                <a:latin typeface="Arial Narrow" pitchFamily="34" charset="0"/>
              </a:rPr>
              <a:t>Quinine</a:t>
            </a:r>
            <a:endParaRPr lang="en-US" sz="2200" b="1" dirty="0">
              <a:solidFill>
                <a:srgbClr val="5100C8"/>
              </a:solidFill>
              <a:latin typeface="Arial Narrow" pitchFamily="34" charset="0"/>
            </a:endParaRPr>
          </a:p>
        </p:txBody>
      </p:sp>
      <p:sp>
        <p:nvSpPr>
          <p:cNvPr id="55" name="Rectangle 32"/>
          <p:cNvSpPr>
            <a:spLocks noChangeArrowheads="1"/>
          </p:cNvSpPr>
          <p:nvPr/>
        </p:nvSpPr>
        <p:spPr bwMode="auto">
          <a:xfrm>
            <a:off x="4343400" y="5181600"/>
            <a:ext cx="2895600" cy="1438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200" b="1" dirty="0">
                <a:latin typeface="Arial Narrow" pitchFamily="34" charset="0"/>
              </a:rPr>
              <a:t>Serum sickness </a:t>
            </a:r>
            <a:r>
              <a:rPr lang="en-US" sz="2000" b="1" i="1" dirty="0">
                <a:latin typeface="Arial Narrow" pitchFamily="34" charset="0"/>
              </a:rPr>
              <a:t>(</a:t>
            </a:r>
            <a:r>
              <a:rPr lang="en-US" sz="2000" b="1" i="1" dirty="0" smtClean="0">
                <a:latin typeface="Arial Narrow" pitchFamily="34" charset="0"/>
                <a:sym typeface="Symbol" pitchFamily="18" charset="2"/>
              </a:rPr>
              <a:t>fever, arthritis, </a:t>
            </a:r>
            <a:r>
              <a:rPr lang="en-US" sz="2000" b="1" i="1" dirty="0">
                <a:latin typeface="Arial Narrow" pitchFamily="34" charset="0"/>
                <a:sym typeface="Symbol" pitchFamily="18" charset="2"/>
              </a:rPr>
              <a:t>enlarged lymph nodes, </a:t>
            </a:r>
            <a:r>
              <a:rPr lang="en-US" sz="2000" b="1" i="1" dirty="0" err="1">
                <a:latin typeface="Arial Narrow" pitchFamily="34" charset="0"/>
                <a:sym typeface="Symbol" pitchFamily="18" charset="2"/>
              </a:rPr>
              <a:t>urticaria</a:t>
            </a:r>
            <a:r>
              <a:rPr lang="en-US" sz="2000" b="1" i="1" dirty="0">
                <a:latin typeface="Arial Narrow" pitchFamily="34" charset="0"/>
                <a:sym typeface="Symbol" pitchFamily="18" charset="2"/>
              </a:rPr>
              <a:t>)</a:t>
            </a:r>
            <a:r>
              <a:rPr lang="en-US" sz="2200" b="1" dirty="0">
                <a:latin typeface="Arial Narrow" pitchFamily="34" charset="0"/>
                <a:sym typeface="Symbol" pitchFamily="18" charset="2"/>
              </a:rPr>
              <a:t> </a:t>
            </a:r>
          </a:p>
          <a:p>
            <a:pPr algn="ctr">
              <a:lnSpc>
                <a:spcPts val="2100"/>
              </a:lnSpc>
            </a:pPr>
            <a:r>
              <a:rPr lang="en-US" sz="2200" b="1" dirty="0">
                <a:latin typeface="Arial Narrow" pitchFamily="34" charset="0"/>
                <a:sym typeface="Symbol" pitchFamily="18" charset="2"/>
              </a:rPr>
              <a:t>by </a:t>
            </a:r>
            <a:r>
              <a:rPr lang="en-US" sz="2200" b="1" dirty="0" err="1" smtClean="0">
                <a:solidFill>
                  <a:srgbClr val="5100C8"/>
                </a:solidFill>
                <a:latin typeface="Arial Narrow" pitchFamily="34" charset="0"/>
                <a:sym typeface="Symbol" pitchFamily="18" charset="2"/>
              </a:rPr>
              <a:t>Sulphonamides</a:t>
            </a:r>
            <a:r>
              <a:rPr lang="en-US" sz="2200" b="1" dirty="0" smtClean="0">
                <a:solidFill>
                  <a:srgbClr val="5100C8"/>
                </a:solidFill>
                <a:latin typeface="Arial Narrow" pitchFamily="34" charset="0"/>
                <a:sym typeface="Symbol" pitchFamily="18" charset="2"/>
              </a:rPr>
              <a:t>,</a:t>
            </a:r>
          </a:p>
          <a:p>
            <a:pPr algn="ctr">
              <a:lnSpc>
                <a:spcPts val="2100"/>
              </a:lnSpc>
            </a:pPr>
            <a:r>
              <a:rPr lang="en-US" sz="2200" b="1" dirty="0" smtClean="0">
                <a:solidFill>
                  <a:srgbClr val="5100C8"/>
                </a:solidFill>
                <a:latin typeface="Arial Narrow" pitchFamily="34" charset="0"/>
                <a:sym typeface="Symbol" pitchFamily="18" charset="2"/>
              </a:rPr>
              <a:t>Streptomycin </a:t>
            </a:r>
            <a:endParaRPr lang="en-US" sz="2200" b="1" dirty="0">
              <a:solidFill>
                <a:srgbClr val="5100C8"/>
              </a:solidFill>
              <a:latin typeface="Arial Narrow" pitchFamily="34" charset="0"/>
            </a:endParaRPr>
          </a:p>
        </p:txBody>
      </p:sp>
      <p:sp>
        <p:nvSpPr>
          <p:cNvPr id="56" name="TextBox 34"/>
          <p:cNvSpPr txBox="1">
            <a:spLocks noChangeArrowheads="1"/>
          </p:cNvSpPr>
          <p:nvPr/>
        </p:nvSpPr>
        <p:spPr bwMode="auto">
          <a:xfrm>
            <a:off x="7010400" y="5181600"/>
            <a:ext cx="2057400" cy="1438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200" b="1" dirty="0">
                <a:latin typeface="Arial Narrow" pitchFamily="34" charset="0"/>
                <a:sym typeface="Symbol" pitchFamily="18" charset="2"/>
              </a:rPr>
              <a:t>Contact dermatitis by </a:t>
            </a:r>
            <a:r>
              <a:rPr lang="en-US" sz="2200" b="1" dirty="0">
                <a:solidFill>
                  <a:srgbClr val="5100C8"/>
                </a:solidFill>
                <a:latin typeface="Arial Narrow" pitchFamily="34" charset="0"/>
                <a:sym typeface="Symbol" pitchFamily="18" charset="2"/>
              </a:rPr>
              <a:t>local </a:t>
            </a:r>
            <a:r>
              <a:rPr lang="en-US" sz="2200" b="1" dirty="0" err="1">
                <a:solidFill>
                  <a:srgbClr val="5100C8"/>
                </a:solidFill>
                <a:latin typeface="Arial Narrow" pitchFamily="34" charset="0"/>
                <a:sym typeface="Symbol" pitchFamily="18" charset="2"/>
              </a:rPr>
              <a:t>anaesthetics</a:t>
            </a:r>
            <a:r>
              <a:rPr lang="en-US" sz="2200" b="1" dirty="0">
                <a:solidFill>
                  <a:srgbClr val="5100C8"/>
                </a:solidFill>
                <a:latin typeface="Arial Narrow" pitchFamily="34" charset="0"/>
                <a:sym typeface="Symbol" pitchFamily="18" charset="2"/>
              </a:rPr>
              <a:t> </a:t>
            </a:r>
            <a:r>
              <a:rPr lang="en-US" sz="2200" b="1" dirty="0" smtClean="0">
                <a:solidFill>
                  <a:srgbClr val="5100C8"/>
                </a:solidFill>
                <a:latin typeface="Arial Narrow" pitchFamily="34" charset="0"/>
                <a:sym typeface="Symbol" pitchFamily="18" charset="2"/>
              </a:rPr>
              <a:t>creams</a:t>
            </a:r>
            <a:endParaRPr lang="en-US" sz="2200" b="1" dirty="0">
              <a:solidFill>
                <a:srgbClr val="5100C8"/>
              </a:solidFill>
              <a:latin typeface="Arial Narrow" pitchFamily="34" charset="0"/>
            </a:endParaRPr>
          </a:p>
        </p:txBody>
      </p:sp>
      <p:sp>
        <p:nvSpPr>
          <p:cNvPr id="57" name="TextBox 35"/>
          <p:cNvSpPr txBox="1">
            <a:spLocks noChangeArrowheads="1"/>
          </p:cNvSpPr>
          <p:nvPr/>
        </p:nvSpPr>
        <p:spPr bwMode="auto">
          <a:xfrm>
            <a:off x="152400" y="5181600"/>
            <a:ext cx="20574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200" b="1" dirty="0" err="1">
                <a:latin typeface="Arial Narrow" pitchFamily="34" charset="0"/>
              </a:rPr>
              <a:t>Urticaria</a:t>
            </a:r>
            <a:r>
              <a:rPr lang="en-US" sz="2200" b="1" dirty="0">
                <a:latin typeface="Arial Narrow" pitchFamily="34" charset="0"/>
              </a:rPr>
              <a:t> rhinitis, bronchial asthma </a:t>
            </a:r>
          </a:p>
          <a:p>
            <a:pPr algn="ctr">
              <a:lnSpc>
                <a:spcPts val="2100"/>
              </a:lnSpc>
            </a:pPr>
            <a:r>
              <a:rPr lang="en-US" sz="2200" b="1" dirty="0">
                <a:latin typeface="Arial Narrow" pitchFamily="34" charset="0"/>
              </a:rPr>
              <a:t>by </a:t>
            </a:r>
            <a:r>
              <a:rPr lang="en-US" sz="2200" b="1" dirty="0">
                <a:solidFill>
                  <a:srgbClr val="5100C8"/>
                </a:solidFill>
                <a:latin typeface="Arial Narrow" pitchFamily="34" charset="0"/>
              </a:rPr>
              <a:t>Penicillin, </a:t>
            </a: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2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2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17" grpId="0"/>
      <p:bldP spid="42018" grpId="0"/>
      <p:bldP spid="16" grpId="0" animBg="1"/>
      <p:bldP spid="20" grpId="0" animBg="1"/>
      <p:bldP spid="21" grpId="0" animBg="1"/>
      <p:bldP spid="48" grpId="0" animBg="1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-12700" y="-1270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6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7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0" y="152400"/>
            <a:ext cx="9144000" cy="523220"/>
          </a:xfrm>
          <a:prstGeom prst="rect">
            <a:avLst/>
          </a:prstGeom>
          <a:gradFill>
            <a:gsLst>
              <a:gs pos="17000">
                <a:schemeClr val="accent6">
                  <a:lumMod val="20000"/>
                  <a:lumOff val="80000"/>
                </a:schemeClr>
              </a:gs>
              <a:gs pos="46000">
                <a:schemeClr val="bg1"/>
              </a:gs>
              <a:gs pos="80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effectLst>
            <a:outerShdw blurRad="50800" dist="38100" dir="2700000" algn="tl" rotWithShape="0">
              <a:schemeClr val="tx1"/>
            </a:outerShdw>
            <a:reflection blurRad="6350" stA="50000" endA="300" endPos="90000" dist="50800" dir="5400000" sy="-100000" algn="bl" rotWithShape="0"/>
          </a:effectLst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defRPr/>
            </a:pPr>
            <a:r>
              <a:rPr lang="en-US" sz="28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</a:rPr>
              <a:t>  TYPE B</a:t>
            </a:r>
          </a:p>
        </p:txBody>
      </p:sp>
      <p:sp>
        <p:nvSpPr>
          <p:cNvPr id="33" name="Curved Up Arrow 32"/>
          <p:cNvSpPr/>
          <p:nvPr/>
        </p:nvSpPr>
        <p:spPr>
          <a:xfrm rot="2879632" flipV="1">
            <a:off x="7368804" y="357363"/>
            <a:ext cx="838200" cy="457200"/>
          </a:xfrm>
          <a:prstGeom prst="curvedUpArrow">
            <a:avLst>
              <a:gd name="adj1" fmla="val 42793"/>
              <a:gd name="adj2" fmla="val 91667"/>
              <a:gd name="adj3" fmla="val 51191"/>
            </a:avLst>
          </a:prstGeom>
          <a:solidFill>
            <a:srgbClr val="FFE5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2133600" y="152400"/>
            <a:ext cx="52758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Algerian" pitchFamily="82" charset="0"/>
              </a:rPr>
              <a:t>[2] If due to genetic defect</a:t>
            </a:r>
            <a:endParaRPr lang="en-US" sz="2800" dirty="0">
              <a:latin typeface="Algerian" pitchFamily="8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7200" y="5334000"/>
            <a:ext cx="7391400" cy="645048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2800" b="1" dirty="0" smtClean="0">
                <a:solidFill>
                  <a:srgbClr val="CC0000"/>
                </a:solidFill>
              </a:rPr>
              <a:t>Relapse of infection</a:t>
            </a:r>
            <a:r>
              <a:rPr lang="en-US" sz="2800" dirty="0" smtClean="0"/>
              <a:t> &amp; </a:t>
            </a:r>
            <a:r>
              <a:rPr lang="en-US" sz="2800" b="1" dirty="0" smtClean="0">
                <a:solidFill>
                  <a:srgbClr val="CC0000"/>
                </a:solidFill>
              </a:rPr>
              <a:t>hepatitis </a:t>
            </a:r>
            <a:r>
              <a:rPr lang="en-US" sz="2800" dirty="0" smtClean="0"/>
              <a:t> occur  in fast </a:t>
            </a:r>
            <a:r>
              <a:rPr lang="en-US" sz="2800" dirty="0" err="1" smtClean="0"/>
              <a:t>acetylators</a:t>
            </a:r>
            <a:endParaRPr lang="en-US" sz="2800" dirty="0">
              <a:latin typeface="Arial Narrow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57200" y="6096000"/>
            <a:ext cx="5257800" cy="645048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2800" dirty="0" err="1" smtClean="0"/>
              <a:t>Isoniazid</a:t>
            </a:r>
            <a:r>
              <a:rPr lang="en-US" sz="2800" dirty="0" smtClean="0"/>
              <a:t> causes </a:t>
            </a:r>
            <a:r>
              <a:rPr lang="en-US" sz="2800" b="1" dirty="0" smtClean="0">
                <a:solidFill>
                  <a:srgbClr val="CC0000"/>
                </a:solidFill>
              </a:rPr>
              <a:t>peripheral neuropathy</a:t>
            </a:r>
            <a:r>
              <a:rPr lang="en-US" sz="2800" dirty="0" smtClean="0"/>
              <a:t> in slow </a:t>
            </a:r>
            <a:r>
              <a:rPr lang="en-US" sz="2800" dirty="0" err="1" smtClean="0"/>
              <a:t>acetylators</a:t>
            </a:r>
            <a:endParaRPr lang="en-US" sz="2800" dirty="0">
              <a:latin typeface="Arial Narrow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81000" y="914400"/>
            <a:ext cx="8305800" cy="1438855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2800" dirty="0" smtClean="0"/>
              <a:t>When </a:t>
            </a:r>
            <a:r>
              <a:rPr lang="en-US" sz="2800" b="1" dirty="0" err="1" smtClean="0">
                <a:solidFill>
                  <a:srgbClr val="CC0000"/>
                </a:solidFill>
              </a:rPr>
              <a:t>isoniazid</a:t>
            </a:r>
            <a:r>
              <a:rPr lang="en-US" sz="2800" dirty="0" smtClean="0"/>
              <a:t> is given in identical doses /kg, two distinct groups can be identified, a group with low blood level </a:t>
            </a:r>
            <a:r>
              <a:rPr lang="en-US" sz="2800" dirty="0" err="1" smtClean="0"/>
              <a:t>acetylate</a:t>
            </a:r>
            <a:r>
              <a:rPr lang="en-US" sz="2800" dirty="0" smtClean="0"/>
              <a:t> the drug more rapidly ‘</a:t>
            </a:r>
            <a:r>
              <a:rPr lang="en-US" sz="2800" b="1" dirty="0" smtClean="0">
                <a:solidFill>
                  <a:schemeClr val="accent2"/>
                </a:solidFill>
              </a:rPr>
              <a:t>fast </a:t>
            </a:r>
            <a:r>
              <a:rPr lang="en-US" sz="2800" b="1" dirty="0" err="1" smtClean="0">
                <a:solidFill>
                  <a:schemeClr val="accent2"/>
                </a:solidFill>
              </a:rPr>
              <a:t>acetylators</a:t>
            </a:r>
            <a:r>
              <a:rPr lang="en-US" sz="2800" b="1" dirty="0" smtClean="0">
                <a:solidFill>
                  <a:schemeClr val="accent2"/>
                </a:solidFill>
              </a:rPr>
              <a:t>’</a:t>
            </a:r>
            <a:r>
              <a:rPr lang="en-US" sz="2800" dirty="0" smtClean="0"/>
              <a:t> &amp; ‘a group with high blood level </a:t>
            </a:r>
            <a:r>
              <a:rPr lang="en-US" sz="2800" dirty="0" err="1" smtClean="0"/>
              <a:t>acetylate</a:t>
            </a:r>
            <a:r>
              <a:rPr lang="en-US" sz="2800" dirty="0" smtClean="0"/>
              <a:t> the drug slowly “</a:t>
            </a:r>
            <a:r>
              <a:rPr lang="en-US" sz="2800" b="1" dirty="0" smtClean="0">
                <a:solidFill>
                  <a:schemeClr val="accent2"/>
                </a:solidFill>
              </a:rPr>
              <a:t>slow </a:t>
            </a:r>
            <a:r>
              <a:rPr lang="en-US" sz="2800" b="1" dirty="0" err="1" smtClean="0">
                <a:solidFill>
                  <a:schemeClr val="accent2"/>
                </a:solidFill>
              </a:rPr>
              <a:t>acetylators</a:t>
            </a:r>
            <a:r>
              <a:rPr lang="en-US" sz="2800" b="1" dirty="0" smtClean="0">
                <a:solidFill>
                  <a:schemeClr val="accent2"/>
                </a:solidFill>
              </a:rPr>
              <a:t>’</a:t>
            </a:r>
            <a:endParaRPr lang="en-US" sz="2800" dirty="0">
              <a:latin typeface="Arial Narrow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438400"/>
            <a:ext cx="621982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553200" y="3276600"/>
            <a:ext cx="2438400" cy="630942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2800" dirty="0" smtClean="0"/>
              <a:t>Genetic polymorphism</a:t>
            </a:r>
            <a:endParaRPr lang="en-US" sz="2800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9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3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pic>
        <p:nvPicPr>
          <p:cNvPr id="5" name="Picture 7" descr="prescription_drug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CD3D0"/>
              </a:clrFrom>
              <a:clrTo>
                <a:srgbClr val="ACD3D0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629400" y="533400"/>
            <a:ext cx="2514600" cy="39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88238" y="304800"/>
            <a:ext cx="165576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09600" y="1524000"/>
            <a:ext cx="3886200" cy="523220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Thalidomide crisis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2438400"/>
            <a:ext cx="5029200" cy="1815882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Thalidomide was marketed in 1958 in West Germany as a hypnotic &amp; as for morning sickness during pregnancy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609600" y="609600"/>
            <a:ext cx="3886200" cy="523220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66"/>
                </a:solidFill>
              </a:rPr>
              <a:t>Phocomelia</a:t>
            </a:r>
            <a:endParaRPr lang="en-US" sz="2800" b="1" dirty="0">
              <a:solidFill>
                <a:srgbClr val="FF0066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685800"/>
            <a:ext cx="24574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 descr="نتيجة بحث الصور عن ‪thalidomide‬‏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4495800"/>
            <a:ext cx="2362200" cy="20574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533400" y="4648200"/>
            <a:ext cx="4953000" cy="1384995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 1961 a report of out break of </a:t>
            </a:r>
            <a:r>
              <a:rPr lang="en-US" sz="2800" b="1" dirty="0" err="1" smtClean="0">
                <a:solidFill>
                  <a:srgbClr val="FF0000"/>
                </a:solidFill>
              </a:rPr>
              <a:t>phocomelia</a:t>
            </a:r>
            <a:r>
              <a:rPr lang="en-US" sz="2800" dirty="0" smtClean="0"/>
              <a:t> in the </a:t>
            </a:r>
            <a:r>
              <a:rPr lang="en-US" sz="2800" dirty="0" err="1" smtClean="0"/>
              <a:t>neoborn</a:t>
            </a:r>
            <a:r>
              <a:rPr lang="en-US" sz="2800" dirty="0" smtClean="0"/>
              <a:t> babies(40000-100000 cases)</a:t>
            </a:r>
            <a:endParaRPr lang="en-US" sz="2800" dirty="0"/>
          </a:p>
        </p:txBody>
      </p:sp>
      <p:pic>
        <p:nvPicPr>
          <p:cNvPr id="19458" name="Picture 2" descr="https://encrypted-tbn2.gstatic.com/images?q=tbn:ANd9GcQPPiDruXShs41-b4rS6Z41sISMW67GAnY_j1j0YZiX3wsx5OAwuQ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3600" y="2209800"/>
            <a:ext cx="2990850" cy="2308225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533400" y="2743200"/>
            <a:ext cx="4724400" cy="584775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66"/>
                </a:solidFill>
                <a:latin typeface="Algerian" pitchFamily="82" charset="0"/>
              </a:rPr>
              <a:t>Iatrogenic disease</a:t>
            </a:r>
            <a:endParaRPr lang="en-US" sz="3200" b="1" dirty="0">
              <a:solidFill>
                <a:srgbClr val="FF0066"/>
              </a:solidFill>
              <a:latin typeface="Algerian" pitchFamily="82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2" grpId="1" animBg="1"/>
      <p:bldP spid="13" grpId="0" animBg="1"/>
      <p:bldP spid="17" grpId="1" animBg="1"/>
      <p:bldP spid="17" grpId="2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7" descr="prescription_drugs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324600" y="152400"/>
            <a:ext cx="2187172" cy="3276600"/>
          </a:xfrm>
          <a:prstGeom prst="rect">
            <a:avLst/>
          </a:prstGeom>
          <a:noFill/>
        </p:spPr>
      </p:pic>
      <p:pic>
        <p:nvPicPr>
          <p:cNvPr id="1434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1752600"/>
            <a:ext cx="3200400" cy="308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04800" y="2286000"/>
            <a:ext cx="6705600" cy="1384995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 prst="convex"/>
          </a:sp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07044C"/>
                </a:solidFill>
                <a:latin typeface="Calibri" pitchFamily="34" charset="0"/>
              </a:rPr>
              <a:t>Distinguish difference between  tolerance and desensitization (</a:t>
            </a:r>
            <a:r>
              <a:rPr lang="en-US" sz="2800" b="1" dirty="0" err="1" smtClean="0">
                <a:solidFill>
                  <a:srgbClr val="07044C"/>
                </a:solidFill>
                <a:latin typeface="Calibri" pitchFamily="34" charset="0"/>
              </a:rPr>
              <a:t>tachyphylaxis</a:t>
            </a:r>
            <a:r>
              <a:rPr lang="en-US" sz="2800" b="1" dirty="0" smtClean="0">
                <a:solidFill>
                  <a:srgbClr val="07044C"/>
                </a:solidFill>
                <a:latin typeface="Calibri" pitchFamily="34" charset="0"/>
              </a:rPr>
              <a:t>) and reasons for their development </a:t>
            </a:r>
            <a:endParaRPr lang="en-US" sz="2800" b="1" dirty="0">
              <a:solidFill>
                <a:srgbClr val="07044C"/>
              </a:solidFill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685800"/>
            <a:ext cx="6019800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lgerian" pitchFamily="82" charset="0"/>
              </a:rPr>
              <a:t>Ilos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" y="4724400"/>
            <a:ext cx="6248400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 prst="convex"/>
          </a:sp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07044C"/>
                </a:solidFill>
                <a:latin typeface="Calibri" pitchFamily="34" charset="0"/>
              </a:rPr>
              <a:t>Recognize patterns of adverse  drug </a:t>
            </a:r>
            <a:br>
              <a:rPr lang="en-US" sz="2800" b="1" dirty="0" smtClean="0">
                <a:solidFill>
                  <a:srgbClr val="07044C"/>
                </a:solidFill>
                <a:latin typeface="Calibri" pitchFamily="34" charset="0"/>
              </a:rPr>
            </a:br>
            <a:r>
              <a:rPr lang="en-US" sz="2800" b="1" dirty="0" smtClean="0">
                <a:solidFill>
                  <a:srgbClr val="07044C"/>
                </a:solidFill>
                <a:latin typeface="Calibri" pitchFamily="34" charset="0"/>
              </a:rPr>
              <a:t>    reactions (ADRs)</a:t>
            </a:r>
            <a:endParaRPr lang="en-US" sz="2800" b="1" dirty="0">
              <a:solidFill>
                <a:srgbClr val="07044C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3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30D"/>
                </a:solidFill>
                <a:latin typeface="Calibri" pitchFamily="34" charset="0"/>
              </a:endParaRPr>
            </a:p>
          </p:txBody>
        </p:sp>
      </p:grpSp>
      <p:pic>
        <p:nvPicPr>
          <p:cNvPr id="5" name="Picture 7" descr="prescription_drug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CD3D0"/>
              </a:clrFrom>
              <a:clrTo>
                <a:srgbClr val="ACD3D0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629400" y="533400"/>
            <a:ext cx="2362200" cy="39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88238" y="304800"/>
            <a:ext cx="165576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85800" y="2590800"/>
            <a:ext cx="3886200" cy="3108543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rgbClr val="FFF30D"/>
                </a:solidFill>
                <a:latin typeface="Arial Narrow" pitchFamily="34" charset="0"/>
              </a:rPr>
              <a:t>Phenomenon of variation in drug response, whereby there is a gradual diminution of the response to the drug when given continuously or repeatedly </a:t>
            </a:r>
            <a:endParaRPr lang="en-US" sz="2800" b="1" dirty="0">
              <a:solidFill>
                <a:srgbClr val="FFF30D"/>
              </a:solidFill>
              <a:latin typeface="Arial Narrow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838200"/>
            <a:ext cx="6858000" cy="584775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lgerian" pitchFamily="82" charset="0"/>
              </a:rPr>
              <a:t>TOLERANCE and DESENSITIZATION </a:t>
            </a:r>
            <a:endParaRPr lang="en-US" sz="3200" b="1" dirty="0">
              <a:latin typeface="Algerian" pitchFamily="82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2057400"/>
            <a:ext cx="408622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Rectangle 3"/>
          <p:cNvGrpSpPr>
            <a:grpSpLocks/>
          </p:cNvGrpSpPr>
          <p:nvPr/>
        </p:nvGrpSpPr>
        <p:grpSpPr bwMode="auto">
          <a:xfrm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43009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3010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pic>
        <p:nvPicPr>
          <p:cNvPr id="174" name="Picture 7" descr="prescription_drug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CD3D0"/>
              </a:clrFrom>
              <a:clrTo>
                <a:srgbClr val="ACD3D0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8976" y="204787"/>
            <a:ext cx="2456999" cy="368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5" name="TextBox 174"/>
          <p:cNvSpPr txBox="1"/>
          <p:nvPr/>
        </p:nvSpPr>
        <p:spPr>
          <a:xfrm>
            <a:off x="1931574" y="1295400"/>
            <a:ext cx="1828800" cy="1107996"/>
          </a:xfrm>
          <a:prstGeom prst="rect">
            <a:avLst/>
          </a:prstGeom>
          <a:gradFill flip="none" rotWithShape="1">
            <a:gsLst>
              <a:gs pos="17000">
                <a:srgbClr val="EBE2F2">
                  <a:alpha val="30000"/>
                </a:srgbClr>
              </a:gs>
              <a:gs pos="46000">
                <a:schemeClr val="bg1"/>
              </a:gs>
              <a:gs pos="80000">
                <a:schemeClr val="bg1">
                  <a:alpha val="3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200" b="1" dirty="0">
                <a:latin typeface="Arial Narrow" pitchFamily="34" charset="0"/>
              </a:rPr>
              <a:t>Rapid, in the course of few minutes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4903374" y="1295400"/>
            <a:ext cx="1828800" cy="1107996"/>
          </a:xfrm>
          <a:prstGeom prst="rect">
            <a:avLst/>
          </a:prstGeom>
          <a:gradFill flip="none" rotWithShape="1">
            <a:gsLst>
              <a:gs pos="17000">
                <a:srgbClr val="EBE2F2">
                  <a:alpha val="30000"/>
                </a:srgbClr>
              </a:gs>
              <a:gs pos="46000">
                <a:schemeClr val="bg1"/>
              </a:gs>
              <a:gs pos="80000">
                <a:schemeClr val="bg1">
                  <a:alpha val="3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200" b="1" dirty="0">
                <a:latin typeface="Arial Narrow" pitchFamily="34" charset="0"/>
              </a:rPr>
              <a:t>Gradual in the course of few days  to weeks</a:t>
            </a:r>
          </a:p>
        </p:txBody>
      </p:sp>
      <p:sp>
        <p:nvSpPr>
          <p:cNvPr id="177" name="TextBox 30"/>
          <p:cNvSpPr txBox="1">
            <a:spLocks noChangeArrowheads="1"/>
          </p:cNvSpPr>
          <p:nvPr/>
        </p:nvSpPr>
        <p:spPr bwMode="auto">
          <a:xfrm>
            <a:off x="4903788" y="2797175"/>
            <a:ext cx="2133600" cy="461963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5100C8"/>
                </a:solidFill>
                <a:latin typeface="Constantia" pitchFamily="18" charset="0"/>
              </a:rPr>
              <a:t>TOLERANCE</a:t>
            </a:r>
          </a:p>
        </p:txBody>
      </p:sp>
      <p:sp>
        <p:nvSpPr>
          <p:cNvPr id="178" name="TextBox 30"/>
          <p:cNvSpPr txBox="1">
            <a:spLocks noChangeArrowheads="1"/>
          </p:cNvSpPr>
          <p:nvPr/>
        </p:nvSpPr>
        <p:spPr bwMode="auto">
          <a:xfrm>
            <a:off x="712788" y="2797175"/>
            <a:ext cx="2971800" cy="831850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5100C8"/>
                </a:solidFill>
                <a:latin typeface="Constantia" pitchFamily="18" charset="0"/>
              </a:rPr>
              <a:t>TACHYPHYLAXIS / DESENSITIZATION</a:t>
            </a:r>
          </a:p>
        </p:txBody>
      </p:sp>
      <p:sp>
        <p:nvSpPr>
          <p:cNvPr id="173" name="Rectangle 172"/>
          <p:cNvSpPr/>
          <p:nvPr/>
        </p:nvSpPr>
        <p:spPr>
          <a:xfrm>
            <a:off x="1981200" y="175490"/>
            <a:ext cx="5181600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algn="l" rotWithShape="0">
              <a:srgbClr val="5100C8"/>
            </a:outerShdw>
            <a:softEdge rad="31750"/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5100C8"/>
                </a:solidFill>
                <a:latin typeface="Comic Sans MS" pitchFamily="66" charset="0"/>
              </a:rPr>
              <a:t>DIMINUTION OF A RESPONSE</a:t>
            </a:r>
          </a:p>
        </p:txBody>
      </p:sp>
      <p:cxnSp>
        <p:nvCxnSpPr>
          <p:cNvPr id="180" name="Straight Arrow Connector 179"/>
          <p:cNvCxnSpPr/>
          <p:nvPr/>
        </p:nvCxnSpPr>
        <p:spPr>
          <a:xfrm rot="10800000" flipV="1">
            <a:off x="3074988" y="685800"/>
            <a:ext cx="762000" cy="60960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3"/>
          <p:cNvCxnSpPr/>
          <p:nvPr/>
        </p:nvCxnSpPr>
        <p:spPr>
          <a:xfrm rot="10800000" flipH="1" flipV="1">
            <a:off x="4751388" y="685800"/>
            <a:ext cx="762000" cy="60960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/>
          <p:cNvCxnSpPr/>
          <p:nvPr/>
        </p:nvCxnSpPr>
        <p:spPr>
          <a:xfrm rot="10800000" flipV="1">
            <a:off x="2998788" y="2209800"/>
            <a:ext cx="762000" cy="60960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/>
          <p:nvPr/>
        </p:nvCxnSpPr>
        <p:spPr>
          <a:xfrm rot="10800000" flipH="1" flipV="1">
            <a:off x="4903788" y="2209800"/>
            <a:ext cx="762000" cy="60960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4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5" y="533400"/>
            <a:ext cx="16557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9" name="Rectangle 188"/>
          <p:cNvSpPr>
            <a:spLocks noChangeArrowheads="1"/>
          </p:cNvSpPr>
          <p:nvPr/>
        </p:nvSpPr>
        <p:spPr bwMode="auto">
          <a:xfrm>
            <a:off x="5718175" y="6167437"/>
            <a:ext cx="1520825" cy="461963"/>
          </a:xfrm>
          <a:prstGeom prst="rect">
            <a:avLst/>
          </a:prstGeom>
          <a:solidFill>
            <a:srgbClr val="7B48A2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FFFF"/>
                </a:solidFill>
                <a:latin typeface="Arial Narrow" pitchFamily="34" charset="0"/>
              </a:rPr>
              <a:t>Resistance</a:t>
            </a:r>
            <a:endParaRPr lang="en-US" sz="240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91" name="Rectangle 190"/>
          <p:cNvSpPr>
            <a:spLocks noChangeArrowheads="1"/>
          </p:cNvSpPr>
          <p:nvPr/>
        </p:nvSpPr>
        <p:spPr bwMode="auto">
          <a:xfrm>
            <a:off x="5486400" y="5334000"/>
            <a:ext cx="286861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 dirty="0">
                <a:latin typeface="Arial Narrow" pitchFamily="34" charset="0"/>
              </a:rPr>
              <a:t>Loss of effectiveness of antimicrobial agent</a:t>
            </a:r>
          </a:p>
        </p:txBody>
      </p:sp>
      <p:sp>
        <p:nvSpPr>
          <p:cNvPr id="193" name="5-Point Star 192"/>
          <p:cNvSpPr/>
          <p:nvPr/>
        </p:nvSpPr>
        <p:spPr>
          <a:xfrm>
            <a:off x="3505200" y="4343400"/>
            <a:ext cx="457200" cy="381000"/>
          </a:xfrm>
          <a:prstGeom prst="star5">
            <a:avLst/>
          </a:prstGeom>
          <a:solidFill>
            <a:srgbClr val="7B48A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62000" y="3962400"/>
            <a:ext cx="3733800" cy="769441"/>
          </a:xfrm>
          <a:prstGeom prst="rect">
            <a:avLst/>
          </a:prstGeom>
          <a:gradFill flip="none" rotWithShape="1">
            <a:gsLst>
              <a:gs pos="17000">
                <a:srgbClr val="EBE2F2">
                  <a:alpha val="30000"/>
                </a:srgbClr>
              </a:gs>
              <a:gs pos="46000">
                <a:schemeClr val="bg1"/>
              </a:gs>
              <a:gs pos="80000">
                <a:schemeClr val="bg1">
                  <a:alpha val="3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b="1" dirty="0" smtClean="0">
                <a:latin typeface="Arial Narrow" pitchFamily="34" charset="0"/>
              </a:rPr>
              <a:t>These SHOULD BE DISTINGUISHED FROM</a:t>
            </a:r>
            <a:endParaRPr lang="en-US" sz="2200" b="1" dirty="0">
              <a:latin typeface="Arial Narrow" pitchFamily="34" charset="0"/>
            </a:endParaRP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3429000"/>
            <a:ext cx="4267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0.00555 C 0.00399 -0.01342 0.01805 -0.0213 0.02291 -0.0213 C 0.05399 -0.0213 0.08594 0.10301 0.08594 0.22778 C 0.08594 0.16482 0.10191 0.10301 0.11701 0.10301 C 0.13298 0.10301 0.14809 0.16597 0.14809 0.22778 C 0.14809 0.19676 0.15607 0.16482 0.16406 0.16482 C 0.17205 0.16482 0.18003 0.19583 0.18003 0.22778 C 0.18003 0.21181 0.18403 0.19676 0.18802 0.19676 C 0.19201 0.19676 0.19601 0.2125 0.19601 0.22778 C 0.19601 0.21968 0.19809 0.21181 0.2 0.21181 C 0.20104 0.21181 0.20399 0.21968 0.20399 0.22778 C 0.20399 0.22361 0.20503 0.21968 0.20607 0.21968 C 0.20607 0.22083 0.20816 0.22361 0.20816 0.22778 C 0.20816 0.2257 0.20816 0.22361 0.2092 0.22361 C 0.2092 0.22477 0.21024 0.2257 0.21024 0.22778 C 0.21024 0.22662 0.21024 0.2257 0.21024 0.22477 C 0.21128 0.22477 0.21128 0.2257 0.21128 0.22685 C 0.21232 0.22685 0.21232 0.2257 0.21232 0.22477 C 0.21337 0.22477 0.21337 0.2257 0.21337 0.22685 " pathEditMode="relative" rAng="0" ptsTypes="fffffffffffffffffff">
                                      <p:cBhvr>
                                        <p:cTn id="60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" y="109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 animBg="1"/>
      <p:bldP spid="178" grpId="0" animBg="1"/>
      <p:bldP spid="189" grpId="0" animBg="1"/>
      <p:bldP spid="19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0" y="0"/>
            <a:ext cx="9205913" cy="6870700"/>
            <a:chOff x="-35" y="-4"/>
            <a:chExt cx="5799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43009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3010" name="Text Box 2"/>
            <p:cNvSpPr txBox="1">
              <a:spLocks noChangeArrowheads="1"/>
            </p:cNvSpPr>
            <p:nvPr/>
          </p:nvSpPr>
          <p:spPr bwMode="auto">
            <a:xfrm>
              <a:off x="-35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sp>
        <p:nvSpPr>
          <p:cNvPr id="23554" name="Rectangle 172"/>
          <p:cNvSpPr>
            <a:spLocks noChangeArrowheads="1"/>
          </p:cNvSpPr>
          <p:nvPr/>
        </p:nvSpPr>
        <p:spPr bwMode="auto">
          <a:xfrm>
            <a:off x="1447800" y="152400"/>
            <a:ext cx="6324600" cy="461963"/>
          </a:xfrm>
          <a:prstGeom prst="rect">
            <a:avLst/>
          </a:prstGeom>
          <a:solidFill>
            <a:srgbClr val="7B48A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FFFFFF"/>
                </a:solidFill>
                <a:latin typeface="Britannic Bold" pitchFamily="34" charset="0"/>
              </a:rPr>
              <a:t>REASONS FOR DEVELOPMENT OF TOLERANCE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76200"/>
            <a:ext cx="16557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201613" y="1104900"/>
            <a:ext cx="1703387" cy="1422400"/>
            <a:chOff x="76200" y="2856708"/>
            <a:chExt cx="1447800" cy="1422806"/>
          </a:xfrm>
        </p:grpSpPr>
        <p:cxnSp>
          <p:nvCxnSpPr>
            <p:cNvPr id="25" name="Straight Arrow Connector 24"/>
            <p:cNvCxnSpPr/>
            <p:nvPr/>
          </p:nvCxnSpPr>
          <p:spPr bwMode="auto">
            <a:xfrm rot="5400000">
              <a:off x="621346" y="3007802"/>
              <a:ext cx="304887" cy="2699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 bwMode="auto">
            <a:xfrm>
              <a:off x="76200" y="3187002"/>
              <a:ext cx="1447800" cy="1092512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FF"/>
                  </a:solidFill>
                  <a:latin typeface="+mn-lt"/>
                  <a:cs typeface="+mn-cs"/>
                </a:rPr>
                <a:t>PRE RECEPTOR EVENTS</a:t>
              </a:r>
            </a:p>
          </p:txBody>
        </p:sp>
      </p:grp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3487615" y="1087438"/>
            <a:ext cx="2019300" cy="1065212"/>
            <a:chOff x="4528008" y="2895600"/>
            <a:chExt cx="2362200" cy="1063982"/>
          </a:xfrm>
        </p:grpSpPr>
        <p:cxnSp>
          <p:nvCxnSpPr>
            <p:cNvPr id="28" name="Straight Arrow Connector 27"/>
            <p:cNvCxnSpPr/>
            <p:nvPr/>
          </p:nvCxnSpPr>
          <p:spPr>
            <a:xfrm rot="5400000">
              <a:off x="5563385" y="3046895"/>
              <a:ext cx="304448" cy="1856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4528008" y="3200048"/>
              <a:ext cx="2362200" cy="759534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FF"/>
                  </a:solidFill>
                  <a:latin typeface="+mn-lt"/>
                  <a:cs typeface="+mn-cs"/>
                </a:rPr>
                <a:t>EVENTS AT RECEPTORS</a:t>
              </a:r>
            </a:p>
          </p:txBody>
        </p:sp>
      </p:grp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7135813" y="1087438"/>
            <a:ext cx="1627187" cy="1398587"/>
            <a:chOff x="7086600" y="2895600"/>
            <a:chExt cx="1752600" cy="1397407"/>
          </a:xfrm>
        </p:grpSpPr>
        <p:cxnSp>
          <p:nvCxnSpPr>
            <p:cNvPr id="31" name="Straight Arrow Connector 30"/>
            <p:cNvCxnSpPr/>
            <p:nvPr/>
          </p:nvCxnSpPr>
          <p:spPr>
            <a:xfrm rot="5400000">
              <a:off x="7849955" y="3047016"/>
              <a:ext cx="304543" cy="1710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7086600" y="3200143"/>
              <a:ext cx="1752600" cy="1092864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r"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FF"/>
                  </a:solidFill>
                  <a:latin typeface="+mn-lt"/>
                  <a:cs typeface="+mn-cs"/>
                </a:rPr>
                <a:t>POST RECEPTOR EVENTS</a:t>
              </a:r>
            </a:p>
          </p:txBody>
        </p:sp>
      </p:grpSp>
      <p:grpSp>
        <p:nvGrpSpPr>
          <p:cNvPr id="8" name="Group 51"/>
          <p:cNvGrpSpPr>
            <a:grpSpLocks/>
          </p:cNvGrpSpPr>
          <p:nvPr/>
        </p:nvGrpSpPr>
        <p:grpSpPr bwMode="auto">
          <a:xfrm>
            <a:off x="1066800" y="609600"/>
            <a:ext cx="6934200" cy="495300"/>
            <a:chOff x="983558" y="609601"/>
            <a:chExt cx="7246042" cy="494506"/>
          </a:xfrm>
        </p:grpSpPr>
        <p:cxnSp>
          <p:nvCxnSpPr>
            <p:cNvPr id="37" name="Straight Connector 36"/>
            <p:cNvCxnSpPr/>
            <p:nvPr/>
          </p:nvCxnSpPr>
          <p:spPr bwMode="auto">
            <a:xfrm flipV="1">
              <a:off x="983558" y="1066068"/>
              <a:ext cx="7246042" cy="38039"/>
            </a:xfrm>
            <a:prstGeom prst="line">
              <a:avLst/>
            </a:prstGeom>
            <a:ln w="38100">
              <a:solidFill>
                <a:srgbClr val="730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4342680" y="837005"/>
              <a:ext cx="456467" cy="1659"/>
            </a:xfrm>
            <a:prstGeom prst="line">
              <a:avLst/>
            </a:prstGeom>
            <a:ln w="57150">
              <a:solidFill>
                <a:srgbClr val="5100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117475" y="2514600"/>
            <a:ext cx="37687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dirty="0">
                <a:latin typeface="Arial Narrow" pitchFamily="34" charset="0"/>
              </a:rPr>
              <a:t>↓ </a:t>
            </a:r>
            <a:r>
              <a:rPr lang="en-US" sz="2200" b="1" dirty="0" smtClean="0">
                <a:latin typeface="Arial Narrow" pitchFamily="34" charset="0"/>
              </a:rPr>
              <a:t>Drug </a:t>
            </a:r>
            <a:r>
              <a:rPr lang="en-US" sz="2200" b="1" dirty="0">
                <a:latin typeface="Arial Narrow" pitchFamily="34" charset="0"/>
              </a:rPr>
              <a:t>availability at </a:t>
            </a:r>
            <a:r>
              <a:rPr lang="en-US" sz="2200" b="1" dirty="0" smtClean="0">
                <a:latin typeface="Arial Narrow" pitchFamily="34" charset="0"/>
              </a:rPr>
              <a:t>the relevant </a:t>
            </a:r>
            <a:r>
              <a:rPr lang="en-US" sz="2200" b="1" dirty="0">
                <a:latin typeface="Arial Narrow" pitchFamily="34" charset="0"/>
              </a:rPr>
              <a:t>receptors due to </a:t>
            </a:r>
            <a:r>
              <a:rPr lang="en-US" sz="2200" b="1" dirty="0" err="1" smtClean="0">
                <a:latin typeface="Arial Narrow" pitchFamily="34" charset="0"/>
              </a:rPr>
              <a:t>pharmaco</a:t>
            </a:r>
            <a:r>
              <a:rPr lang="en-US" sz="2200" b="1" dirty="0" smtClean="0">
                <a:latin typeface="Arial Narrow" pitchFamily="34" charset="0"/>
              </a:rPr>
              <a:t>- kinetic  </a:t>
            </a:r>
            <a:r>
              <a:rPr lang="en-US" sz="2200" b="1" dirty="0">
                <a:latin typeface="Arial Narrow" pitchFamily="34" charset="0"/>
              </a:rPr>
              <a:t>variables 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117475" y="3549650"/>
            <a:ext cx="4572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 dirty="0">
                <a:latin typeface="Arial Narrow" pitchFamily="34" charset="0"/>
              </a:rPr>
              <a:t>Drug </a:t>
            </a:r>
            <a:r>
              <a:rPr lang="en-US" sz="2200" b="1" dirty="0" smtClean="0">
                <a:latin typeface="Arial Narrow" pitchFamily="34" charset="0"/>
              </a:rPr>
              <a:t>becomes:</a:t>
            </a:r>
          </a:p>
          <a:p>
            <a:r>
              <a:rPr lang="en-US" sz="2200" b="1" dirty="0" smtClean="0">
                <a:latin typeface="Arial Narrow" pitchFamily="34" charset="0"/>
              </a:rPr>
              <a:t>  &gt; </a:t>
            </a:r>
            <a:r>
              <a:rPr lang="en-US" sz="2200" b="1" dirty="0">
                <a:latin typeface="Arial Narrow" pitchFamily="34" charset="0"/>
              </a:rPr>
              <a:t>metabolized or </a:t>
            </a:r>
            <a:r>
              <a:rPr lang="en-US" sz="2200" b="1" dirty="0" smtClean="0">
                <a:latin typeface="Arial Narrow" pitchFamily="34" charset="0"/>
              </a:rPr>
              <a:t>excreted</a:t>
            </a:r>
          </a:p>
          <a:p>
            <a:r>
              <a:rPr lang="en-US" sz="2200" b="1" dirty="0" smtClean="0">
                <a:latin typeface="Arial Narrow" pitchFamily="34" charset="0"/>
              </a:rPr>
              <a:t>  </a:t>
            </a:r>
            <a:r>
              <a:rPr lang="en-US" sz="2200" b="1" dirty="0">
                <a:latin typeface="Arial Narrow" pitchFamily="34" charset="0"/>
              </a:rPr>
              <a:t>&lt; absorbed </a:t>
            </a:r>
            <a:endParaRPr lang="en-US" sz="2200" b="1" dirty="0" smtClean="0">
              <a:latin typeface="Arial Narrow" pitchFamily="34" charset="0"/>
            </a:endParaRPr>
          </a:p>
          <a:p>
            <a:r>
              <a:rPr lang="en-US" sz="2200" b="1" dirty="0" smtClean="0">
                <a:latin typeface="Arial Narrow" pitchFamily="34" charset="0"/>
              </a:rPr>
              <a:t>  altered distribution </a:t>
            </a:r>
            <a:r>
              <a:rPr lang="en-US" sz="2200" b="1" dirty="0">
                <a:latin typeface="Arial Narrow" pitchFamily="34" charset="0"/>
              </a:rPr>
              <a:t>to </a:t>
            </a:r>
            <a:r>
              <a:rPr lang="en-US" sz="2200" b="1" dirty="0" smtClean="0">
                <a:latin typeface="Arial Narrow" pitchFamily="34" charset="0"/>
              </a:rPr>
              <a:t>tissues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5181600" y="2590800"/>
            <a:ext cx="3048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  <a:sym typeface="Symbol" pitchFamily="18" charset="2"/>
              </a:rPr>
              <a:t>Nullification of drug response by a physiological </a:t>
            </a:r>
            <a:r>
              <a:rPr lang="en-US" sz="2200" b="1" dirty="0" err="1" smtClean="0">
                <a:latin typeface="Arial Narrow" pitchFamily="34" charset="0"/>
                <a:sym typeface="Symbol" pitchFamily="18" charset="2"/>
              </a:rPr>
              <a:t>adaptative</a:t>
            </a:r>
            <a:r>
              <a:rPr lang="en-US" sz="2200" b="1" dirty="0" smtClean="0">
                <a:latin typeface="Arial Narrow" pitchFamily="34" charset="0"/>
                <a:sym typeface="Symbol" pitchFamily="18" charset="2"/>
              </a:rPr>
              <a:t> homeostatic response</a:t>
            </a:r>
            <a:endParaRPr lang="en-US" sz="2200" dirty="0">
              <a:latin typeface="Arial Narrow" pitchFamily="34" charset="0"/>
            </a:endParaRP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5105400" y="3886200"/>
            <a:ext cx="38862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dirty="0">
                <a:latin typeface="Arial Narrow" pitchFamily="34" charset="0"/>
              </a:rPr>
              <a:t>Antihypertensive effects of </a:t>
            </a:r>
            <a:r>
              <a:rPr lang="en-US" sz="2400" b="1" dirty="0" smtClean="0">
                <a:solidFill>
                  <a:srgbClr val="6600FF"/>
                </a:solidFill>
                <a:latin typeface="Arial Narrow" pitchFamily="34" charset="0"/>
              </a:rPr>
              <a:t>ACEIs </a:t>
            </a:r>
            <a:r>
              <a:rPr lang="en-US" sz="2200" b="1" dirty="0" smtClean="0">
                <a:latin typeface="Arial Narrow" pitchFamily="34" charset="0"/>
              </a:rPr>
              <a:t>become </a:t>
            </a:r>
            <a:r>
              <a:rPr lang="en-US" sz="2200" b="1" dirty="0">
                <a:latin typeface="Arial Narrow" pitchFamily="34" charset="0"/>
              </a:rPr>
              <a:t>nullified by activation of </a:t>
            </a:r>
            <a:r>
              <a:rPr lang="en-US" sz="2200" b="1" dirty="0" err="1" smtClean="0">
                <a:latin typeface="Arial Narrow" pitchFamily="34" charset="0"/>
              </a:rPr>
              <a:t>renin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err="1" smtClean="0">
                <a:latin typeface="Arial Narrow" pitchFamily="34" charset="0"/>
              </a:rPr>
              <a:t>angiotensin</a:t>
            </a:r>
            <a:r>
              <a:rPr lang="en-US" sz="2200" b="1" dirty="0" smtClean="0">
                <a:latin typeface="Arial Narrow" pitchFamily="34" charset="0"/>
              </a:rPr>
              <a:t> system by </a:t>
            </a:r>
            <a:r>
              <a:rPr lang="en-US" sz="2200" b="1" dirty="0" smtClean="0">
                <a:solidFill>
                  <a:srgbClr val="6600FF"/>
                </a:solidFill>
                <a:latin typeface="Arial Narrow" pitchFamily="34" charset="0"/>
              </a:rPr>
              <a:t>NSAIDs</a:t>
            </a:r>
            <a:endParaRPr lang="en-US" sz="2200" b="1" dirty="0">
              <a:solidFill>
                <a:srgbClr val="6600FF"/>
              </a:solidFill>
              <a:latin typeface="Arial Narrow" pitchFamily="34" charset="0"/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5257800" y="6319837"/>
            <a:ext cx="2024062" cy="461963"/>
          </a:xfrm>
          <a:prstGeom prst="rect">
            <a:avLst/>
          </a:prstGeom>
          <a:solidFill>
            <a:srgbClr val="7B48A2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  <a:latin typeface="Arial Narrow" pitchFamily="34" charset="0"/>
              </a:rPr>
              <a:t>Refractoriness </a:t>
            </a:r>
            <a:endParaRPr lang="en-US" sz="2400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4114800" y="5867400"/>
            <a:ext cx="4572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LOSS OF THERAPEUTIC EFFICACY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28600" y="5029200"/>
            <a:ext cx="4038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err="1">
                <a:solidFill>
                  <a:srgbClr val="7616EA"/>
                </a:solidFill>
                <a:latin typeface="Arial Narrow" pitchFamily="34" charset="0"/>
                <a:sym typeface="Symbol" pitchFamily="18" charset="2"/>
              </a:rPr>
              <a:t>e</a:t>
            </a:r>
            <a:r>
              <a:rPr lang="en-US" sz="2200" b="1" dirty="0" err="1" smtClean="0">
                <a:solidFill>
                  <a:srgbClr val="7616EA"/>
                </a:solidFill>
                <a:latin typeface="Arial Narrow" pitchFamily="34" charset="0"/>
                <a:sym typeface="Symbol" pitchFamily="18" charset="2"/>
              </a:rPr>
              <a:t>g</a:t>
            </a:r>
            <a:r>
              <a:rPr lang="en-US" sz="2200" b="1" dirty="0" smtClean="0">
                <a:solidFill>
                  <a:srgbClr val="7616EA"/>
                </a:solidFill>
                <a:latin typeface="Arial Narrow" pitchFamily="34" charset="0"/>
                <a:sym typeface="Symbol" pitchFamily="18" charset="2"/>
              </a:rPr>
              <a:t>. Barbiturates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 metabolism of </a:t>
            </a:r>
            <a:r>
              <a:rPr lang="en-US" sz="2200" b="1" dirty="0">
                <a:solidFill>
                  <a:srgbClr val="5100C8"/>
                </a:solidFill>
                <a:latin typeface="Arial Narrow" pitchFamily="34" charset="0"/>
                <a:sym typeface="Wingdings 3"/>
              </a:rPr>
              <a:t>C</a:t>
            </a:r>
            <a:r>
              <a:rPr lang="en-US" sz="2200" b="1" dirty="0" smtClean="0">
                <a:solidFill>
                  <a:srgbClr val="5100C8"/>
                </a:solidFill>
                <a:latin typeface="Arial Narrow" pitchFamily="34" charset="0"/>
                <a:sym typeface="Wingdings 3"/>
              </a:rPr>
              <a:t>ontraceptive pills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=</a:t>
            </a:r>
            <a:r>
              <a:rPr lang="en-US" sz="2200" b="1" dirty="0" smtClean="0">
                <a:latin typeface="Arial Narrow" pitchFamily="34" charset="0"/>
                <a:sym typeface="Symbol" pitchFamily="18" charset="2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 it availability</a:t>
            </a:r>
            <a:endParaRPr lang="en-US" sz="2200" b="1" dirty="0">
              <a:latin typeface="Arial Narrow" pitchFamily="34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rot="10800000" flipV="1">
            <a:off x="5638800" y="5181600"/>
            <a:ext cx="762000" cy="60960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2819400" y="5791200"/>
            <a:ext cx="1295400" cy="30480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590800"/>
            <a:ext cx="43243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3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4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6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9" grpId="0"/>
      <p:bldP spid="53" grpId="0"/>
      <p:bldP spid="55" grpId="0"/>
      <p:bldP spid="39" grpId="0" animBg="1"/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432" y="-12700"/>
            <a:ext cx="9205913" cy="6870700"/>
            <a:chOff x="-35" y="-4"/>
            <a:chExt cx="5799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43009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3010" name="Text Box 2"/>
            <p:cNvSpPr txBox="1">
              <a:spLocks noChangeArrowheads="1"/>
            </p:cNvSpPr>
            <p:nvPr/>
          </p:nvSpPr>
          <p:spPr bwMode="auto">
            <a:xfrm>
              <a:off x="-35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228600" y="3799219"/>
            <a:ext cx="2667000" cy="105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200" b="1" dirty="0" smtClean="0">
                <a:latin typeface="Arial Narrow" pitchFamily="34" charset="0"/>
              </a:rPr>
              <a:t>Depletion </a:t>
            </a:r>
            <a:r>
              <a:rPr lang="en-US" sz="2200" b="1" dirty="0">
                <a:latin typeface="Arial Narrow" pitchFamily="34" charset="0"/>
              </a:rPr>
              <a:t>of </a:t>
            </a:r>
            <a:r>
              <a:rPr lang="en-US" sz="2200" b="1" dirty="0" smtClean="0">
                <a:latin typeface="Arial Narrow" pitchFamily="34" charset="0"/>
              </a:rPr>
              <a:t>mediator  stores  </a:t>
            </a:r>
            <a:r>
              <a:rPr lang="en-US" sz="2200" b="1" dirty="0">
                <a:latin typeface="Arial Narrow" pitchFamily="34" charset="0"/>
              </a:rPr>
              <a:t>by </a:t>
            </a:r>
            <a:r>
              <a:rPr lang="en-US" sz="2400" b="1" dirty="0">
                <a:solidFill>
                  <a:srgbClr val="6600FF"/>
                </a:solidFill>
                <a:latin typeface="Arial Narrow" pitchFamily="34" charset="0"/>
              </a:rPr>
              <a:t>amphetamine</a:t>
            </a:r>
            <a:endParaRPr lang="en-US" sz="2200" b="1" dirty="0">
              <a:solidFill>
                <a:srgbClr val="6600FF"/>
              </a:solidFill>
              <a:latin typeface="Arial Narrow" pitchFamily="34" charset="0"/>
            </a:endParaRPr>
          </a:p>
        </p:txBody>
      </p:sp>
      <p:pic>
        <p:nvPicPr>
          <p:cNvPr id="42" name="Picture 2" descr="http://scientopia.org/img-archive/scicurious/img_2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422" y="3429000"/>
            <a:ext cx="3266378" cy="3124200"/>
          </a:xfrm>
          <a:prstGeom prst="rect">
            <a:avLst/>
          </a:prstGeom>
          <a:noFill/>
        </p:spPr>
      </p:pic>
      <p:sp>
        <p:nvSpPr>
          <p:cNvPr id="23554" name="Rectangle 172"/>
          <p:cNvSpPr>
            <a:spLocks noChangeArrowheads="1"/>
          </p:cNvSpPr>
          <p:nvPr/>
        </p:nvSpPr>
        <p:spPr bwMode="auto">
          <a:xfrm>
            <a:off x="1295400" y="152400"/>
            <a:ext cx="6324600" cy="461963"/>
          </a:xfrm>
          <a:prstGeom prst="rect">
            <a:avLst/>
          </a:prstGeom>
          <a:solidFill>
            <a:srgbClr val="7B48A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FFFFFF"/>
                </a:solidFill>
                <a:latin typeface="Britannic Bold" pitchFamily="34" charset="0"/>
              </a:rPr>
              <a:t>REASONS FOR DEVELOPMENT OF TOLERANCE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76200"/>
            <a:ext cx="16557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201613" y="1104901"/>
            <a:ext cx="1703387" cy="1350159"/>
            <a:chOff x="76200" y="2856708"/>
            <a:chExt cx="1447800" cy="1350544"/>
          </a:xfrm>
        </p:grpSpPr>
        <p:cxnSp>
          <p:nvCxnSpPr>
            <p:cNvPr id="25" name="Straight Arrow Connector 24"/>
            <p:cNvCxnSpPr/>
            <p:nvPr/>
          </p:nvCxnSpPr>
          <p:spPr bwMode="auto">
            <a:xfrm rot="5400000">
              <a:off x="621346" y="3007802"/>
              <a:ext cx="304887" cy="2699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 bwMode="auto">
            <a:xfrm>
              <a:off x="76200" y="3187002"/>
              <a:ext cx="1447800" cy="1020250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fontAlgn="auto">
                <a:lnSpc>
                  <a:spcPts val="24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FF"/>
                  </a:solidFill>
                  <a:latin typeface="+mn-lt"/>
                  <a:cs typeface="+mn-cs"/>
                </a:rPr>
                <a:t>PRE RECEPTOR EVENTS</a:t>
              </a:r>
            </a:p>
          </p:txBody>
        </p:sp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3543300" y="1087437"/>
            <a:ext cx="2019300" cy="1065213"/>
            <a:chOff x="4610779" y="2895599"/>
            <a:chExt cx="2362200" cy="1063983"/>
          </a:xfrm>
        </p:grpSpPr>
        <p:cxnSp>
          <p:nvCxnSpPr>
            <p:cNvPr id="28" name="Straight Arrow Connector 27"/>
            <p:cNvCxnSpPr/>
            <p:nvPr/>
          </p:nvCxnSpPr>
          <p:spPr>
            <a:xfrm rot="5400000">
              <a:off x="5563385" y="3046895"/>
              <a:ext cx="304448" cy="1856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4610779" y="3200048"/>
              <a:ext cx="2362200" cy="759534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FF"/>
                  </a:solidFill>
                  <a:latin typeface="+mn-lt"/>
                  <a:cs typeface="+mn-cs"/>
                </a:rPr>
                <a:t>EVENTS AT RECEPTORS</a:t>
              </a:r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7135813" y="1087438"/>
            <a:ext cx="1627187" cy="1324760"/>
            <a:chOff x="7086600" y="2895599"/>
            <a:chExt cx="1752600" cy="1323642"/>
          </a:xfrm>
        </p:grpSpPr>
        <p:cxnSp>
          <p:nvCxnSpPr>
            <p:cNvPr id="31" name="Straight Arrow Connector 30"/>
            <p:cNvCxnSpPr/>
            <p:nvPr/>
          </p:nvCxnSpPr>
          <p:spPr>
            <a:xfrm rot="5400000">
              <a:off x="7849955" y="3047016"/>
              <a:ext cx="304543" cy="1710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7086600" y="3200143"/>
              <a:ext cx="1752600" cy="1019098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r" fontAlgn="auto">
                <a:lnSpc>
                  <a:spcPts val="24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FF"/>
                  </a:solidFill>
                  <a:latin typeface="+mn-lt"/>
                  <a:cs typeface="+mn-cs"/>
                </a:rPr>
                <a:t>POST RECEPTOR EVENTS</a:t>
              </a:r>
            </a:p>
          </p:txBody>
        </p:sp>
      </p:grpSp>
      <p:grpSp>
        <p:nvGrpSpPr>
          <p:cNvPr id="6" name="Group 51"/>
          <p:cNvGrpSpPr>
            <a:grpSpLocks/>
          </p:cNvGrpSpPr>
          <p:nvPr/>
        </p:nvGrpSpPr>
        <p:grpSpPr bwMode="auto">
          <a:xfrm>
            <a:off x="1066800" y="609600"/>
            <a:ext cx="6934200" cy="495300"/>
            <a:chOff x="983558" y="609601"/>
            <a:chExt cx="7246042" cy="494506"/>
          </a:xfrm>
        </p:grpSpPr>
        <p:cxnSp>
          <p:nvCxnSpPr>
            <p:cNvPr id="37" name="Straight Connector 36"/>
            <p:cNvCxnSpPr/>
            <p:nvPr/>
          </p:nvCxnSpPr>
          <p:spPr bwMode="auto">
            <a:xfrm flipV="1">
              <a:off x="983558" y="1066068"/>
              <a:ext cx="7246042" cy="38039"/>
            </a:xfrm>
            <a:prstGeom prst="line">
              <a:avLst/>
            </a:prstGeom>
            <a:ln w="38100">
              <a:solidFill>
                <a:srgbClr val="730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4342680" y="837005"/>
              <a:ext cx="456467" cy="1659"/>
            </a:xfrm>
            <a:prstGeom prst="line">
              <a:avLst/>
            </a:prstGeom>
            <a:ln w="57150">
              <a:solidFill>
                <a:srgbClr val="5100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43"/>
          <p:cNvGrpSpPr>
            <a:grpSpLocks/>
          </p:cNvGrpSpPr>
          <p:nvPr/>
        </p:nvGrpSpPr>
        <p:grpSpPr bwMode="auto">
          <a:xfrm>
            <a:off x="5562602" y="2133602"/>
            <a:ext cx="3124198" cy="1543048"/>
            <a:chOff x="1991414" y="3733802"/>
            <a:chExt cx="3124198" cy="1543048"/>
          </a:xfrm>
        </p:grpSpPr>
        <p:sp>
          <p:nvSpPr>
            <p:cNvPr id="52" name="TextBox 51"/>
            <p:cNvSpPr txBox="1"/>
            <p:nvPr/>
          </p:nvSpPr>
          <p:spPr>
            <a:xfrm>
              <a:off x="2982012" y="4495800"/>
              <a:ext cx="2133600" cy="781050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FF"/>
                  </a:solidFill>
                  <a:latin typeface="+mn-lt"/>
                  <a:cs typeface="+mn-cs"/>
                </a:rPr>
                <a:t>DOWN REGULATION</a:t>
              </a:r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>
              <a:off x="1991414" y="3733802"/>
              <a:ext cx="1142998" cy="91439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55"/>
          <p:cNvGrpSpPr>
            <a:grpSpLocks/>
          </p:cNvGrpSpPr>
          <p:nvPr/>
        </p:nvGrpSpPr>
        <p:grpSpPr bwMode="auto">
          <a:xfrm>
            <a:off x="3581400" y="2209800"/>
            <a:ext cx="1752600" cy="1612105"/>
            <a:chOff x="6096000" y="2896474"/>
            <a:chExt cx="1752600" cy="1612386"/>
          </a:xfrm>
        </p:grpSpPr>
        <p:cxnSp>
          <p:nvCxnSpPr>
            <p:cNvPr id="57" name="Straight Arrow Connector 56"/>
            <p:cNvCxnSpPr/>
            <p:nvPr/>
          </p:nvCxnSpPr>
          <p:spPr bwMode="auto">
            <a:xfrm rot="5400000">
              <a:off x="6591227" y="3314853"/>
              <a:ext cx="838346" cy="158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 bwMode="auto">
            <a:xfrm>
              <a:off x="6096000" y="3718148"/>
              <a:ext cx="1752600" cy="790712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200" b="1" dirty="0">
                  <a:solidFill>
                    <a:srgbClr val="FF00FF"/>
                  </a:solidFill>
                  <a:latin typeface="Arial Narrow" pitchFamily="34" charset="0"/>
                  <a:cs typeface="+mn-cs"/>
                </a:rPr>
                <a:t>BINDING ALTERATION</a:t>
              </a:r>
            </a:p>
          </p:txBody>
        </p:sp>
      </p:grpSp>
      <p:grpSp>
        <p:nvGrpSpPr>
          <p:cNvPr id="9" name="Group 58"/>
          <p:cNvGrpSpPr>
            <a:grpSpLocks/>
          </p:cNvGrpSpPr>
          <p:nvPr/>
        </p:nvGrpSpPr>
        <p:grpSpPr bwMode="auto">
          <a:xfrm>
            <a:off x="381000" y="2133599"/>
            <a:ext cx="3200400" cy="1676402"/>
            <a:chOff x="761568" y="2293445"/>
            <a:chExt cx="3126407" cy="1676342"/>
          </a:xfrm>
        </p:grpSpPr>
        <p:sp>
          <p:nvSpPr>
            <p:cNvPr id="61" name="TextBox 60"/>
            <p:cNvSpPr txBox="1"/>
            <p:nvPr/>
          </p:nvSpPr>
          <p:spPr bwMode="auto">
            <a:xfrm>
              <a:off x="761568" y="3200373"/>
              <a:ext cx="1981475" cy="769414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200" b="1" dirty="0" smtClean="0">
                  <a:solidFill>
                    <a:srgbClr val="FF00FF"/>
                  </a:solidFill>
                  <a:latin typeface="Arial Narrow" pitchFamily="34" charset="0"/>
                  <a:cs typeface="+mn-cs"/>
                </a:rPr>
                <a:t>EXHUSTION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200" b="1" dirty="0" smtClean="0">
                  <a:solidFill>
                    <a:srgbClr val="FF00FF"/>
                  </a:solidFill>
                  <a:latin typeface="Arial Narrow" pitchFamily="34" charset="0"/>
                  <a:cs typeface="+mn-cs"/>
                </a:rPr>
                <a:t>OF  MEDIATORS</a:t>
              </a:r>
              <a:endParaRPr lang="en-US" sz="2200" b="1" dirty="0">
                <a:solidFill>
                  <a:srgbClr val="FF00FF"/>
                </a:solidFill>
                <a:latin typeface="Arial Narrow" pitchFamily="34" charset="0"/>
                <a:cs typeface="+mn-cs"/>
              </a:endParaRPr>
            </a:p>
          </p:txBody>
        </p:sp>
        <p:cxnSp>
          <p:nvCxnSpPr>
            <p:cNvPr id="60" name="Straight Arrow Connector 59"/>
            <p:cNvCxnSpPr/>
            <p:nvPr/>
          </p:nvCxnSpPr>
          <p:spPr bwMode="auto">
            <a:xfrm rot="10800000" flipV="1">
              <a:off x="2514413" y="2293445"/>
              <a:ext cx="1373562" cy="983126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3505200" y="3810000"/>
            <a:ext cx="2819400" cy="297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200" b="1" dirty="0" smtClean="0">
                <a:latin typeface="Arial Narrow" pitchFamily="34" charset="0"/>
              </a:rPr>
              <a:t>1-Phosphorylation </a:t>
            </a:r>
            <a:r>
              <a:rPr lang="en-US" sz="2200" b="1" dirty="0">
                <a:latin typeface="Arial Narrow" pitchFamily="34" charset="0"/>
              </a:rPr>
              <a:t>of </a:t>
            </a:r>
            <a:r>
              <a:rPr lang="en-US" sz="2200" b="1" dirty="0" smtClean="0">
                <a:latin typeface="Arial Narrow" pitchFamily="34" charset="0"/>
              </a:rPr>
              <a:t>receptors i.e. Tight binding of </a:t>
            </a:r>
            <a:r>
              <a:rPr lang="en-US" sz="2400" b="1" dirty="0" smtClean="0">
                <a:solidFill>
                  <a:srgbClr val="6600FF"/>
                </a:solidFill>
                <a:latin typeface="Arial Narrow" pitchFamily="34" charset="0"/>
              </a:rPr>
              <a:t>ß-</a:t>
            </a:r>
            <a:r>
              <a:rPr lang="en-US" sz="2400" b="1" dirty="0" err="1" smtClean="0">
                <a:solidFill>
                  <a:srgbClr val="6600FF"/>
                </a:solidFill>
                <a:latin typeface="Arial Narrow" pitchFamily="34" charset="0"/>
              </a:rPr>
              <a:t>adrenoceptors</a:t>
            </a:r>
            <a:r>
              <a:rPr lang="en-US" sz="2400" b="1" dirty="0" smtClean="0">
                <a:solidFill>
                  <a:srgbClr val="6600FF"/>
                </a:solidFill>
                <a:latin typeface="Arial Narrow" pitchFamily="34" charset="0"/>
              </a:rPr>
              <a:t> agonists  </a:t>
            </a:r>
            <a:r>
              <a:rPr lang="en-US" sz="2200" b="1" dirty="0">
                <a:latin typeface="Arial Narrow" pitchFamily="34" charset="0"/>
              </a:rPr>
              <a:t>→</a:t>
            </a:r>
            <a:r>
              <a:rPr lang="en-US" sz="2200" b="1" dirty="0">
                <a:solidFill>
                  <a:srgbClr val="6600FF"/>
                </a:solidFill>
                <a:latin typeface="Arial Narrow" pitchFamily="34" charset="0"/>
              </a:rPr>
              <a:t> </a:t>
            </a:r>
            <a:r>
              <a:rPr lang="en-US" sz="2200" b="1" dirty="0">
                <a:solidFill>
                  <a:srgbClr val="6600FF"/>
                </a:solidFill>
                <a:latin typeface="Calibri" pitchFamily="34" charset="0"/>
              </a:rPr>
              <a:t>↓ </a:t>
            </a:r>
            <a:r>
              <a:rPr lang="en-US" sz="2200" b="1" dirty="0">
                <a:latin typeface="Arial Narrow" pitchFamily="34" charset="0"/>
              </a:rPr>
              <a:t> activation of </a:t>
            </a:r>
            <a:r>
              <a:rPr lang="en-US" sz="2200" b="1" dirty="0" smtClean="0">
                <a:latin typeface="Arial Narrow" pitchFamily="34" charset="0"/>
              </a:rPr>
              <a:t>AC</a:t>
            </a:r>
          </a:p>
          <a:p>
            <a:pPr>
              <a:lnSpc>
                <a:spcPts val="2500"/>
              </a:lnSpc>
            </a:pPr>
            <a:r>
              <a:rPr lang="en-US" sz="2200" b="1" dirty="0" smtClean="0">
                <a:latin typeface="Arial Narrow" pitchFamily="34" charset="0"/>
              </a:rPr>
              <a:t>2-Desenzitiation of Ach- receptors</a:t>
            </a:r>
          </a:p>
          <a:p>
            <a:pPr>
              <a:lnSpc>
                <a:spcPts val="2500"/>
              </a:lnSpc>
            </a:pPr>
            <a:r>
              <a:rPr lang="en-US" sz="2200" b="1" dirty="0" smtClean="0">
                <a:solidFill>
                  <a:srgbClr val="00B050"/>
                </a:solidFill>
                <a:latin typeface="Arial Narrow" pitchFamily="34" charset="0"/>
              </a:rPr>
              <a:t>[Functional defect]</a:t>
            </a:r>
            <a:endParaRPr lang="en-US" sz="2200" b="1" dirty="0">
              <a:solidFill>
                <a:srgbClr val="00B050"/>
              </a:solidFill>
              <a:latin typeface="Arial Narrow" pitchFamily="34" charset="0"/>
            </a:endParaRPr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6553200" y="3733800"/>
            <a:ext cx="2438400" cy="265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200" b="1" dirty="0">
                <a:latin typeface="Calibri" pitchFamily="34" charset="0"/>
              </a:rPr>
              <a:t>↓ </a:t>
            </a:r>
            <a:r>
              <a:rPr lang="en-US" sz="2200" b="1" dirty="0" smtClean="0">
                <a:latin typeface="Arial Narrow" pitchFamily="34" charset="0"/>
              </a:rPr>
              <a:t>Number </a:t>
            </a:r>
            <a:r>
              <a:rPr lang="en-US" sz="2200" b="1" dirty="0">
                <a:latin typeface="Arial Narrow" pitchFamily="34" charset="0"/>
              </a:rPr>
              <a:t>of receptors.</a:t>
            </a:r>
          </a:p>
          <a:p>
            <a:pPr algn="ctr">
              <a:lnSpc>
                <a:spcPts val="2500"/>
              </a:lnSpc>
            </a:pPr>
            <a:r>
              <a:rPr lang="en-US" sz="2400" b="1" dirty="0" err="1">
                <a:solidFill>
                  <a:srgbClr val="6600FF"/>
                </a:solidFill>
                <a:latin typeface="Arial Narrow" pitchFamily="34" charset="0"/>
              </a:rPr>
              <a:t>Isoprenaline</a:t>
            </a:r>
            <a:r>
              <a:rPr lang="en-US" sz="2200" b="1" dirty="0">
                <a:latin typeface="Arial Narrow" pitchFamily="34" charset="0"/>
              </a:rPr>
              <a:t> activation to </a:t>
            </a:r>
            <a:r>
              <a:rPr lang="en-US" sz="2200" b="1" dirty="0">
                <a:latin typeface="Symbol" pitchFamily="18" charset="2"/>
              </a:rPr>
              <a:t>b</a:t>
            </a:r>
            <a:r>
              <a:rPr lang="en-US" sz="2200" b="1" dirty="0">
                <a:latin typeface="Arial Narrow" pitchFamily="34" charset="0"/>
              </a:rPr>
              <a:t> receptors </a:t>
            </a:r>
            <a:r>
              <a:rPr lang="en-US" sz="2200" b="1" dirty="0">
                <a:latin typeface="Calibri" pitchFamily="34" charset="0"/>
              </a:rPr>
              <a:t>→↑ </a:t>
            </a:r>
            <a:r>
              <a:rPr lang="en-US" sz="2200" b="1" dirty="0" smtClean="0">
                <a:latin typeface="Calibri" pitchFamily="34" charset="0"/>
              </a:rPr>
              <a:t>receptor </a:t>
            </a:r>
            <a:r>
              <a:rPr lang="en-US" sz="2200" b="1" dirty="0">
                <a:latin typeface="Calibri" pitchFamily="34" charset="0"/>
              </a:rPr>
              <a:t>recycling by </a:t>
            </a:r>
            <a:r>
              <a:rPr lang="en-US" sz="2200" b="1" dirty="0" err="1" smtClean="0">
                <a:latin typeface="Calibri" pitchFamily="34" charset="0"/>
              </a:rPr>
              <a:t>endocytosis</a:t>
            </a:r>
            <a:r>
              <a:rPr lang="en-US" sz="2200" b="1" dirty="0" smtClean="0">
                <a:latin typeface="Calibri" pitchFamily="34" charset="0"/>
              </a:rPr>
              <a:t> </a:t>
            </a:r>
            <a:r>
              <a:rPr lang="en-US" sz="2200" b="1" dirty="0" smtClean="0">
                <a:solidFill>
                  <a:srgbClr val="00B050"/>
                </a:solidFill>
                <a:latin typeface="Calibri" pitchFamily="34" charset="0"/>
              </a:rPr>
              <a:t>[Structural defect]</a:t>
            </a:r>
            <a:endParaRPr lang="en-US" sz="2200" b="1" dirty="0">
              <a:solidFill>
                <a:srgbClr val="00B050"/>
              </a:solidFill>
              <a:latin typeface="Arial Narrow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3581400"/>
            <a:ext cx="6553200" cy="306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s://figures.boundless.com/18645/large/figure-05-04-03.jp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67000" y="2114550"/>
            <a:ext cx="3581400" cy="47434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8" presetClass="entr" presetSubtype="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3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pic>
        <p:nvPicPr>
          <p:cNvPr id="5" name="Picture 7" descr="prescription_drug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CD3D0"/>
              </a:clrFrom>
              <a:clrTo>
                <a:srgbClr val="ACD3D0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629400" y="533400"/>
            <a:ext cx="2660424" cy="39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88238" y="304800"/>
            <a:ext cx="165576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57200" y="3200400"/>
            <a:ext cx="3962400" cy="2031325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</a:pPr>
            <a:r>
              <a:rPr lang="en-US" sz="2800" b="1" dirty="0" smtClean="0">
                <a:solidFill>
                  <a:srgbClr val="FFF30D"/>
                </a:solidFill>
              </a:rPr>
              <a:t>Harmful or seriously</a:t>
            </a:r>
            <a:r>
              <a:rPr lang="en-US" sz="2800" dirty="0" smtClean="0">
                <a:solidFill>
                  <a:srgbClr val="FFF30D"/>
                </a:solidFill>
              </a:rPr>
              <a:t> unpleasant effects occurring at doses intended for </a:t>
            </a:r>
            <a:r>
              <a:rPr lang="en-US" sz="2800" b="1" dirty="0" smtClean="0">
                <a:solidFill>
                  <a:srgbClr val="FFF30D"/>
                </a:solidFill>
              </a:rPr>
              <a:t>therapeutic effects.</a:t>
            </a:r>
            <a:endParaRPr lang="en-US" sz="2800" b="1" dirty="0">
              <a:solidFill>
                <a:srgbClr val="FFF30D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1219200"/>
            <a:ext cx="6096000" cy="1077218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lgerian" pitchFamily="82" charset="0"/>
              </a:rPr>
              <a:t>ADVERSE DRUG REACTIONS [ADRs]</a:t>
            </a:r>
            <a:endParaRPr lang="en-US" sz="3200" b="1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lgerian" pitchFamily="82" charset="0"/>
            </a:endParaRPr>
          </a:p>
        </p:txBody>
      </p:sp>
      <p:pic>
        <p:nvPicPr>
          <p:cNvPr id="10242" name="Picture 2" descr="صورة ذات صلة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76800" y="2590800"/>
            <a:ext cx="4133850" cy="4114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0" y="22860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3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pic>
        <p:nvPicPr>
          <p:cNvPr id="5" name="Picture 7" descr="prescription_drug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CD3D0"/>
              </a:clrFrom>
              <a:clrTo>
                <a:srgbClr val="ACD3D0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629400" y="533400"/>
            <a:ext cx="2660424" cy="39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88238" y="304800"/>
            <a:ext cx="165576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81000" y="457200"/>
            <a:ext cx="5867400" cy="590931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3600" b="1" dirty="0" smtClean="0">
                <a:latin typeface="Algerian" pitchFamily="82" charset="0"/>
              </a:rPr>
              <a:t>Types of </a:t>
            </a:r>
            <a:r>
              <a:rPr lang="en-US" sz="3600" b="1" dirty="0" err="1" smtClean="0">
                <a:latin typeface="Algerian" pitchFamily="82" charset="0"/>
              </a:rPr>
              <a:t>adrs</a:t>
            </a:r>
            <a:endParaRPr lang="en-US" sz="3600" b="1" dirty="0">
              <a:latin typeface="Algerian" pitchFamily="82" charset="0"/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1295400"/>
            <a:ext cx="6096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26735</TotalTime>
  <Words>713</Words>
  <Application>Microsoft Office PowerPoint</Application>
  <PresentationFormat>On-screen Show (4:3)</PresentationFormat>
  <Paragraphs>125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Osama</cp:lastModifiedBy>
  <cp:revision>1068</cp:revision>
  <dcterms:created xsi:type="dcterms:W3CDTF">2010-09-28T15:47:12Z</dcterms:created>
  <dcterms:modified xsi:type="dcterms:W3CDTF">2019-10-17T04:32:51Z</dcterms:modified>
</cp:coreProperties>
</file>