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18" r:id="rId2"/>
    <p:sldId id="345" r:id="rId3"/>
    <p:sldId id="319" r:id="rId4"/>
    <p:sldId id="277" r:id="rId5"/>
    <p:sldId id="309" r:id="rId6"/>
    <p:sldId id="367" r:id="rId7"/>
    <p:sldId id="293" r:id="rId8"/>
    <p:sldId id="328" r:id="rId9"/>
    <p:sldId id="338" r:id="rId10"/>
    <p:sldId id="312" r:id="rId11"/>
    <p:sldId id="323" r:id="rId12"/>
    <p:sldId id="365" r:id="rId13"/>
    <p:sldId id="346" r:id="rId14"/>
    <p:sldId id="348" r:id="rId15"/>
    <p:sldId id="350" r:id="rId16"/>
    <p:sldId id="352" r:id="rId17"/>
    <p:sldId id="353" r:id="rId18"/>
    <p:sldId id="355" r:id="rId19"/>
    <p:sldId id="356" r:id="rId20"/>
    <p:sldId id="357" r:id="rId21"/>
    <p:sldId id="358" r:id="rId22"/>
    <p:sldId id="360" r:id="rId23"/>
    <p:sldId id="363" r:id="rId24"/>
    <p:sldId id="3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0033CC"/>
    <a:srgbClr val="006C31"/>
    <a:srgbClr val="009644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8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3hLmglKnJAhVDWRQKHUh2B08QjRwIBw&amp;url=http://anatomy2.wikispaces.com/Femur&amp;psig=AFQjCNFPd1FG9qpn7YWVVwJN_E05wo1h4Q&amp;ust=144845786259434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sa/url?sa=i&amp;rct=j&amp;q=&amp;esrc=s&amp;frm=1&amp;source=images&amp;cd=&amp;cad=rja&amp;docid=p4CWOO47TaSTJM&amp;tbnid=MtzrRNbMIicscM:&amp;ved=0CAUQjRw&amp;url=http://commons.wikimedia.org/wiki/File:Femur_-_anterior_view3.png&amp;ei=lwuaUpPTJbKX0QXO3oHIBQ&amp;psig=AFQjCNHIbxFBcAeQgD4U4QadKiRDNIE40g&amp;ust=13859115333647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google.com.sa/url?sa=i&amp;rct=j&amp;q=&amp;esrc=s&amp;frm=1&amp;source=images&amp;cd=&amp;cad=rja&amp;docid=78odhZfd9yyTvM&amp;tbnid=fXiEgjSvTUqBHM:&amp;ved=0CAUQjRw&amp;url=http://www.greatrivermedical.org/orthopedics/faqs/knee-replacement.php&amp;ei=wwqaUoCIHKXW0QXUpYD4CQ&amp;psig=AFQjCNHIbxFBcAeQgD4U4QadKiRDNIE40g&amp;ust=138591153336472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slideplayer.com/slide/51981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ahUKEwiJs4qPxenQAhUHrRoKHXqoBZUQjRwIBw&amp;url=http://slideplayer.com/slide/4225259/&amp;psig=AFQjCNGEcgff7bb9kjHmWzjg9bC6T0BdmA&amp;ust=148145633998958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611560" y="1916832"/>
            <a:ext cx="7848600" cy="2667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75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BONES OF THE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and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4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LIMBS  </a:t>
            </a:r>
            <a:endParaRPr lang="en-US" sz="4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Radius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10000"/>
          </a:blip>
          <a:srcRect l="11118" r="12911" b="2614"/>
          <a:stretch>
            <a:fillRect/>
          </a:stretch>
        </p:blipFill>
        <p:spPr bwMode="auto">
          <a:xfrm>
            <a:off x="251520" y="1916832"/>
            <a:ext cx="4248472" cy="47525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00562" y="1920084"/>
            <a:ext cx="4643438" cy="49379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shorter and lateral of the two forearm bones.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Proximal End:</a:t>
            </a:r>
          </a:p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1. Head: </a:t>
            </a:r>
            <a:r>
              <a:rPr lang="en-US" sz="2400" b="1" dirty="0" smtClean="0"/>
              <a:t>small &amp; circular</a:t>
            </a:r>
          </a:p>
          <a:p>
            <a:pPr algn="l" rtl="0"/>
            <a:r>
              <a:rPr lang="en-US" sz="2400" b="1" dirty="0" smtClean="0"/>
              <a:t>Its upper surface is concave for articulation with the </a:t>
            </a:r>
            <a:r>
              <a:rPr lang="en-US" sz="2400" b="1" dirty="0" err="1" smtClean="0"/>
              <a:t>Capitulum</a:t>
            </a:r>
            <a:r>
              <a:rPr lang="en-US" sz="2400" b="1" dirty="0" smtClean="0"/>
              <a:t>.</a:t>
            </a:r>
          </a:p>
          <a:p>
            <a:pPr algn="l" rtl="0"/>
            <a:r>
              <a:rPr lang="en-US" sz="2400" b="1" dirty="0" smtClean="0">
                <a:solidFill>
                  <a:srgbClr val="7030A0"/>
                </a:solidFill>
              </a:rPr>
              <a:t>2. Neck</a:t>
            </a:r>
            <a:r>
              <a:rPr lang="en-US" sz="2400" b="1" dirty="0" smtClean="0"/>
              <a:t>.</a:t>
            </a:r>
          </a:p>
          <a:p>
            <a:pPr algn="l" rtl="0"/>
            <a:r>
              <a:rPr lang="en-US" sz="2400" b="1" dirty="0" smtClean="0"/>
              <a:t>3. Radial (</a:t>
            </a:r>
            <a:r>
              <a:rPr lang="en-US" sz="2400" b="1" dirty="0" err="1" smtClean="0"/>
              <a:t>Biciptal</a:t>
            </a:r>
            <a:r>
              <a:rPr lang="en-US" sz="2400" b="1" dirty="0" smtClean="0"/>
              <a:t>) Tuberosity : medially directed and separates the proximal end from the body.</a:t>
            </a: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Shaft: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Has a lateral convexity.</a:t>
            </a:r>
          </a:p>
          <a:p>
            <a:pPr algn="l" rtl="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gradually enlarges as it passes distally. 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(Lower) End: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is rectangular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Ulnar Notch 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medial concavity to accommodate the head of the ulna.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2.Radial Styloid process: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extends from the lateral aspect. </a:t>
            </a:r>
          </a:p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3.Dorsal tubercle: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projects dorsally.</a:t>
            </a:r>
          </a:p>
          <a:p>
            <a:pPr algn="l" rtl="0"/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sz="2400" b="1" i="1" dirty="0" smtClean="0"/>
          </a:p>
          <a:p>
            <a:pPr algn="l" rtl="0"/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Carpal Bones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645750" cy="47950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Eight short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bones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ro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 (from lateral to medial):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Scaphoid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Lunate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Triquetral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Pisiform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bones.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row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(from lateral to medial):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Trapezium, Trapezoid,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Capitate &amp; Hamate.</a:t>
            </a:r>
          </a:p>
          <a:p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Five Metacarpal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each has a Base, Shaft, and a Head.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Each digit has 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Phalanges</a:t>
            </a:r>
          </a:p>
          <a:p>
            <a:r>
              <a:rPr lang="en-US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the Thumb which has only Two</a:t>
            </a:r>
          </a:p>
          <a:p>
            <a:endParaRPr lang="en-US" sz="2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9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1052"/>
          <a:stretch>
            <a:fillRect/>
          </a:stretch>
        </p:blipFill>
        <p:spPr bwMode="auto">
          <a:xfrm>
            <a:off x="0" y="1916832"/>
            <a:ext cx="4211960" cy="47268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6" descr="DA2785B7"/>
          <p:cNvPicPr>
            <a:picLocks noChangeAspect="1" noChangeArrowheads="1"/>
          </p:cNvPicPr>
          <p:nvPr/>
        </p:nvPicPr>
        <p:blipFill>
          <a:blip r:embed="rId3" cstate="print">
            <a:lum bright="10000" contrast="-20000"/>
          </a:blip>
          <a:srcRect l="7388" t="7742" r="54934" b="59207"/>
          <a:stretch>
            <a:fillRect/>
          </a:stretch>
        </p:blipFill>
        <p:spPr>
          <a:xfrm>
            <a:off x="611560" y="1916832"/>
            <a:ext cx="3096344" cy="4643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The Bones of LL are: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Pelvic Girdle: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Hip bone &amp;Sacrum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high: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Femur&amp; Patella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Tibia &amp; Radius.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Ankle: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arsal bones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Foot 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Metatarsal &amp; Phalanges.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4" y="1196752"/>
            <a:ext cx="3118941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6" y="0"/>
            <a:ext cx="9121774" cy="11430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BONES OF THIGH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(Femur and Patella)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196975"/>
            <a:ext cx="4392612" cy="3168650"/>
          </a:xfrm>
          <a:solidFill>
            <a:srgbClr val="E2FFB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above with acetabulum of hip bone to form the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joint.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below with tibia and patella to form the </a:t>
            </a:r>
            <a:r>
              <a:rPr lang="en-US" alt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joint.</a:t>
            </a:r>
          </a:p>
        </p:txBody>
      </p:sp>
      <p:pic>
        <p:nvPicPr>
          <p:cNvPr id="4102" name="Picture 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3379787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 flipH="1">
            <a:off x="2000250" y="1785938"/>
            <a:ext cx="5000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 flipH="1">
            <a:off x="2000250" y="3857625"/>
            <a:ext cx="642938" cy="3571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27984" y="4437112"/>
            <a:ext cx="4464496" cy="1944217"/>
          </a:xfrm>
          <a:prstGeom prst="rect">
            <a:avLst/>
          </a:prstGeo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Femur :</a:t>
            </a:r>
            <a:r>
              <a:rPr lang="en-US" alt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:</a:t>
            </a: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end</a:t>
            </a: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Shaft</a:t>
            </a:r>
          </a:p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end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4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UPPER END </a:t>
            </a:r>
            <a:r>
              <a:rPr lang="en-US" sz="3200" b="1" dirty="0" smtClean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196975"/>
            <a:ext cx="4537075" cy="4896321"/>
          </a:xfrm>
          <a:solidFill>
            <a:srgbClr val="E2FFBF"/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articulates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acetabulum of hip bone to form hip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 :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connects head to the shaft.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&amp; lesser trochanters :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connecting the 2 trochanters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inter-trochanteric line,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iliofemoral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ligament is attached.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inter-trochanteric crest,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which is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quadrate tubercle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Qudratus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muscle).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0" y="1196752"/>
            <a:ext cx="4283968" cy="489654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8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609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SHAFT OF FEMUR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25" y="1125538"/>
            <a:ext cx="3071813" cy="523240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3 surfaces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3 borders </a:t>
            </a: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rounded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marL="0" indent="0" eaLnBrk="1" hangingPunct="1"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thick </a:t>
            </a:r>
            <a:r>
              <a:rPr lang="en-US" alt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altLang="en-US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 or ridge called </a:t>
            </a:r>
            <a:r>
              <a:rPr lang="en-US" altLang="en-US" sz="24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</a:t>
            </a:r>
            <a:r>
              <a:rPr lang="en-US" altLang="en-US" sz="24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aspera</a:t>
            </a:r>
            <a:endParaRPr lang="en-US" altLang="en-US" sz="2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000125"/>
            <a:ext cx="3105150" cy="4876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428625" y="5929313"/>
            <a:ext cx="1214438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Anterior view</a:t>
            </a:r>
          </a:p>
        </p:txBody>
      </p:sp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1928813" y="5929313"/>
            <a:ext cx="1143000" cy="261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/>
              <a:t>Posterior view</a:t>
            </a:r>
          </a:p>
        </p:txBody>
      </p:sp>
      <p:pic>
        <p:nvPicPr>
          <p:cNvPr id="8201" name="Picture 12" descr="http://anatomy2.wikispaces.com/file/view/femur_3.JPG/96409766/femur_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85875"/>
            <a:ext cx="2714625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7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122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LOWER END </a:t>
            </a:r>
            <a:r>
              <a:rPr lang="en-US" sz="3200" b="1" dirty="0" smtClean="0">
                <a:solidFill>
                  <a:schemeClr val="bg1"/>
                </a:solidFill>
              </a:rPr>
              <a:t>OF FEMUR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785813"/>
            <a:ext cx="4143375" cy="5380037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and medial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patellar surface, and </a:t>
            </a:r>
            <a:r>
              <a:rPr lang="en-US" sz="2400" b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notch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fossa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2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the knee joint.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the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the medial &amp; lateral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epicondyles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CC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-2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43000"/>
            <a:ext cx="41767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1285875" y="5715000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357563" y="5786438"/>
            <a:ext cx="142875" cy="142875"/>
          </a:xfrm>
          <a:prstGeom prst="star5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1214438" y="928688"/>
            <a:ext cx="10001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Anterior</a:t>
            </a:r>
          </a:p>
        </p:txBody>
      </p:sp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2571750" y="928688"/>
            <a:ext cx="11430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Posterior</a:t>
            </a:r>
          </a:p>
        </p:txBody>
      </p:sp>
      <p:sp>
        <p:nvSpPr>
          <p:cNvPr id="10251" name="Oval 7"/>
          <p:cNvSpPr>
            <a:spLocks noChangeArrowheads="1"/>
          </p:cNvSpPr>
          <p:nvPr/>
        </p:nvSpPr>
        <p:spPr bwMode="auto">
          <a:xfrm flipH="1">
            <a:off x="2071688" y="4572000"/>
            <a:ext cx="1000125" cy="5000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52" name="Oval 7"/>
          <p:cNvSpPr>
            <a:spLocks noChangeArrowheads="1"/>
          </p:cNvSpPr>
          <p:nvPr/>
        </p:nvSpPr>
        <p:spPr bwMode="auto">
          <a:xfrm flipH="1">
            <a:off x="285750" y="5643563"/>
            <a:ext cx="785813" cy="5000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69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PATELLA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836613"/>
            <a:ext cx="4248150" cy="6021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largest sesamoid bone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(lying inside the Quadriceps tendon in front of knee joint).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anterior surface 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rough and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posterior surface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the condyles of the femur to form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apex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lies inferiorly and is connected to tuberosity of tibia by ligamentum patellae.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upper, lateral, and medial margins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attachment to Quadriceps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femoris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u="sng" dirty="0" smtClean="0"/>
          </a:p>
        </p:txBody>
      </p:sp>
      <p:pic>
        <p:nvPicPr>
          <p:cNvPr id="11270" name="Picture 10" descr="https://encrypted-tbn3.gstatic.com/images?q=tbn:ANd9GcT0DQNbeJOUKMB13by-xrVL7RQbSJv96FpMMLPPpycKUHR7-O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greatrivermedical.org/files/Image/Ortho_images/Healthy_Kne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572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10FF35"/>
          <p:cNvPicPr>
            <a:picLocks noChangeAspect="1" noChangeArrowheads="1"/>
          </p:cNvPicPr>
          <p:nvPr/>
        </p:nvPicPr>
        <p:blipFill>
          <a:blip r:embed="rId6">
            <a:lum bright="-26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75"/>
            <a:ext cx="4643438" cy="614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0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3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BONES OF LEG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(TIBIA AND FIBULA)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7763" y="1196975"/>
            <a:ext cx="2771775" cy="5373688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medial bone of 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Fibula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lateral bone of leg.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them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end, shaft,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end.</a:t>
            </a:r>
          </a:p>
        </p:txBody>
      </p:sp>
      <p:pic>
        <p:nvPicPr>
          <p:cNvPr id="13318" name="Picture 2" descr="C:\Documents and Settings\Vohra\Desktop\Figure 5.9.jpg"/>
          <p:cNvPicPr>
            <a:picLocks noChangeAspect="1" noChangeArrowheads="1"/>
          </p:cNvPicPr>
          <p:nvPr/>
        </p:nvPicPr>
        <p:blipFill>
          <a:blip r:embed="rId2">
            <a:lum bright="-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85875"/>
            <a:ext cx="6035675" cy="52863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5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TIBIA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4813" y="928688"/>
            <a:ext cx="4714875" cy="5643562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end has: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condyles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larger and articulate with medial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femur. It has a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groove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its posterior surface for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semimembranosus muscles.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smaller and articulates with lateral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condyle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femur.                                       It has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its lateral side for articulation with head of fibula to form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proximal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tibio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-fibular joint.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:       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rough and has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intercondylar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eminence.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u="sng" dirty="0" smtClean="0"/>
          </a:p>
        </p:txBody>
      </p:sp>
      <p:pic>
        <p:nvPicPr>
          <p:cNvPr id="14342" name="Picture 8" descr="http://images.slideplayer.com/16/5198169/slides/slide_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/>
          <a:stretch>
            <a:fillRect/>
          </a:stretch>
        </p:blipFill>
        <p:spPr bwMode="auto">
          <a:xfrm>
            <a:off x="357188" y="1285875"/>
            <a:ext cx="3143250" cy="46434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7EB40A6"/>
          <p:cNvPicPr>
            <a:picLocks noChangeAspect="1" noChangeArrowheads="1"/>
          </p:cNvPicPr>
          <p:nvPr/>
        </p:nvPicPr>
        <p:blipFill>
          <a:blip r:embed="rId4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0" y="1000125"/>
            <a:ext cx="4067175" cy="56435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4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642350" cy="451802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 b="1" i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At the end of the lecture the students should be able to: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Classify the bones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the three regions of the upper and lower limb.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Memorize the main features of the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the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thigh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(femur &amp; patella)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forearm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(radius &amp; ulna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of the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(tibia &amp; Fibula).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Bones of the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arpal, metacarpal,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phalanges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 of the 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(tarsals, metatarsals and phalanges)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Recognize the side and position of each bone </a:t>
            </a:r>
          </a:p>
        </p:txBody>
      </p:sp>
    </p:spTree>
    <p:extLst>
      <p:ext uri="{BB962C8B-B14F-4D97-AF65-F5344CB8AC3E}">
        <p14:creationId xmlns:p14="http://schemas.microsoft.com/office/powerpoint/2010/main" val="15436587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908050"/>
            <a:ext cx="3816350" cy="5878513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Shaft has: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</a:t>
            </a:r>
            <a:r>
              <a:rPr lang="en-US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tuberosity</a:t>
            </a:r>
            <a:r>
              <a:rPr lang="en-US" sz="20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Its upper smooth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gives attachment to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ligamentum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patellae.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Its lower rough part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</a:t>
            </a: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borders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boder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sharp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border.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border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interosseous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border.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surfaces</a:t>
            </a:r>
            <a:r>
              <a:rPr lang="en-US" sz="2000" u="sng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: subcutaneous.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oblique line,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soleal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attachment of 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soleus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71438" y="1341438"/>
            <a:ext cx="2484437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5" descr="D8CEADF6"/>
          <p:cNvPicPr>
            <a:picLocks noChangeAspect="1" noChangeArrowheads="1"/>
          </p:cNvPicPr>
          <p:nvPr/>
        </p:nvPicPr>
        <p:blipFill>
          <a:blip r:embed="rId3">
            <a:lum bright="-2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30850" r="26315" b="11223"/>
          <a:stretch>
            <a:fillRect/>
          </a:stretch>
        </p:blipFill>
        <p:spPr bwMode="auto">
          <a:xfrm>
            <a:off x="2627313" y="1341438"/>
            <a:ext cx="2520950" cy="511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TIBIA</a:t>
            </a:r>
          </a:p>
        </p:txBody>
      </p:sp>
    </p:spTree>
    <p:extLst>
      <p:ext uri="{BB962C8B-B14F-4D97-AF65-F5344CB8AC3E}">
        <p14:creationId xmlns:p14="http://schemas.microsoft.com/office/powerpoint/2010/main" val="30449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196975"/>
            <a:ext cx="4535487" cy="5375275"/>
          </a:xfr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 end: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talus for formation of ankle joint.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Medial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malleolus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subcutaneous.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surface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 with talus.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Fibular notch: lies on its lateral surface of lower end to form distal tibiofibular joint.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TIBIA</a:t>
            </a:r>
          </a:p>
        </p:txBody>
      </p:sp>
      <p:pic>
        <p:nvPicPr>
          <p:cNvPr id="16390" name="Picture 2" descr="http://home.comcast.net/~wnor/anklejoint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22320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-Point Star 4"/>
          <p:cNvSpPr/>
          <p:nvPr/>
        </p:nvSpPr>
        <p:spPr>
          <a:xfrm flipH="1">
            <a:off x="2071688" y="3714750"/>
            <a:ext cx="188912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143000" y="3071813"/>
            <a:ext cx="357188" cy="188912"/>
          </a:xfrm>
          <a:prstGeom prst="leftArrow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15125" y="2714625"/>
            <a:ext cx="214313" cy="214313"/>
          </a:xfrm>
          <a:prstGeom prst="star5">
            <a:avLst/>
          </a:prstGeom>
          <a:solidFill>
            <a:srgbClr val="6600FF"/>
          </a:solidFill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08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FIBULA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14438"/>
            <a:ext cx="4114800" cy="5310906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altLang="en-US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selender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lateral bone of the leg.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no part in articulation of knee joint.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Its upper end has: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: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lateral   condyle of tibia.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Styloid process.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Neck</a:t>
            </a:r>
            <a:r>
              <a:rPr lang="en-US" altLang="en-US" sz="51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5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51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Shaft has:</a:t>
            </a:r>
            <a:r>
              <a:rPr lang="en-US" altLang="en-US" sz="51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borders </a:t>
            </a:r>
            <a:r>
              <a:rPr lang="en-US" altLang="en-US" sz="51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medial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‘interosseous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border gives attachment to interosseous membrane.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5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surfaces.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Lower </a:t>
            </a:r>
            <a:r>
              <a:rPr lang="en-US" altLang="en-US" sz="5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altLang="en-US" sz="5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forms:</a:t>
            </a:r>
            <a:endParaRPr lang="en-US" altLang="en-US" sz="5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5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malleolus: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subcutaneous, Its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medial surface is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smooth for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articulation with talus </a:t>
            </a:r>
            <a:r>
              <a:rPr lang="en-US" alt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form </a:t>
            </a:r>
            <a:r>
              <a:rPr lang="en-US" alt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ankle joint.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6600FF"/>
              </a:solidFill>
            </a:endParaRPr>
          </a:p>
        </p:txBody>
      </p:sp>
      <p:pic>
        <p:nvPicPr>
          <p:cNvPr id="18438" name="Picture 4" descr="C7EB40A6"/>
          <p:cNvPicPr>
            <a:picLocks noChangeAspect="1" noChangeArrowheads="1"/>
          </p:cNvPicPr>
          <p:nvPr/>
        </p:nvPicPr>
        <p:blipFill>
          <a:blip r:embed="rId2">
            <a:lum bright="-2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3" t="17465" r="8333" b="35971"/>
          <a:stretch>
            <a:fillRect/>
          </a:stretch>
        </p:blipFill>
        <p:spPr bwMode="auto">
          <a:xfrm>
            <a:off x="285750" y="1143000"/>
            <a:ext cx="3811588" cy="511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نتيجة بحث الصور عن ‪upper end of fibula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667" b="9333"/>
          <a:stretch>
            <a:fillRect/>
          </a:stretch>
        </p:blipFill>
        <p:spPr bwMode="auto">
          <a:xfrm>
            <a:off x="285750" y="1071563"/>
            <a:ext cx="4143375" cy="5381773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18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93F2BBA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690" r="37598" b="44881"/>
          <a:stretch>
            <a:fillRect/>
          </a:stretch>
        </p:blipFill>
        <p:spPr bwMode="auto">
          <a:xfrm>
            <a:off x="35719" y="1214438"/>
            <a:ext cx="4000500" cy="535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0125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</a:rPr>
              <a:t>BONES OF FOOT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1428750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1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1857375" y="27860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2</a:t>
            </a:r>
          </a:p>
        </p:txBody>
      </p:sp>
      <p:sp>
        <p:nvSpPr>
          <p:cNvPr id="21514" name="TextBox 8"/>
          <p:cNvSpPr txBox="1">
            <a:spLocks noChangeArrowheads="1"/>
          </p:cNvSpPr>
          <p:nvPr/>
        </p:nvSpPr>
        <p:spPr bwMode="auto">
          <a:xfrm>
            <a:off x="2143125" y="3071813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3</a:t>
            </a:r>
          </a:p>
        </p:txBody>
      </p:sp>
      <p:sp>
        <p:nvSpPr>
          <p:cNvPr id="21515" name="TextBox 9"/>
          <p:cNvSpPr txBox="1">
            <a:spLocks noChangeArrowheads="1"/>
          </p:cNvSpPr>
          <p:nvPr/>
        </p:nvSpPr>
        <p:spPr bwMode="auto">
          <a:xfrm>
            <a:off x="2286000" y="328612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4</a:t>
            </a:r>
          </a:p>
        </p:txBody>
      </p:sp>
      <p:sp>
        <p:nvSpPr>
          <p:cNvPr id="21516" name="TextBox 10"/>
          <p:cNvSpPr txBox="1">
            <a:spLocks noChangeArrowheads="1"/>
          </p:cNvSpPr>
          <p:nvPr/>
        </p:nvSpPr>
        <p:spPr bwMode="auto">
          <a:xfrm>
            <a:off x="2571750" y="3429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5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067175" y="1214438"/>
            <a:ext cx="4681289" cy="53578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Tarsal bones: </a:t>
            </a:r>
            <a:endParaRPr lang="en-US" altLang="en-US" sz="62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Talus 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Navicular.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Cuboid. </a:t>
            </a:r>
          </a:p>
          <a:p>
            <a:pPr>
              <a:lnSpc>
                <a:spcPct val="80000"/>
              </a:lnSpc>
              <a:buFont typeface="Arial" charset="0"/>
              <a:buAutoNum type="arabicPeriod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cuneiform bones.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Only Talus 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articulates with tibia &amp; fibula at ankle joint.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6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6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Calcaneum</a:t>
            </a:r>
            <a:r>
              <a:rPr lang="en-US" altLang="en-US" sz="6200" b="1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largest bone of foot, forming the heel.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altLang="en-US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Metatarsal bones: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numbered from medial (big toe) to lateral.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6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 is large and lies medially.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metatarsal bone has a base (proximal). a shaft and a head (distal).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en-US" altLang="en-US" sz="6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phalanges: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phalanges for big toe (proximal &amp; distal)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phalanges for each of the lateral 4 toes (proximal, middle &amp; distal)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en-US" sz="6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64905"/>
            <a:ext cx="9144000" cy="1498450"/>
          </a:xfrm>
          <a:ln>
            <a:miter lim="800000"/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359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9512" y="1196752"/>
            <a:ext cx="4464496" cy="543609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Bones of UL are:</a:t>
            </a: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Pectoral Girdle.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Arm 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umerus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Forearm : Radius &amp; Ulna.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Wrist : Carpal bones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Hand: Metacarpals &amp; Phalanges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My Documents\Student Gray\7. Upper limb\F66122-007-f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207" r="17785" b="4239"/>
          <a:stretch>
            <a:fillRect/>
          </a:stretch>
        </p:blipFill>
        <p:spPr bwMode="auto">
          <a:xfrm>
            <a:off x="5076056" y="1268760"/>
            <a:ext cx="3672408" cy="532258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Pectoral Girdle</a:t>
            </a:r>
            <a:endParaRPr lang="en-US" sz="4000" b="1" i="1" dirty="0"/>
          </a:p>
        </p:txBody>
      </p:sp>
      <p:pic>
        <p:nvPicPr>
          <p:cNvPr id="6" name="Picture 6" descr="7D724C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9171" r="58735" b="48467"/>
          <a:stretch>
            <a:fillRect/>
          </a:stretch>
        </p:blipFill>
        <p:spPr>
          <a:xfrm>
            <a:off x="500034" y="1916832"/>
            <a:ext cx="4032448" cy="4606232"/>
          </a:xfrm>
          <a:noFill/>
          <a:ln w="571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316288" cy="4680519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Formed of Two Bones: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Clavicle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anteriorly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Scapula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posteriorly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light and allows the upper limb to have exceptionally free movement.</a:t>
            </a:r>
            <a:endParaRPr lang="ar-S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Clavicle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920084"/>
            <a:ext cx="4176464" cy="51093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is a doubly curved 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long bone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lying horizontally across the root of the neck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It is subcutaneous throughout its length.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has Two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Ends: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Medial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(Sternal) 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enlarged &amp; triangular.</a:t>
            </a:r>
          </a:p>
          <a:p>
            <a:pPr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Lateral (Acromial) 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flattened.</a:t>
            </a:r>
          </a:p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Body (shaft):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Its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medial 2/3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convex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forward.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Its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lateral 1/3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concave forward.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Surfaces: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Superior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smooth as it lies just deep to the skin.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Inferior 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rough because strong ligaments bind it to the 1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rib.</a:t>
            </a:r>
          </a:p>
          <a:p>
            <a:endParaRPr lang="en-US" sz="29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Student Gray\7. Upper limb\F66122-007-f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"/>
          <a:stretch/>
        </p:blipFill>
        <p:spPr bwMode="auto">
          <a:xfrm>
            <a:off x="323528" y="1988840"/>
            <a:ext cx="4464496" cy="5013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453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Scapula (Shoulder Blade)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844824"/>
            <a:ext cx="4788024" cy="501317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is a triangular </a:t>
            </a:r>
            <a:r>
              <a:rPr lang="en-US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Flat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bone.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Extends between the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_ 7</a:t>
            </a:r>
            <a:r>
              <a:rPr lang="en-US" sz="2000" b="1" u="sng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ribs.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has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Processes: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(1)Spine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(2) Acromion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(3) Coracoid</a:t>
            </a: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Superior, Medial (Vertebral) &amp; Lateral (Axillary)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Angles: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Superior,  Lateral (forms the Glenoid cavity), Inferior.</a:t>
            </a:r>
          </a:p>
          <a:p>
            <a:pPr marL="457200" indent="-457200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Surfaces: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Convex Posterior,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Smaller Supraspinous  Fossa (above the spine) and the larger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Infraspinous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Fossa (below the spine).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Concave Anterior (Costal) </a:t>
            </a:r>
          </a:p>
          <a:p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me\My Documents\My Pictures\Picture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179512" y="1844824"/>
            <a:ext cx="4176464" cy="48594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79512" y="3573016"/>
            <a:ext cx="1008112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80928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19672" y="1916832"/>
            <a:ext cx="1008112" cy="144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me\My Documents\My Pictures\Picture17.jpg"/>
          <p:cNvPicPr>
            <a:picLocks noChangeAspect="1" noChangeArrowheads="1"/>
          </p:cNvPicPr>
          <p:nvPr/>
        </p:nvPicPr>
        <p:blipFill rotWithShape="1">
          <a:blip r:embed="rId3" cstate="print"/>
          <a:srcRect t="52499"/>
          <a:stretch/>
        </p:blipFill>
        <p:spPr bwMode="auto">
          <a:xfrm>
            <a:off x="2267744" y="5273824"/>
            <a:ext cx="2036798" cy="13955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>
                <a:solidFill>
                  <a:schemeClr val="bg1"/>
                </a:solidFill>
              </a:rPr>
              <a:t>Humerus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4773" r="46103" b="21960"/>
          <a:stretch>
            <a:fillRect/>
          </a:stretch>
        </p:blipFill>
        <p:spPr>
          <a:xfrm>
            <a:off x="323528" y="1772816"/>
            <a:ext cx="4032448" cy="4870324"/>
          </a:xfrm>
          <a:noFill/>
          <a:ln w="38100"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1844825"/>
            <a:ext cx="4536504" cy="48965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93192" lvl="1" indent="0"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Typical Long bone.</a:t>
            </a:r>
          </a:p>
          <a:p>
            <a:pPr marL="393192" lvl="1" indent="0"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End: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Head, Neck, Greater &amp; Lesser Tubercles.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Intertubercular Groove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Anatomical neck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 formed by a   groove separating the head from the tubercles</a:t>
            </a: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Surgical Neck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 narrow part  distal to the tubercles.</a:t>
            </a:r>
            <a:r>
              <a:rPr lang="en-US" sz="23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3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Shaft 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(Body</a:t>
            </a: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two prominent features: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1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Deltoid tuberosity: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Spiral (Radial) groove:</a:t>
            </a:r>
          </a:p>
          <a:p>
            <a:pPr marL="0" indent="0">
              <a:buNone/>
            </a:pPr>
            <a:r>
              <a:rPr lang="en-US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Distal End: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Medial 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(can be felt)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Lateral Epicondyles</a:t>
            </a:r>
            <a:r>
              <a:rPr lang="en-US" sz="2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5918" y="29249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surgical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>
            <a:off x="2843808" y="2852936"/>
            <a:ext cx="1440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3528" y="1916832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5536" y="2276872"/>
            <a:ext cx="50405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79712" y="2276872"/>
            <a:ext cx="72008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980728"/>
            <a:ext cx="3672408" cy="554461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Structures at Distal end: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medial) for articulation with the ulna 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(lateral) for articulation with the radius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Coronoid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fossa: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trochlea.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Radial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fossa: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capitulum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Olecranon fossa: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trochlea.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E2168B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0000"/>
          </a:blip>
          <a:srcRect t="52123" r="46103" b="21960"/>
          <a:stretch>
            <a:fillRect/>
          </a:stretch>
        </p:blipFill>
        <p:spPr>
          <a:xfrm>
            <a:off x="179512" y="1052736"/>
            <a:ext cx="5040560" cy="540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7143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Ulna</a:t>
            </a:r>
            <a:endParaRPr lang="ar-SA" sz="40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-20000"/>
          </a:blip>
          <a:srcRect l="13276" r="15010" b="2869"/>
          <a:stretch>
            <a:fillRect/>
          </a:stretch>
        </p:blipFill>
        <p:spPr bwMode="auto">
          <a:xfrm>
            <a:off x="642910" y="1785926"/>
            <a:ext cx="3720058" cy="5072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92488" cy="537321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stabilizing bone of the forearm.</a:t>
            </a: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It is the medial &amp; longer of the two bones of the forearm.</a:t>
            </a:r>
            <a:endParaRPr lang="en-US" sz="2400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Proximal End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Olecranon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Coronoid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Process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3.Tuberosity of Ulna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4.Trochlear Notch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5.Radial Notch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Shaft 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Thick &amp; cylindrical superiorly but diminishes in diameter inferiorly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 has Three Surfaces (Anterior, Medial &amp; Posterior).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Sharp Lateral Interosseous border.</a:t>
            </a:r>
          </a:p>
          <a:p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Distal End: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rounded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Head: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lies distally at the wrist. .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Styloid process: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Medial.</a:t>
            </a:r>
          </a:p>
          <a:p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1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2040</TotalTime>
  <Words>1491</Words>
  <Application>Microsoft Office PowerPoint</Application>
  <PresentationFormat>On-screen Show (4:3)</PresentationFormat>
  <Paragraphs>215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PowerPoint Presentation</vt:lpstr>
      <vt:lpstr>Pectoral Girdle</vt:lpstr>
      <vt:lpstr>Clavicle</vt:lpstr>
      <vt:lpstr>Scapula (Shoulder Blade)</vt:lpstr>
      <vt:lpstr>Humerus</vt:lpstr>
      <vt:lpstr>PowerPoint Presentation</vt:lpstr>
      <vt:lpstr>Ulna</vt:lpstr>
      <vt:lpstr>Radius</vt:lpstr>
      <vt:lpstr>Carpal Bones</vt:lpstr>
      <vt:lpstr>PowerPoint Presentation</vt:lpstr>
      <vt:lpstr>BONES OF THIGH (Femur and Patella)</vt:lpstr>
      <vt:lpstr>UPPER END OF FEMUR</vt:lpstr>
      <vt:lpstr>SHAFT OF FEMUR</vt:lpstr>
      <vt:lpstr>LOWER END OF FEMUR</vt:lpstr>
      <vt:lpstr>PATELLA</vt:lpstr>
      <vt:lpstr>BONES OF LEG (TIBIA AND FIBULA) </vt:lpstr>
      <vt:lpstr>TIBIA</vt:lpstr>
      <vt:lpstr>TIBIA</vt:lpstr>
      <vt:lpstr>TIBIA</vt:lpstr>
      <vt:lpstr>FIBULA</vt:lpstr>
      <vt:lpstr>BONES OF FOOT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Tahani Almatrafi</cp:lastModifiedBy>
  <cp:revision>222</cp:revision>
  <dcterms:created xsi:type="dcterms:W3CDTF">2010-12-19T14:08:49Z</dcterms:created>
  <dcterms:modified xsi:type="dcterms:W3CDTF">2019-11-10T10:23:42Z</dcterms:modified>
</cp:coreProperties>
</file>