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3" r:id="rId2"/>
    <p:sldId id="358" r:id="rId3"/>
    <p:sldId id="384" r:id="rId4"/>
    <p:sldId id="359" r:id="rId5"/>
    <p:sldId id="385" r:id="rId6"/>
    <p:sldId id="360" r:id="rId7"/>
    <p:sldId id="361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86" r:id="rId16"/>
    <p:sldId id="372" r:id="rId17"/>
    <p:sldId id="373" r:id="rId18"/>
    <p:sldId id="387" r:id="rId19"/>
    <p:sldId id="388" r:id="rId20"/>
    <p:sldId id="374" r:id="rId21"/>
    <p:sldId id="376" r:id="rId22"/>
    <p:sldId id="377" r:id="rId23"/>
    <p:sldId id="378" r:id="rId24"/>
    <p:sldId id="379" r:id="rId25"/>
    <p:sldId id="380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EA92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5455" autoAdjust="0"/>
  </p:normalViewPr>
  <p:slideViewPr>
    <p:cSldViewPr>
      <p:cViewPr>
        <p:scale>
          <a:sx n="80" d="100"/>
          <a:sy n="80" d="100"/>
        </p:scale>
        <p:origin x="133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97027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19699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84656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70883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17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36150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18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12043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20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07183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966418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70262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23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16631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8450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4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037364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25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64011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26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89012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6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185846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7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88539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8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46454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9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6255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10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99007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11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73165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CF1B0-9C45-4F22-82C7-0EA63DA6F484}" type="slidenum">
              <a:rPr lang="en-US" altLang="ar-SA" smtClean="0"/>
              <a:pPr/>
              <a:t>12</a:t>
            </a:fld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58009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804" y="381000"/>
            <a:ext cx="7772400" cy="14700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Radial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&amp; Ulnar Nerves 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3067357" y="5186672"/>
            <a:ext cx="300928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Dr. </a:t>
            </a:r>
            <a:r>
              <a:rPr lang="en-US" sz="1800" dirty="0" err="1" smtClean="0">
                <a:solidFill>
                  <a:schemeClr val="tx1"/>
                </a:solidFill>
              </a:rPr>
              <a:t>Sameerah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Shaheen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Assisstant</a:t>
            </a:r>
            <a:r>
              <a:rPr lang="en-US" sz="1800" dirty="0" smtClean="0">
                <a:solidFill>
                  <a:schemeClr val="tx1"/>
                </a:solidFill>
              </a:rPr>
              <a:t> Professor Anatomy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sshahee@ksu.edu.sa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26 </a:t>
            </a:r>
            <a:r>
              <a:rPr lang="en-US" sz="1800" dirty="0" smtClean="0">
                <a:solidFill>
                  <a:schemeClr val="tx1"/>
                </a:solidFill>
              </a:rPr>
              <a:t>Nov </a:t>
            </a:r>
            <a:r>
              <a:rPr lang="en-US" sz="1800" dirty="0" smtClean="0">
                <a:solidFill>
                  <a:schemeClr val="tx1"/>
                </a:solidFill>
              </a:rPr>
              <a:t>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508" y="2024822"/>
            <a:ext cx="8856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Department of Anatomy </a:t>
            </a:r>
            <a:endParaRPr lang="en-US" sz="4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3723" y="2945685"/>
            <a:ext cx="5560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King Saud University </a:t>
            </a:r>
            <a:endParaRPr lang="en-US" sz="4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59" y="3962400"/>
            <a:ext cx="2230282" cy="8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152400"/>
            <a:ext cx="470535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Terminal Branches </a:t>
            </a:r>
          </a:p>
          <a:p>
            <a:r>
              <a:rPr lang="en-US" sz="2400" b="1" dirty="0" smtClean="0"/>
              <a:t>Deep Branch (Post. interosseous)</a:t>
            </a:r>
          </a:p>
          <a:p>
            <a:endParaRPr lang="en-US" sz="2400" b="1" dirty="0"/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Course</a:t>
            </a:r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000" b="1" i="1" dirty="0"/>
              <a:t>It winds around the neck of the radius, within the supinator muscle, and enters the posterior </a:t>
            </a:r>
            <a:r>
              <a:rPr lang="en-US" sz="2000" b="1" i="1" dirty="0" smtClean="0"/>
              <a:t>compartment </a:t>
            </a:r>
            <a:r>
              <a:rPr lang="en-US" sz="2000" b="1" i="1" dirty="0"/>
              <a:t>of </a:t>
            </a:r>
            <a:r>
              <a:rPr lang="en-US" sz="2000" b="1" i="1" dirty="0" smtClean="0"/>
              <a:t>the forearm.</a:t>
            </a:r>
          </a:p>
          <a:p>
            <a:endParaRPr lang="en-US" sz="2000" b="1" i="1" dirty="0" smtClean="0">
              <a:solidFill>
                <a:srgbClr val="336600"/>
              </a:solidFill>
            </a:endParaRPr>
          </a:p>
          <a:p>
            <a:r>
              <a:rPr lang="en-US" sz="2000" b="1" i="1" dirty="0" smtClean="0">
                <a:solidFill>
                  <a:srgbClr val="336600"/>
                </a:solidFill>
              </a:rPr>
              <a:t>Muscular: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Extensor carpi </a:t>
            </a:r>
            <a:r>
              <a:rPr lang="en-US" sz="2000" b="1" i="1" dirty="0" err="1">
                <a:solidFill>
                  <a:srgbClr val="C00000"/>
                </a:solidFill>
              </a:rPr>
              <a:t>radialis</a:t>
            </a:r>
            <a:r>
              <a:rPr lang="en-US" sz="2000" b="1" i="1" dirty="0">
                <a:solidFill>
                  <a:srgbClr val="C00000"/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</a:rPr>
              <a:t>Supinator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/>
              <a:t>carpi </a:t>
            </a:r>
            <a:r>
              <a:rPr lang="en-US" sz="2000" b="1" i="1" dirty="0" err="1"/>
              <a:t>ulnaris</a:t>
            </a:r>
            <a:r>
              <a:rPr lang="en-US" sz="20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digitorium</a:t>
            </a:r>
            <a:endParaRPr lang="en-US" sz="2000" b="1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digiti</a:t>
            </a:r>
            <a:r>
              <a:rPr lang="en-US" sz="2000" b="1" i="1" dirty="0" smtClean="0"/>
              <a:t> mini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Abductor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brevis.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Extensor </a:t>
            </a:r>
            <a:r>
              <a:rPr lang="en-US" sz="2000" b="1" i="1" dirty="0" err="1">
                <a:solidFill>
                  <a:schemeClr val="tx2">
                    <a:lumMod val="75000"/>
                  </a:schemeClr>
                </a:solidFill>
              </a:rPr>
              <a:t>pollicis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</a:rPr>
              <a:t> longus.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/>
              <a:t>Extensor </a:t>
            </a:r>
            <a:r>
              <a:rPr lang="en-US" sz="2000" b="1" i="1" dirty="0" err="1"/>
              <a:t>indicis</a:t>
            </a:r>
            <a:r>
              <a:rPr lang="en-US" sz="2000" b="1" i="1" dirty="0"/>
              <a:t>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3"/>
          <a:stretch/>
        </p:blipFill>
        <p:spPr>
          <a:xfrm>
            <a:off x="5486400" y="693825"/>
            <a:ext cx="2819400" cy="61532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428309" y="1662749"/>
            <a:ext cx="1524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93475" y="1651863"/>
            <a:ext cx="3074125" cy="634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8608" y="36576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842266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4278868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32004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1981200"/>
            <a:ext cx="36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455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0" y="542475"/>
            <a:ext cx="7284010" cy="617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236" y="0"/>
            <a:ext cx="4705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branches</a:t>
            </a:r>
            <a:endParaRPr lang="en-US" alt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396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8998" r="1462"/>
          <a:stretch/>
        </p:blipFill>
        <p:spPr>
          <a:xfrm>
            <a:off x="6019800" y="2589202"/>
            <a:ext cx="2062212" cy="422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076" r="10834" b="5677"/>
          <a:stretch/>
        </p:blipFill>
        <p:spPr>
          <a:xfrm>
            <a:off x="4690298" y="55582"/>
            <a:ext cx="2293518" cy="145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76200"/>
            <a:ext cx="6303146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Transient paralysis</a:t>
            </a:r>
          </a:p>
          <a:p>
            <a:pPr marL="457200" indent="-457200">
              <a:buAutoNum type="arabicPeriod"/>
            </a:pPr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Improper use of crutch </a:t>
            </a:r>
            <a:r>
              <a:rPr lang="en-US" altLang="en-US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(pressing the nerve in the axilla)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Saturday night </a:t>
            </a:r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palsy</a:t>
            </a: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(draping the arm over the chair in a state of diminished consciousness)</a:t>
            </a:r>
            <a:endParaRPr lang="en-US" alt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b="1" i="1" dirty="0">
              <a:solidFill>
                <a:srgbClr val="336600"/>
              </a:solidFill>
            </a:endParaRPr>
          </a:p>
          <a:p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Test. Extension of elbow. </a:t>
            </a:r>
            <a:r>
              <a:rPr lang="en-US" sz="2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 </a:t>
            </a:r>
            <a:r>
              <a:rPr 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sz="2400" b="1" i="1" dirty="0"/>
          </a:p>
          <a:p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Most common-fracture of the </a:t>
            </a:r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shaft </a:t>
            </a:r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humerus</a:t>
            </a:r>
          </a:p>
          <a:p>
            <a:pPr lvl="1"/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characteristic lesion is </a:t>
            </a:r>
            <a:r>
              <a:rPr lang="en-US" alt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“WRIST DROP”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Inability to extend </a:t>
            </a:r>
            <a:r>
              <a:rPr lang="en-US" alt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WRIST and metacarpophalangeal joint</a:t>
            </a:r>
          </a:p>
          <a:p>
            <a:pPr lvl="1"/>
            <a:endParaRPr lang="en-US" alt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</a:t>
            </a:r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06" y="926489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18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76200"/>
            <a:ext cx="470535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endParaRPr lang="en-US" sz="1200" b="1" i="1" dirty="0"/>
          </a:p>
          <a:p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of the radial nerve</a:t>
            </a:r>
          </a:p>
          <a:p>
            <a:pPr lvl="1"/>
            <a:endParaRPr lang="en-US" alt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–MINIMAL – </a:t>
            </a:r>
            <a:r>
              <a:rPr lang="en-US" alt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WHY??</a:t>
            </a: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en-US" altLang="en-US" sz="24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922" t="22222" r="-1160" b="28889"/>
          <a:stretch/>
        </p:blipFill>
        <p:spPr>
          <a:xfrm>
            <a:off x="6248400" y="727398"/>
            <a:ext cx="1524000" cy="2312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112" r="57766" b="57777"/>
          <a:stretch/>
        </p:blipFill>
        <p:spPr>
          <a:xfrm>
            <a:off x="6324600" y="3316672"/>
            <a:ext cx="2071881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3406" y="121920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supply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3048" y="4357040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loss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1514565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541706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11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112" r="57766" b="57777"/>
          <a:stretch/>
        </p:blipFill>
        <p:spPr>
          <a:xfrm>
            <a:off x="7072119" y="2362200"/>
            <a:ext cx="2071881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46" y="-76200"/>
            <a:ext cx="727710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 </a:t>
            </a:r>
          </a:p>
          <a:p>
            <a:r>
              <a:rPr lang="en-US" altLang="en-US" sz="2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</a:p>
          <a:p>
            <a:endParaRPr lang="en-US" altLang="en-US" sz="11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100" b="1" i="1" dirty="0">
              <a:solidFill>
                <a:srgbClr val="336600"/>
              </a:solidFill>
            </a:endParaRPr>
          </a:p>
          <a:p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Injury </a:t>
            </a:r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Branch (Post. interosseous)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Fractures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of the proximal end of the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radius.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During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dislocation of the radial head.</a:t>
            </a:r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Clinical picture</a:t>
            </a:r>
          </a:p>
          <a:p>
            <a:pPr lvl="1"/>
            <a:endParaRPr lang="en-US" sz="24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“No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wrist </a:t>
            </a:r>
            <a:r>
              <a:rPr lang="en-US" sz="2400" b="1" dirty="0" smtClean="0">
                <a:solidFill>
                  <a:srgbClr val="C00000"/>
                </a:solidFill>
              </a:rPr>
              <a:t>Drop”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7030A0"/>
                </a:solidFill>
              </a:rPr>
              <a:t>{Ref. </a:t>
            </a:r>
            <a:r>
              <a:rPr lang="en-US" sz="2400" dirty="0" err="1" smtClean="0">
                <a:solidFill>
                  <a:srgbClr val="7030A0"/>
                </a:solidFill>
              </a:rPr>
              <a:t>snell</a:t>
            </a:r>
            <a:r>
              <a:rPr lang="en-US" sz="2400" dirty="0" smtClean="0">
                <a:solidFill>
                  <a:srgbClr val="7030A0"/>
                </a:solidFill>
              </a:rPr>
              <a:t> p-539}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Why?</a:t>
            </a:r>
            <a:endParaRPr lang="en-US" alt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2400" b="1" dirty="0">
                <a:solidFill>
                  <a:srgbClr val="336600"/>
                </a:solidFill>
              </a:rPr>
              <a:t>The nerve </a:t>
            </a:r>
            <a:r>
              <a:rPr lang="en-US" sz="2400" b="1" dirty="0" smtClean="0">
                <a:solidFill>
                  <a:srgbClr val="336600"/>
                </a:solidFill>
              </a:rPr>
              <a:t>supply to the </a:t>
            </a:r>
            <a:r>
              <a:rPr lang="en-US" sz="2400" b="1" dirty="0">
                <a:solidFill>
                  <a:srgbClr val="336600"/>
                </a:solidFill>
              </a:rPr>
              <a:t>supinator and the </a:t>
            </a:r>
            <a:r>
              <a:rPr lang="en-US" sz="2400" b="1" dirty="0" err="1" smtClean="0">
                <a:solidFill>
                  <a:srgbClr val="336600"/>
                </a:solidFill>
              </a:rPr>
              <a:t>ext</a:t>
            </a:r>
            <a:r>
              <a:rPr lang="en-US" sz="2400" b="1" dirty="0" smtClean="0">
                <a:solidFill>
                  <a:srgbClr val="336600"/>
                </a:solidFill>
              </a:rPr>
              <a:t> </a:t>
            </a:r>
            <a:r>
              <a:rPr lang="en-US" sz="2400" b="1" dirty="0">
                <a:solidFill>
                  <a:srgbClr val="336600"/>
                </a:solidFill>
              </a:rPr>
              <a:t>carpi </a:t>
            </a:r>
            <a:r>
              <a:rPr lang="en-US" sz="2400" b="1" dirty="0" err="1">
                <a:solidFill>
                  <a:srgbClr val="336600"/>
                </a:solidFill>
              </a:rPr>
              <a:t>radialis</a:t>
            </a:r>
            <a:r>
              <a:rPr lang="en-US" sz="2400" b="1" dirty="0">
                <a:solidFill>
                  <a:srgbClr val="336600"/>
                </a:solidFill>
              </a:rPr>
              <a:t> longus will be undamaged, and because the latter muscle is powerful, it will keep the wrist joint </a:t>
            </a:r>
            <a:r>
              <a:rPr lang="en-US" sz="2400" b="1" dirty="0" smtClean="0">
                <a:solidFill>
                  <a:srgbClr val="336600"/>
                </a:solidFill>
              </a:rPr>
              <a:t>extended -------</a:t>
            </a:r>
            <a:r>
              <a:rPr lang="en-US" sz="2400" b="1" dirty="0" smtClean="0">
                <a:solidFill>
                  <a:srgbClr val="C00000"/>
                </a:solidFill>
              </a:rPr>
              <a:t>No </a:t>
            </a:r>
            <a:r>
              <a:rPr lang="en-US" sz="2400" b="1" dirty="0">
                <a:solidFill>
                  <a:srgbClr val="C00000"/>
                </a:solidFill>
              </a:rPr>
              <a:t>wrist </a:t>
            </a:r>
            <a:r>
              <a:rPr lang="en-US" sz="2400" b="1" dirty="0" smtClean="0">
                <a:solidFill>
                  <a:srgbClr val="C00000"/>
                </a:solidFill>
              </a:rPr>
              <a:t>Drop.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lvl="1"/>
            <a:endParaRPr lang="en-US" alt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Sensory loss – </a:t>
            </a:r>
            <a:r>
              <a:rPr lang="en-US" alt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Nothing</a:t>
            </a:r>
            <a:endParaRPr lang="en-US" altLang="en-US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Overlapping by the median and ulnar nerves</a:t>
            </a:r>
            <a:endParaRPr lang="en-US" altLang="en-US" sz="2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8922" t="22222" r="-1160" b="28889"/>
          <a:stretch/>
        </p:blipFill>
        <p:spPr>
          <a:xfrm>
            <a:off x="7106194" y="-76200"/>
            <a:ext cx="1524000" cy="2312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415602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supply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0567" y="3402568"/>
            <a:ext cx="16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loss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4794" y="710967"/>
            <a:ext cx="533400" cy="31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376919" y="3587234"/>
            <a:ext cx="914400" cy="20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2251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55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1"/>
            <a:ext cx="6400800" cy="56630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4724400"/>
            <a:ext cx="3599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ulnar nerve originates from the C8-T1 nerve roots which form the medial cord of the brachial plexus.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737684" y="304801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altLang="en-US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46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My Documents\Student Gray\7. Upper limb\F66122-007-f067.jpg"/>
          <p:cNvPicPr>
            <a:picLocks noChangeAspect="1" noChangeArrowheads="1"/>
          </p:cNvPicPr>
          <p:nvPr/>
        </p:nvPicPr>
        <p:blipFill>
          <a:blip r:embed="rId3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6019800" y="457200"/>
            <a:ext cx="3043992" cy="579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0"/>
            <a:ext cx="61722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altLang="en-US" sz="32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030A0"/>
                </a:solidFill>
              </a:rPr>
              <a:t>Begins in </a:t>
            </a:r>
            <a:r>
              <a:rPr lang="en-US" sz="2400" b="1" i="1" dirty="0">
                <a:solidFill>
                  <a:srgbClr val="7030A0"/>
                </a:solidFill>
              </a:rPr>
              <a:t>the axilla 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336600"/>
                </a:solidFill>
              </a:rPr>
              <a:t>Continuation of the medial cord</a:t>
            </a:r>
            <a:endParaRPr lang="en-US" sz="2400" b="1" i="1" dirty="0">
              <a:solidFill>
                <a:srgbClr val="3366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Some </a:t>
            </a:r>
            <a:r>
              <a:rPr lang="en-US" sz="2400" b="1" i="1" dirty="0" smtClean="0"/>
              <a:t>flexors muscles on ulnar side of the forearm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Most of the intrinsic muscles of the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Skin of the ulnar one and a half digits </a:t>
            </a:r>
            <a:endParaRPr lang="en-US" sz="2400" b="1" i="1" dirty="0"/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Course: In Arm 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Descends </a:t>
            </a:r>
            <a:r>
              <a:rPr lang="en-US" sz="2400" b="1" i="1" dirty="0"/>
              <a:t>along the medial side of the following arteries: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Axillary.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Brachial.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Pierces the Medial Intermuscular Septum.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Passes behind the Medial Epicondyle of the </a:t>
            </a:r>
            <a:r>
              <a:rPr lang="en-US" sz="2400" b="1" i="1" dirty="0" err="1" smtClean="0"/>
              <a:t>humerus</a:t>
            </a:r>
            <a:r>
              <a:rPr lang="en-US" sz="2400" b="1" i="1" dirty="0" smtClean="0"/>
              <a:t> at the elbow.</a:t>
            </a:r>
            <a:endParaRPr lang="en-US" sz="2400" b="1" i="1" dirty="0"/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833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3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5955877" y="591880"/>
            <a:ext cx="3035723" cy="562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 rot="21234406">
            <a:off x="233723" y="629978"/>
            <a:ext cx="6189386" cy="3297433"/>
          </a:xfrm>
          <a:prstGeom prst="wedgeEllipseCallout">
            <a:avLst>
              <a:gd name="adj1" fmla="val 56179"/>
              <a:gd name="adj2" fmla="val 44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Course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In 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Forearm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Enters between the two heads of the </a:t>
            </a:r>
            <a:r>
              <a:rPr lang="en-US" sz="2400" b="1" i="1" dirty="0">
                <a:solidFill>
                  <a:schemeClr val="tx1"/>
                </a:solidFill>
              </a:rPr>
              <a:t>Flexor Carpi </a:t>
            </a:r>
            <a:r>
              <a:rPr lang="en-US" sz="2400" b="1" i="1" dirty="0" err="1" smtClean="0">
                <a:solidFill>
                  <a:schemeClr val="tx1"/>
                </a:solidFill>
              </a:rPr>
              <a:t>Ulnaris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muscle</a:t>
            </a:r>
            <a:r>
              <a:rPr lang="en-US" sz="2400" b="1" i="1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Lies deep to the Flexor Carpi </a:t>
            </a:r>
            <a:r>
              <a:rPr lang="en-US" sz="2400" b="1" i="1" dirty="0" err="1">
                <a:solidFill>
                  <a:schemeClr val="tx1"/>
                </a:solidFill>
              </a:rPr>
              <a:t>Ulnaris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</a:rPr>
              <a:t>It is medial to </a:t>
            </a:r>
            <a:r>
              <a:rPr lang="en-US" sz="2400" b="1" i="1" dirty="0">
                <a:solidFill>
                  <a:srgbClr val="FF0000"/>
                </a:solidFill>
              </a:rPr>
              <a:t>Ulnar Artery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92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6007768" y="381000"/>
            <a:ext cx="2917372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724555"/>
            <a:ext cx="6477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Branches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in the Forearm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Muscular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i="1" dirty="0"/>
              <a:t>(1 &amp; 1/2 muscles)</a:t>
            </a:r>
          </a:p>
          <a:p>
            <a:pPr marL="342900" indent="-342900"/>
            <a:r>
              <a:rPr lang="en-US" sz="2400" b="1" i="1" dirty="0"/>
              <a:t>	1. Flexor Carpi </a:t>
            </a:r>
            <a:r>
              <a:rPr lang="en-US" sz="2400" b="1" i="1" dirty="0" err="1"/>
              <a:t>Ulnaris</a:t>
            </a:r>
            <a:endParaRPr lang="en-US" sz="2400" b="1" i="1" dirty="0"/>
          </a:p>
          <a:p>
            <a:pPr marL="342900" indent="-342900"/>
            <a:r>
              <a:rPr lang="en-US" sz="2400" b="1" i="1" dirty="0"/>
              <a:t>	2. Medial 1l2 of Flexor </a:t>
            </a:r>
            <a:r>
              <a:rPr lang="en-US" sz="2400" b="1" i="1" dirty="0" err="1"/>
              <a:t>Digitorum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Profundus</a:t>
            </a:r>
            <a:endParaRPr lang="en-US" sz="2400" b="1" i="1" dirty="0" smtClean="0"/>
          </a:p>
          <a:p>
            <a:pPr marL="342900" indent="-342900"/>
            <a:endParaRPr lang="en-US" b="1" i="1" dirty="0"/>
          </a:p>
          <a:p>
            <a:pPr marL="342900" indent="-342900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Articular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i="1" dirty="0"/>
              <a:t>Elbow </a:t>
            </a:r>
            <a:r>
              <a:rPr lang="en-US" sz="2400" b="1" i="1" dirty="0" smtClean="0"/>
              <a:t>joint</a:t>
            </a:r>
          </a:p>
          <a:p>
            <a:pPr marL="342900" indent="-342900"/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The ulnar nerve then travels alongside the ulna bone of the forearm into the wrist</a:t>
            </a:r>
            <a:r>
              <a:rPr lang="en-US" sz="2400" b="1" i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In the lower part of the forearm the ulnar nerve lies lateral to the FCU &amp; medial to ulnar artery.</a:t>
            </a:r>
          </a:p>
          <a:p>
            <a:pPr marL="342900" indent="-342900"/>
            <a:endParaRPr lang="en-US" sz="2400" b="1" i="1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957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13297" y="838200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Branches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: in the Forearm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6296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Cutaneous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42900" indent="-342900"/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>
                <a:solidFill>
                  <a:srgbClr val="0033CC"/>
                </a:solidFill>
              </a:rPr>
              <a:t>Dorsal (posterior) cutaneous:</a:t>
            </a:r>
          </a:p>
          <a:p>
            <a:pPr lvl="1"/>
            <a:r>
              <a:rPr lang="en-US" sz="2400" b="1" i="1" dirty="0"/>
              <a:t>	Supplies the skin over the back of 	Medial side of the hand &amp; Medial 	1+1/2 </a:t>
            </a:r>
            <a:r>
              <a:rPr lang="en-US" sz="2400" b="1" i="1" dirty="0" smtClean="0"/>
              <a:t>fingers</a:t>
            </a:r>
          </a:p>
          <a:p>
            <a:pPr lvl="1"/>
            <a:endParaRPr lang="en-US" sz="2400" b="1" i="1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b="1" i="1" dirty="0">
                <a:solidFill>
                  <a:srgbClr val="0033CC"/>
                </a:solidFill>
              </a:rPr>
              <a:t>Palmar cutaneous:</a:t>
            </a:r>
          </a:p>
          <a:p>
            <a:pPr lvl="1"/>
            <a:r>
              <a:rPr lang="en-US" sz="2400" b="1" i="1" dirty="0"/>
              <a:t>	Supplies the skin over the Medial 	part of the palm.</a:t>
            </a:r>
          </a:p>
        </p:txBody>
      </p:sp>
      <p:pic>
        <p:nvPicPr>
          <p:cNvPr id="5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2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6553200" y="2672445"/>
            <a:ext cx="2403473" cy="220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2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267200" y="116036"/>
            <a:ext cx="2625538" cy="222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6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34625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Objectives</a:t>
            </a:r>
          </a:p>
          <a:p>
            <a:endParaRPr lang="en-US" alt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By the end of </a:t>
            </a:r>
            <a:r>
              <a:rPr lang="en-US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this session we should </a:t>
            </a:r>
            <a:r>
              <a:rPr lang="en-US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be able </a:t>
            </a:r>
            <a:r>
              <a:rPr lang="en-US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Describe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the anatomy of the radial &amp; ulnar nerves regarding: 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- Origin,</a:t>
            </a:r>
          </a:p>
          <a:p>
            <a:pPr lvl="1">
              <a:lnSpc>
                <a:spcPct val="150000"/>
              </a:lnSpc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-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Course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&amp;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-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Distribution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List the branches of the nerves.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Describe the causes and manifestations of nerve injury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02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444" r="2500"/>
          <a:stretch/>
        </p:blipFill>
        <p:spPr>
          <a:xfrm>
            <a:off x="4343400" y="1518607"/>
            <a:ext cx="4648200" cy="3891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2400"/>
            <a:ext cx="464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</a:p>
          <a:p>
            <a:endParaRPr lang="en-US" altLang="en-US" sz="32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cs typeface="Aharoni" panose="02010803020104030203" pitchFamily="2" charset="-79"/>
              </a:rPr>
              <a:t>The ulnar nerve enters the palm of the hand.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182" y="2105323"/>
            <a:ext cx="47418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Course: At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wrist</a:t>
            </a:r>
          </a:p>
          <a:p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Passes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Anterior to Flexor Retinaculum.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Lateral to Pisiform bone.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Medial to Ulnar artery.</a:t>
            </a:r>
          </a:p>
          <a:p>
            <a:endParaRPr lang="en-US" sz="2400" b="1" i="1" dirty="0" smtClean="0"/>
          </a:p>
          <a:p>
            <a:endParaRPr lang="en-US" sz="2400" b="1" i="1" dirty="0"/>
          </a:p>
          <a:p>
            <a:r>
              <a:rPr lang="en-US" sz="2400" b="1" i="1" u="sng" dirty="0">
                <a:solidFill>
                  <a:schemeClr val="accent5">
                    <a:lumMod val="50000"/>
                  </a:schemeClr>
                </a:solidFill>
              </a:rPr>
              <a:t>Divides into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en-US" sz="2400" b="1" i="1" dirty="0"/>
              <a:t>Superficial &amp; Deep branches</a:t>
            </a:r>
            <a:endParaRPr lang="en-US" sz="2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29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" y="2768916"/>
            <a:ext cx="3276600" cy="34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705" r="24000" b="8823"/>
          <a:stretch/>
        </p:blipFill>
        <p:spPr>
          <a:xfrm rot="10800000">
            <a:off x="3228703" y="2260600"/>
            <a:ext cx="16002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5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5103222" y="764790"/>
            <a:ext cx="3797170" cy="321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" y="762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054" y="685800"/>
            <a:ext cx="4741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Terminal Branches: Superficial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/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Muscular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Palmaris Brevis.</a:t>
            </a:r>
          </a:p>
          <a:p>
            <a:pPr marL="342900" indent="-342900"/>
            <a:r>
              <a:rPr lang="en-US" sz="2400" b="1" i="1" dirty="0"/>
              <a:t>	</a:t>
            </a:r>
          </a:p>
          <a:p>
            <a:pPr lvl="1"/>
            <a:endParaRPr lang="en-US" sz="2400" b="1" i="1" dirty="0"/>
          </a:p>
          <a:p>
            <a:pPr lvl="1"/>
            <a:endParaRPr lang="en-US" sz="2400" i="1" dirty="0"/>
          </a:p>
          <a:p>
            <a:pPr lvl="1"/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8903" y="4343400"/>
            <a:ext cx="3857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Cutaneous:</a:t>
            </a:r>
          </a:p>
          <a:p>
            <a:pPr lvl="1"/>
            <a:r>
              <a:rPr lang="en-US" sz="2400" b="1" i="1" dirty="0"/>
              <a:t>Supplies the skin over the Palmar aspect of the medial 1+ ½ fingers  </a:t>
            </a:r>
            <a:r>
              <a:rPr lang="en-US" sz="2400" b="1" i="1" dirty="0">
                <a:solidFill>
                  <a:schemeClr val="tx2"/>
                </a:solidFill>
              </a:rPr>
              <a:t>(including nail beds).</a:t>
            </a:r>
          </a:p>
          <a:p>
            <a:endParaRPr lang="en-US" sz="24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87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44" y="89081"/>
            <a:ext cx="5257256" cy="4562475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0849" y="6360300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58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524000"/>
            <a:ext cx="4892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Deep Branch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Muscular to: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Hypothenar Eminence.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All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Interossei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(Palmar &amp; Dorsal).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i="1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&amp; 4</a:t>
            </a:r>
            <a:r>
              <a:rPr lang="en-US" sz="2400" b="1" i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( Radial)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Lumbricals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Adductor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pollicis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  (ends by supplying it)</a:t>
            </a:r>
            <a:endParaRPr lang="en-US" sz="2400" b="1" i="1" dirty="0"/>
          </a:p>
          <a:p>
            <a:pPr marL="342900" indent="-342900"/>
            <a:r>
              <a:rPr lang="en-US" sz="2400" b="1" i="1" dirty="0"/>
              <a:t>	</a:t>
            </a:r>
          </a:p>
          <a:p>
            <a:pPr lvl="1"/>
            <a:endParaRPr lang="en-US" sz="2400" b="1" i="1" dirty="0"/>
          </a:p>
          <a:p>
            <a:pPr lvl="1"/>
            <a:endParaRPr lang="en-US" sz="2400" i="1" dirty="0"/>
          </a:p>
          <a:p>
            <a:pPr lvl="1"/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6966" y="5486400"/>
            <a:ext cx="358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Articular to </a:t>
            </a:r>
            <a:r>
              <a:rPr lang="en-US" sz="2400" b="1" i="1" dirty="0" smtClean="0"/>
              <a:t>Carpal joints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26696" y="1762538"/>
            <a:ext cx="16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148412" y="2207361"/>
            <a:ext cx="7910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29600" y="2983468"/>
            <a:ext cx="16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2</a:t>
            </a:r>
            <a:endParaRPr lang="en-US" dirty="0">
              <a:solidFill>
                <a:srgbClr val="33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720773" y="3309686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93397" y="3257550"/>
            <a:ext cx="16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644640" y="3532652"/>
            <a:ext cx="173736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16312" y="1718818"/>
            <a:ext cx="42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822053" y="2038350"/>
            <a:ext cx="10547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990600"/>
            <a:ext cx="2409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Terminal Branches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4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05" y="356028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829" y="815154"/>
            <a:ext cx="489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of main branches</a:t>
            </a:r>
          </a:p>
        </p:txBody>
      </p:sp>
      <p:pic>
        <p:nvPicPr>
          <p:cNvPr id="18" name="Picture 2" descr="C9FF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36925"/>
            <a:ext cx="5152529" cy="51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5264"/>
            <a:ext cx="3068459" cy="511409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24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006" y="2286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958229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  <a:endParaRPr lang="en-US" altLang="en-US" sz="2400" u="sng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54" y="1524000"/>
            <a:ext cx="62108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commonly injured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Behind the elbow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At wrist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classical sign of a low lesion “CLAW HAND”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Hyperextension of the MCP joints of ring and little fingers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Flexion of the IP joints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lvl="1"/>
            <a:r>
              <a:rPr lang="en-US" sz="2400" b="1" dirty="0" smtClean="0">
                <a:solidFill>
                  <a:srgbClr val="336600"/>
                </a:solidFill>
              </a:rPr>
              <a:t>WHY?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Paralysis of </a:t>
            </a:r>
            <a:r>
              <a:rPr lang="en-US" sz="2400" b="1" dirty="0" err="1" smtClean="0"/>
              <a:t>interossei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lumbricals</a:t>
            </a: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Unopposed actions of extensors &amp; FDP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553" b="58889"/>
          <a:stretch/>
        </p:blipFill>
        <p:spPr>
          <a:xfrm>
            <a:off x="4786994" y="296180"/>
            <a:ext cx="237668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6683285" y="2147517"/>
            <a:ext cx="1752600" cy="265716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492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467170"/>
            <a:ext cx="6268579" cy="3190430"/>
            <a:chOff x="1310136" y="387667"/>
            <a:chExt cx="6268579" cy="3190430"/>
          </a:xfrm>
        </p:grpSpPr>
        <p:pic>
          <p:nvPicPr>
            <p:cNvPr id="11" name="Content Placeholder 4" descr="6D123306"/>
            <p:cNvPicPr>
              <a:picLocks noChangeAspect="1" noChangeArrowheads="1"/>
            </p:cNvPicPr>
            <p:nvPr/>
          </p:nvPicPr>
          <p:blipFill>
            <a:blip r:embed="rId3" cstate="print"/>
            <a:srcRect t="41953" r="67870" b="3470"/>
            <a:stretch>
              <a:fillRect/>
            </a:stretch>
          </p:blipFill>
          <p:spPr>
            <a:xfrm>
              <a:off x="4967072" y="387667"/>
              <a:ext cx="2611643" cy="31904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855468" y="1982882"/>
              <a:ext cx="2706855" cy="58893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965053" y="2747142"/>
              <a:ext cx="2597270" cy="349776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10136" y="3058087"/>
              <a:ext cx="5090664" cy="3098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6006" y="76200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Ulnar Nerve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7620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u="sng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Applied Anatomy</a:t>
            </a:r>
            <a:endParaRPr lang="en-US" altLang="en-US" sz="2400" u="sng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64" y="1380517"/>
            <a:ext cx="558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Behind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Atrophy of Ulnar side of forearm.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Flexion of the wrist with Abduction.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Wasting of </a:t>
            </a:r>
            <a:r>
              <a:rPr lang="en-US" sz="2400" b="1" i="1" dirty="0" err="1"/>
              <a:t>Hypothenar</a:t>
            </a:r>
            <a:r>
              <a:rPr lang="en-US" sz="2400" b="1" i="1" dirty="0"/>
              <a:t> Eminence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Claw </a:t>
            </a:r>
            <a:r>
              <a:rPr lang="en-US" sz="2400" b="1" i="1" dirty="0"/>
              <a:t>hand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420077" y="4172781"/>
            <a:ext cx="48696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elbow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i="1" dirty="0"/>
              <a:t>Claw Hand.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Wasting of Hypothenar Eminence.</a:t>
            </a:r>
          </a:p>
          <a:p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9111" r="9644" b="7333"/>
          <a:stretch/>
        </p:blipFill>
        <p:spPr>
          <a:xfrm>
            <a:off x="5440682" y="3952503"/>
            <a:ext cx="2362200" cy="265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546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86740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charset="0"/>
                <a:cs typeface="Arial" charset="0"/>
              </a:rPr>
              <a:t>Thanks for Listening</a:t>
            </a:r>
            <a:endParaRPr lang="ar-SA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08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8955"/>
            <a:ext cx="6019800" cy="52389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6125846" y="1295400"/>
            <a:ext cx="2761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radial nerve arises from the posterior cord of the brachial plexus.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125846" y="3716819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radial nerve receives branches from each nerve root from C5-T1.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6172200" y="304800"/>
            <a:ext cx="2208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07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953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alt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One of the five branches of the Posterior </a:t>
            </a:r>
            <a:r>
              <a:rPr lang="en-US" sz="2400" b="1" i="1" dirty="0"/>
              <a:t>cord of the brachial plexus </a:t>
            </a:r>
            <a:endParaRPr lang="en-US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030A0"/>
                </a:solidFill>
              </a:rPr>
              <a:t>Begins in </a:t>
            </a:r>
            <a:r>
              <a:rPr lang="en-US" sz="2400" b="1" i="1" dirty="0">
                <a:solidFill>
                  <a:srgbClr val="7030A0"/>
                </a:solidFill>
              </a:rPr>
              <a:t>the axilla 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336600"/>
                </a:solidFill>
              </a:rPr>
              <a:t>the </a:t>
            </a:r>
            <a:r>
              <a:rPr lang="en-US" sz="2400" b="1" i="1" dirty="0">
                <a:solidFill>
                  <a:srgbClr val="336600"/>
                </a:solidFill>
              </a:rPr>
              <a:t>largest </a:t>
            </a:r>
            <a:r>
              <a:rPr lang="en-US" sz="2400" b="1" i="1" dirty="0" smtClean="0">
                <a:solidFill>
                  <a:srgbClr val="336600"/>
                </a:solidFill>
              </a:rPr>
              <a:t>branch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Supplies: </a:t>
            </a:r>
            <a:endParaRPr lang="en-US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Nerve of the </a:t>
            </a:r>
            <a:r>
              <a:rPr lang="en-US" sz="2400" b="1" i="1" dirty="0" smtClean="0"/>
              <a:t>extensor compartment </a:t>
            </a:r>
            <a:endParaRPr lang="en-US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Muscles </a:t>
            </a:r>
            <a:r>
              <a:rPr lang="en-US" sz="2400" b="1" i="1" dirty="0"/>
              <a:t>of  the posterior compartment of the arm &amp; the </a:t>
            </a:r>
            <a:r>
              <a:rPr lang="en-US" sz="2400" b="1" i="1" dirty="0" smtClean="0"/>
              <a:t>forearm 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3" cstate="print"/>
          <a:srcRect b="2703"/>
          <a:stretch>
            <a:fillRect/>
          </a:stretch>
        </p:blipFill>
        <p:spPr bwMode="auto">
          <a:xfrm>
            <a:off x="5029200" y="737911"/>
            <a:ext cx="38862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6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76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sz="2400" b="1" dirty="0" smtClean="0">
                <a:solidFill>
                  <a:srgbClr val="002060"/>
                </a:solidFill>
              </a:rPr>
              <a:t>the Axilla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57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" y="762000"/>
            <a:ext cx="44631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radial </a:t>
            </a:r>
            <a:r>
              <a:rPr lang="en-US" sz="2000" b="1" dirty="0" smtClean="0"/>
              <a:t>nerve lies posterior to the axillary </a:t>
            </a:r>
            <a:r>
              <a:rPr lang="en-US" sz="2000" b="1" dirty="0" smtClean="0"/>
              <a:t>artery</a:t>
            </a:r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radial nerve continuous into the posterior compartment of the </a:t>
            </a:r>
            <a:r>
              <a:rPr lang="en-US" sz="2000" b="1" dirty="0" smtClean="0"/>
              <a:t>arm </a:t>
            </a:r>
            <a:endParaRPr lang="en-US" sz="2000" b="1" dirty="0" smtClean="0"/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</a:t>
            </a:r>
            <a:r>
              <a:rPr lang="en-US" sz="2000" b="1" dirty="0" smtClean="0"/>
              <a:t>hen </a:t>
            </a:r>
            <a:r>
              <a:rPr lang="en-US" sz="2000" b="1" dirty="0" smtClean="0"/>
              <a:t>gives three branches </a:t>
            </a:r>
            <a:r>
              <a:rPr lang="en-US" sz="2000" b="1" dirty="0" smtClean="0"/>
              <a:t>in </a:t>
            </a:r>
            <a:r>
              <a:rPr lang="en-US" sz="2000" b="1" dirty="0" smtClean="0"/>
              <a:t>the axilla: 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693855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336600"/>
                </a:solidFill>
              </a:rPr>
              <a:t>Cutaneous</a:t>
            </a:r>
            <a:r>
              <a:rPr lang="en-US" sz="2000" b="1" i="1" dirty="0">
                <a:solidFill>
                  <a:srgbClr val="336600"/>
                </a:solidFill>
              </a:rPr>
              <a:t>:</a:t>
            </a:r>
          </a:p>
          <a:p>
            <a:r>
              <a:rPr lang="en-US" sz="2000" b="1" i="1" dirty="0"/>
              <a:t>Posterior cutaneous nerve of arm.</a:t>
            </a:r>
          </a:p>
          <a:p>
            <a:r>
              <a:rPr lang="en-US" sz="2000" b="1" i="1" dirty="0">
                <a:solidFill>
                  <a:srgbClr val="336600"/>
                </a:solidFill>
              </a:rPr>
              <a:t>Muscular:</a:t>
            </a:r>
          </a:p>
          <a:p>
            <a:r>
              <a:rPr lang="en-US" sz="2000" b="1" i="1" dirty="0"/>
              <a:t>Long  &amp; Medial Heads of Triceps</a:t>
            </a:r>
            <a:r>
              <a:rPr lang="en-US" sz="2000" b="1" i="1" dirty="0" smtClean="0"/>
              <a:t>.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radial nerve next travels through </a:t>
            </a:r>
            <a:endParaRPr lang="en-US" sz="2000" b="1" dirty="0" smtClean="0"/>
          </a:p>
          <a:p>
            <a:r>
              <a:rPr lang="en-US" sz="2000" b="1" dirty="0" smtClean="0"/>
              <a:t>the </a:t>
            </a:r>
            <a:r>
              <a:rPr lang="en-US" sz="2000" b="1" dirty="0" smtClean="0"/>
              <a:t>triangular interval with </a:t>
            </a:r>
            <a:r>
              <a:rPr lang="en-US" sz="2000" b="1" dirty="0" smtClean="0"/>
              <a:t>the</a:t>
            </a:r>
          </a:p>
          <a:p>
            <a:r>
              <a:rPr lang="en-US" sz="2000" b="1" dirty="0" smtClean="0"/>
              <a:t> </a:t>
            </a:r>
            <a:r>
              <a:rPr lang="en-US" sz="2000" b="1" dirty="0" err="1" smtClean="0"/>
              <a:t>profunda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brachi</a:t>
            </a:r>
            <a:r>
              <a:rPr lang="en-US" sz="2000" b="1" dirty="0" smtClean="0"/>
              <a:t> artery </a:t>
            </a:r>
            <a:r>
              <a:rPr lang="en-US" sz="2000" b="1" dirty="0" smtClean="0"/>
              <a:t>posteriorly</a:t>
            </a:r>
            <a:endParaRPr lang="en-US" sz="20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Sameerah</a:t>
            </a:r>
          </a:p>
        </p:txBody>
      </p:sp>
    </p:spTree>
    <p:extLst>
      <p:ext uri="{BB962C8B-B14F-4D97-AF65-F5344CB8AC3E}">
        <p14:creationId xmlns:p14="http://schemas.microsoft.com/office/powerpoint/2010/main" val="19187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0"/>
            <a:ext cx="462725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Arm</a:t>
            </a:r>
          </a:p>
          <a:p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It winds around </a:t>
            </a:r>
            <a:r>
              <a:rPr lang="en-US" sz="2000" b="1" i="1" dirty="0"/>
              <a:t>the back of the arm in the Spiral Groove on the back of the humerus between the heads of the triceps</a:t>
            </a:r>
            <a:r>
              <a:rPr lang="en-US" sz="2000" i="1" dirty="0"/>
              <a:t>. </a:t>
            </a:r>
            <a:endParaRPr lang="en-US" sz="2000" i="1" dirty="0" smtClean="0"/>
          </a:p>
          <a:p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In the spiral groove, the nerve is accompanied </a:t>
            </a:r>
            <a:r>
              <a:rPr lang="en-US" sz="2000" b="1" i="1" dirty="0">
                <a:solidFill>
                  <a:srgbClr val="FF0000"/>
                </a:solidFill>
              </a:rPr>
              <a:t>by the </a:t>
            </a:r>
            <a:r>
              <a:rPr lang="en-US" sz="2000" b="1" i="1" dirty="0" err="1">
                <a:solidFill>
                  <a:srgbClr val="FF0000"/>
                </a:solidFill>
              </a:rPr>
              <a:t>Profunda</a:t>
            </a:r>
            <a:r>
              <a:rPr lang="en-US" sz="2000" b="1" i="1" dirty="0">
                <a:solidFill>
                  <a:srgbClr val="FF0000"/>
                </a:solidFill>
              </a:rPr>
              <a:t> Vessels</a:t>
            </a:r>
            <a:r>
              <a:rPr lang="en-US" sz="2000" b="1" i="1" dirty="0"/>
              <a:t>, and it lies directly </a:t>
            </a:r>
            <a:r>
              <a:rPr lang="en-US" sz="2000" b="1" i="1" dirty="0">
                <a:solidFill>
                  <a:srgbClr val="7030A0"/>
                </a:solidFill>
              </a:rPr>
              <a:t>in contact with the shaft of the humerus </a:t>
            </a:r>
            <a:r>
              <a:rPr lang="en-US" sz="2000" b="1" i="1" dirty="0"/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a Dangerous Position). 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336600"/>
                </a:solidFill>
              </a:rPr>
              <a:t>Cutaneous:</a:t>
            </a:r>
          </a:p>
          <a:p>
            <a:pPr marL="342900" indent="-342900">
              <a:buAutoNum type="arabicPeriod"/>
            </a:pPr>
            <a:r>
              <a:rPr lang="en-US" sz="2000" b="1" i="1" dirty="0"/>
              <a:t>Lower lateral cutaneous nerve of arm.</a:t>
            </a:r>
          </a:p>
          <a:p>
            <a:pPr marL="342900" indent="-342900">
              <a:buAutoNum type="arabicPeriod"/>
            </a:pPr>
            <a:r>
              <a:rPr lang="en-US" sz="2000" b="1" i="1" dirty="0"/>
              <a:t>Posterior cutaneous nerve of forearm</a:t>
            </a:r>
            <a:r>
              <a:rPr lang="en-US" sz="2000" b="1" i="1" dirty="0" smtClean="0"/>
              <a:t>.</a:t>
            </a:r>
          </a:p>
          <a:p>
            <a:endParaRPr lang="en-US" sz="2000" b="1" i="1" dirty="0">
              <a:solidFill>
                <a:srgbClr val="336600"/>
              </a:solidFill>
            </a:endParaRPr>
          </a:p>
          <a:p>
            <a:r>
              <a:rPr lang="en-US" sz="2000" b="1" i="1" dirty="0">
                <a:solidFill>
                  <a:srgbClr val="336600"/>
                </a:solidFill>
              </a:rPr>
              <a:t>Muscular:</a:t>
            </a:r>
          </a:p>
          <a:p>
            <a:pPr marL="342900" indent="-342900"/>
            <a:r>
              <a:rPr lang="en-US" sz="2000" b="1" i="1" dirty="0" smtClean="0"/>
              <a:t>3. Lateral </a:t>
            </a:r>
            <a:r>
              <a:rPr lang="en-US" sz="2000" b="1" i="1" dirty="0" smtClean="0"/>
              <a:t>&amp; </a:t>
            </a:r>
            <a:r>
              <a:rPr lang="en-US" sz="2000" b="1" i="1" dirty="0" smtClean="0"/>
              <a:t>Medial </a:t>
            </a:r>
            <a:r>
              <a:rPr lang="en-US" sz="2000" b="1" i="1" dirty="0"/>
              <a:t>heads of triceps</a:t>
            </a:r>
            <a:r>
              <a:rPr lang="en-US" sz="2000" b="1" i="1" dirty="0" smtClean="0"/>
              <a:t>.</a:t>
            </a:r>
          </a:p>
          <a:p>
            <a:pPr marL="342900" indent="-342900"/>
            <a:r>
              <a:rPr lang="en-US" sz="2000" b="1" i="1" dirty="0" smtClean="0"/>
              <a:t>4.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Anconeus</a:t>
            </a:r>
            <a:r>
              <a:rPr lang="en-US" sz="2000" b="1" i="1" dirty="0"/>
              <a:t>.</a:t>
            </a:r>
          </a:p>
          <a:p>
            <a:endParaRPr lang="en-US" sz="2000" b="1" i="1" dirty="0"/>
          </a:p>
          <a:p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3" descr="C9FF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801" y="435727"/>
            <a:ext cx="4116694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Sameerah</a:t>
            </a:r>
          </a:p>
        </p:txBody>
      </p:sp>
    </p:spTree>
    <p:extLst>
      <p:ext uri="{BB962C8B-B14F-4D97-AF65-F5344CB8AC3E}">
        <p14:creationId xmlns:p14="http://schemas.microsoft.com/office/powerpoint/2010/main" val="30091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8" y="76200"/>
            <a:ext cx="4781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Forearm</a:t>
            </a:r>
            <a:endPara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It </a:t>
            </a:r>
            <a:r>
              <a:rPr lang="en-US" sz="2400" b="1" i="1" dirty="0"/>
              <a:t>pierces the Lateral Intermuscular </a:t>
            </a:r>
            <a:r>
              <a:rPr lang="en-US" sz="2400" b="1" i="1" dirty="0" smtClean="0"/>
              <a:t>septum &amp; enters the ant. compartment of the arm (7.5 cm) above elbow joint.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228600" y="2743200"/>
            <a:ext cx="472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Descends in front of the Lateral Epicondyle.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Passes forward into the Cubital </a:t>
            </a:r>
            <a:r>
              <a:rPr lang="en-US" sz="2400" b="1" i="1" dirty="0" smtClean="0"/>
              <a:t>Fossa</a:t>
            </a:r>
          </a:p>
          <a:p>
            <a:endParaRPr lang="en-US" sz="2400" b="1" i="1" dirty="0"/>
          </a:p>
          <a:p>
            <a:r>
              <a:rPr lang="en-US" sz="2400" b="1" i="1" dirty="0"/>
              <a:t>Divides into 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1.Superficial branch</a:t>
            </a:r>
          </a:p>
          <a:p>
            <a:pPr lvl="1"/>
            <a:r>
              <a:rPr lang="en-US" sz="2400" b="1" dirty="0"/>
              <a:t>Conti. of the radial nerve</a:t>
            </a:r>
          </a:p>
          <a:p>
            <a:pPr lvl="1"/>
            <a:r>
              <a:rPr lang="en-US" sz="2400" b="1" dirty="0"/>
              <a:t>Purely </a:t>
            </a:r>
            <a:r>
              <a:rPr lang="en-US" sz="2400" b="1" dirty="0" smtClean="0"/>
              <a:t>cutaneous</a:t>
            </a:r>
            <a:endParaRPr lang="en-US" sz="2400" b="1" i="1" dirty="0"/>
          </a:p>
          <a:p>
            <a:r>
              <a:rPr lang="en-US" sz="2400" b="1" i="1" dirty="0"/>
              <a:t>2. </a:t>
            </a:r>
            <a:r>
              <a:rPr lang="en-US" sz="2400" b="1" i="1" dirty="0">
                <a:solidFill>
                  <a:srgbClr val="002060"/>
                </a:solidFill>
              </a:rPr>
              <a:t>Deep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branch (Post. interosseous)</a:t>
            </a:r>
          </a:p>
        </p:txBody>
      </p:sp>
      <p:pic>
        <p:nvPicPr>
          <p:cNvPr id="8" name="Picture 2" descr="C:\Users\galmadani\Desktop\Documents\Documents\Student Gray\7. Upper limb\F66122-007-f086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05400" y="299678"/>
            <a:ext cx="3810000" cy="605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hand-wrist\scan008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189984" y="463724"/>
            <a:ext cx="4726432" cy="569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1448" y="493942"/>
            <a:ext cx="47053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Branches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Close </a:t>
            </a:r>
            <a:r>
              <a:rPr lang="en-US" sz="2400" b="1" dirty="0">
                <a:solidFill>
                  <a:srgbClr val="002060"/>
                </a:solidFill>
              </a:rPr>
              <a:t>to Lateral </a:t>
            </a:r>
            <a:r>
              <a:rPr lang="en-US" sz="2400" b="1" dirty="0" smtClean="0">
                <a:solidFill>
                  <a:srgbClr val="002060"/>
                </a:solidFill>
              </a:rPr>
              <a:t>Epicondyle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In the flexor compartment of Arm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i="1" dirty="0" smtClean="0">
              <a:solidFill>
                <a:srgbClr val="336600"/>
              </a:solidFill>
            </a:endParaRPr>
          </a:p>
          <a:p>
            <a:r>
              <a:rPr lang="en-US" sz="2400" b="1" i="1" dirty="0" smtClean="0">
                <a:solidFill>
                  <a:srgbClr val="336600"/>
                </a:solidFill>
              </a:rPr>
              <a:t>Muscular</a:t>
            </a:r>
            <a:r>
              <a:rPr lang="en-US" sz="2400" b="1" i="1" dirty="0">
                <a:solidFill>
                  <a:srgbClr val="336600"/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/>
              <a:t>Brachialis.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 err="1" smtClean="0"/>
              <a:t>Brachioradialis</a:t>
            </a:r>
            <a:r>
              <a:rPr lang="en-US" sz="2400" b="1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i="1" dirty="0"/>
              <a:t>Extensor carpi </a:t>
            </a:r>
            <a:r>
              <a:rPr lang="en-US" sz="2400" b="1" i="1" dirty="0" err="1"/>
              <a:t>radialis</a:t>
            </a:r>
            <a:r>
              <a:rPr lang="en-US" sz="2400" b="1" i="1" dirty="0"/>
              <a:t> longus. </a:t>
            </a:r>
            <a:endParaRPr lang="en-US" sz="2400" b="1" i="1" dirty="0" smtClean="0"/>
          </a:p>
          <a:p>
            <a:pPr lvl="0"/>
            <a:endParaRPr lang="en-US" sz="2400" b="1" i="1" dirty="0"/>
          </a:p>
          <a:p>
            <a:pPr lvl="0"/>
            <a:r>
              <a:rPr lang="en-US" sz="2400" b="1" i="1" dirty="0" smtClean="0">
                <a:solidFill>
                  <a:srgbClr val="336600"/>
                </a:solidFill>
              </a:rPr>
              <a:t>Articular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to </a:t>
            </a:r>
            <a:r>
              <a:rPr lang="en-US" sz="2400" b="1" i="1" dirty="0"/>
              <a:t>the elbow joint</a:t>
            </a:r>
          </a:p>
          <a:p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247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r>
              <a:rPr lang="en-US" kern="0" dirty="0"/>
              <a:t>Dr. </a:t>
            </a:r>
            <a:r>
              <a:rPr lang="en-US" kern="0" dirty="0" err="1"/>
              <a:t>Sameerah</a:t>
            </a:r>
            <a:endParaRPr lang="en-US" kern="0" dirty="0"/>
          </a:p>
        </p:txBody>
      </p:sp>
      <p:pic>
        <p:nvPicPr>
          <p:cNvPr id="11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3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3832860" y="4010359"/>
            <a:ext cx="52120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048" y="24110"/>
            <a:ext cx="46291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Radial Nerve</a:t>
            </a:r>
            <a:endParaRPr lang="en-US" altLang="en-US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Terminal </a:t>
            </a:r>
            <a:r>
              <a:rPr lang="en-US" sz="2400" b="1" dirty="0" smtClean="0">
                <a:solidFill>
                  <a:srgbClr val="002060"/>
                </a:solidFill>
              </a:rPr>
              <a:t>Branches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u="sng" dirty="0" smtClean="0"/>
              <a:t>Superficial </a:t>
            </a:r>
            <a:r>
              <a:rPr lang="en-US" sz="2400" b="1" u="sng" dirty="0"/>
              <a:t>Branch </a:t>
            </a:r>
            <a:endParaRPr lang="en-US" sz="2400" b="1" u="sng" dirty="0" smtClean="0"/>
          </a:p>
          <a:p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Conti</a:t>
            </a:r>
            <a:r>
              <a:rPr lang="en-US" sz="2400" b="1" dirty="0"/>
              <a:t>. of the radial nerve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Purely </a:t>
            </a:r>
            <a:r>
              <a:rPr lang="en-US" sz="2400" b="1" dirty="0" smtClean="0"/>
              <a:t>cutaneous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Runs down the flexor comp of the forearm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Winds around the lower end of the radius deep to BR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Crosses the </a:t>
            </a:r>
            <a:r>
              <a:rPr lang="en-US" sz="2400" b="1" dirty="0" err="1" smtClean="0"/>
              <a:t>pollicis</a:t>
            </a:r>
            <a:r>
              <a:rPr lang="en-US" sz="2400" b="1" dirty="0" smtClean="0"/>
              <a:t> muscles to reach the back of the </a:t>
            </a:r>
            <a:r>
              <a:rPr lang="en-US" sz="2400" b="1" dirty="0" smtClean="0"/>
              <a:t>hand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0"/>
            <a:ext cx="518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Supplies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The superficial radial nerve is a sensory nerve supplying the majority of the dorsum of the </a:t>
            </a:r>
            <a:r>
              <a:rPr lang="en-US" sz="2400" b="1" dirty="0" smtClean="0"/>
              <a:t>hand</a:t>
            </a:r>
            <a:endParaRPr lang="en-US" sz="2400" b="1" dirty="0"/>
          </a:p>
          <a:p>
            <a:pPr lvl="1"/>
            <a:endParaRPr lang="en-US" sz="2000" dirty="0"/>
          </a:p>
          <a:p>
            <a:pPr lvl="2">
              <a:buClr>
                <a:srgbClr val="FF0000"/>
              </a:buClr>
            </a:pPr>
            <a:r>
              <a:rPr lang="en-US" sz="2400" b="1" i="1" dirty="0" smtClean="0"/>
              <a:t>-The </a:t>
            </a:r>
            <a:r>
              <a:rPr lang="en-US" sz="2400" b="1" i="1" dirty="0"/>
              <a:t>skin on the lateral (radial) two and half digits or three and a half of proximal phalanges </a:t>
            </a:r>
            <a:endParaRPr lang="en-US" sz="2400" b="1" i="1" dirty="0" smtClean="0"/>
          </a:p>
          <a:p>
            <a:pPr lvl="2">
              <a:buClr>
                <a:srgbClr val="FF0000"/>
              </a:buClr>
            </a:pPr>
            <a:r>
              <a:rPr lang="en-US" sz="2400" b="1" i="1" dirty="0" smtClean="0"/>
              <a:t> </a:t>
            </a:r>
          </a:p>
          <a:p>
            <a:pPr lvl="2">
              <a:buClr>
                <a:srgbClr val="FF0000"/>
              </a:buClr>
            </a:pPr>
            <a:r>
              <a:rPr lang="en-US" sz="2400" b="1" i="1" dirty="0" smtClean="0"/>
              <a:t>-The </a:t>
            </a:r>
            <a:r>
              <a:rPr lang="en-US" sz="2400" b="1" i="1" dirty="0"/>
              <a:t>skin of the corresponding half of the hand</a:t>
            </a:r>
          </a:p>
        </p:txBody>
      </p:sp>
    </p:spTree>
    <p:extLst>
      <p:ext uri="{BB962C8B-B14F-4D97-AF65-F5344CB8AC3E}">
        <p14:creationId xmlns:p14="http://schemas.microsoft.com/office/powerpoint/2010/main" val="38275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1232</Words>
  <Application>Microsoft Office PowerPoint</Application>
  <PresentationFormat>On-screen Show (4:3)</PresentationFormat>
  <Paragraphs>347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Aharoni</vt:lpstr>
      <vt:lpstr>Arial</vt:lpstr>
      <vt:lpstr>Calibri</vt:lpstr>
      <vt:lpstr>Office Theme</vt:lpstr>
      <vt:lpstr>Radial &amp; Ulnar Nerves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Sameerah Shaheen</cp:lastModifiedBy>
  <cp:revision>283</cp:revision>
  <dcterms:created xsi:type="dcterms:W3CDTF">2011-01-02T11:15:48Z</dcterms:created>
  <dcterms:modified xsi:type="dcterms:W3CDTF">2019-11-20T11:07:36Z</dcterms:modified>
</cp:coreProperties>
</file>