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295" r:id="rId12"/>
    <p:sldId id="296" r:id="rId13"/>
    <p:sldId id="303" r:id="rId14"/>
    <p:sldId id="310" r:id="rId15"/>
    <p:sldId id="304" r:id="rId16"/>
    <p:sldId id="305" r:id="rId17"/>
    <p:sldId id="306" r:id="rId18"/>
    <p:sldId id="299" r:id="rId19"/>
    <p:sldId id="307" r:id="rId20"/>
    <p:sldId id="300" r:id="rId21"/>
    <p:sldId id="301" r:id="rId22"/>
    <p:sldId id="308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E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4C160-2605-4A71-9DBA-4C64B6DF9A50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10AA-85BB-44BA-A5A6-C2CD200D5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0AA-85BB-44BA-A5A6-C2CD200D5F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SHOULDER 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505200"/>
            <a:ext cx="4724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3600" b="1" dirty="0" err="1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dirty="0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  EL </a:t>
            </a:r>
            <a:r>
              <a:rPr lang="en-US" sz="3600" b="1" dirty="0" err="1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dirty="0">
              <a:solidFill>
                <a:srgbClr val="3605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199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ROTATOR CUFF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533400" y="990600"/>
            <a:ext cx="46482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 err="1" smtClean="0">
                <a:solidFill>
                  <a:srgbClr val="FF0000"/>
                </a:solidFill>
              </a:rPr>
              <a:t>tendinous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cuff around the shoulder joint covering its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nterior,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cuff is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800" b="1" dirty="0" smtClean="0">
                <a:solidFill>
                  <a:srgbClr val="0070C0"/>
                </a:solidFill>
              </a:rPr>
              <a:t>and this is the site of potential weakness.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formed of </a:t>
            </a:r>
            <a:r>
              <a:rPr lang="en-US" sz="28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800" b="1" dirty="0" smtClean="0">
                <a:solidFill>
                  <a:srgbClr val="3605E9"/>
                </a:solidFill>
              </a:rPr>
              <a:t>: </a:t>
            </a:r>
            <a:r>
              <a:rPr lang="en-US" sz="2800" b="1" i="1" dirty="0">
                <a:solidFill>
                  <a:srgbClr val="FF0000"/>
                </a:solidFill>
              </a:rPr>
              <a:t>S</a:t>
            </a:r>
            <a:r>
              <a:rPr lang="en-US" sz="2800" b="1" i="1" dirty="0" smtClean="0">
                <a:solidFill>
                  <a:srgbClr val="FF0000"/>
                </a:solidFill>
              </a:rPr>
              <a:t>upraspinatus, </a:t>
            </a:r>
            <a:r>
              <a:rPr lang="en-US" sz="2800" b="1" i="1" dirty="0" err="1">
                <a:solidFill>
                  <a:srgbClr val="FF0000"/>
                </a:solidFill>
              </a:rPr>
              <a:t>I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nfraspinatus</a:t>
            </a:r>
            <a:r>
              <a:rPr lang="en-US" sz="2800" b="1" i="1" dirty="0" smtClean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T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eres</a:t>
            </a:r>
            <a:r>
              <a:rPr lang="en-US" sz="2800" b="1" i="1" dirty="0" smtClean="0">
                <a:solidFill>
                  <a:srgbClr val="FF0000"/>
                </a:solidFill>
              </a:rPr>
              <a:t> minor &amp; </a:t>
            </a:r>
            <a:r>
              <a:rPr lang="en-US" sz="2800" b="1" i="1" dirty="0" err="1">
                <a:solidFill>
                  <a:srgbClr val="FF0000"/>
                </a:solidFill>
              </a:rPr>
              <a:t>S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ubscapularis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smtClean="0">
                <a:solidFill>
                  <a:srgbClr val="3605E9"/>
                </a:solidFill>
              </a:rPr>
              <a:t>(SITS).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800" b="1" dirty="0" smtClean="0">
                <a:solidFill>
                  <a:srgbClr val="0070C0"/>
                </a:solidFill>
              </a:rPr>
              <a:t> of these muscles help in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dirty="0"/>
          </a:p>
        </p:txBody>
      </p:sp>
      <p:pic>
        <p:nvPicPr>
          <p:cNvPr id="15" name="Picture 4" descr="Plate0394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90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otator c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3581400"/>
            <a:ext cx="30480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315200" y="381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6002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3622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8288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419600" cy="5105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Rotator cuff can be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rgbClr val="0070C0"/>
                </a:solidFill>
              </a:rPr>
              <a:t> due to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rgbClr val="0070C0"/>
                </a:solidFill>
              </a:rPr>
              <a:t>(during playing baseball) or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Trauma can tear or rupture one or more tendon (s) forming the cuff.  Patients with rotator injury will present with </a:t>
            </a:r>
            <a:r>
              <a:rPr lang="en-US" sz="2600" b="1" dirty="0" smtClean="0">
                <a:solidFill>
                  <a:srgbClr val="C00000"/>
                </a:solidFill>
              </a:rPr>
              <a:t>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u="sng" dirty="0" err="1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u="sng" dirty="0" smtClean="0">
                <a:solidFill>
                  <a:srgbClr val="3605E9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906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BURSAE IN RELATION TO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rgbClr val="0070C0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rgbClr val="0070C0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deltoid,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r>
              <a:rPr lang="en-US" b="1" dirty="0" smtClean="0">
                <a:solidFill>
                  <a:srgbClr val="0070C0"/>
                </a:solidFill>
              </a:rPr>
              <a:t> and capsule.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2513"/>
          <a:stretch/>
        </p:blipFill>
        <p:spPr>
          <a:xfrm>
            <a:off x="4876800" y="1600200"/>
            <a:ext cx="4038600" cy="440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360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RELATIONS OF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143000"/>
            <a:ext cx="34290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43000"/>
            <a:ext cx="3352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2971800"/>
            <a:ext cx="1295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Subscapularis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828800" y="22860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3200400"/>
            <a:ext cx="11591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Infraspinatus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6112100" y="2362200"/>
            <a:ext cx="1431700" cy="992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9282">
            <a:off x="6251588" y="3856962"/>
            <a:ext cx="105843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Teres</a:t>
            </a:r>
            <a:r>
              <a:rPr lang="en-US" sz="1400" b="1" dirty="0" smtClean="0"/>
              <a:t> minor</a:t>
            </a:r>
            <a:endParaRPr lang="en-US" sz="1400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 flipH="1" flipV="1">
            <a:off x="6944963" y="2878371"/>
            <a:ext cx="898601" cy="551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1752600"/>
            <a:ext cx="12370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Supraspinatus</a:t>
            </a:r>
            <a:endParaRPr lang="en-US" sz="1400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190005" y="1906489"/>
            <a:ext cx="1125195" cy="2271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46482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7004824" y="4425176"/>
            <a:ext cx="381000" cy="6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howcard Gothic" pitchFamily="82" charset="0"/>
              </a:rPr>
              <a:t>MOVEMENTS OF SHOULDER JOINT</a:t>
            </a:r>
            <a:endParaRPr lang="en-US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pic>
        <p:nvPicPr>
          <p:cNvPr id="3074" name="Picture 2" descr="C:\Users\galmadani\Desktop\the-shoulder-joint-40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2158" r="1260" b="3254"/>
          <a:stretch/>
        </p:blipFill>
        <p:spPr bwMode="auto">
          <a:xfrm>
            <a:off x="1066800" y="1825081"/>
            <a:ext cx="6858000" cy="4499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7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Coracobrachialis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(muscle of arm)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Short head of biceps </a:t>
            </a:r>
            <a:r>
              <a:rPr lang="en-US" b="1" dirty="0" err="1" smtClean="0">
                <a:solidFill>
                  <a:srgbClr val="FF0000"/>
                </a:solidFill>
              </a:rPr>
              <a:t>brachii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(muscle of arm)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Latissimus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galmadani\Desktop\resource-center-superficial-shoulder-musc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 r="4358" b="18304"/>
          <a:stretch/>
        </p:blipFill>
        <p:spPr bwMode="auto">
          <a:xfrm>
            <a:off x="4495800" y="2590800"/>
            <a:ext cx="396240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0° - 15°: Supraspinatus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15° - 90 °: Middle fibers of deltoid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71900" y="43815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10000" y="4876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50292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galmadan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12" y="3242914"/>
            <a:ext cx="3124200" cy="29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Pectoralis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Latissimus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352800" y="27432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8194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galmadani\Desktop\shou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31585"/>
            <a:ext cx="4191000" cy="35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Action</a:t>
            </a:r>
            <a:r>
              <a:rPr lang="en-US" b="1" dirty="0" smtClean="0">
                <a:solidFill>
                  <a:srgbClr val="0070C0"/>
                </a:solidFill>
              </a:rPr>
              <a:t>: move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Nerve supply</a:t>
            </a:r>
            <a:r>
              <a:rPr lang="en-US" b="1" dirty="0" smtClean="0">
                <a:solidFill>
                  <a:srgbClr val="0070C0"/>
                </a:solidFill>
              </a:rPr>
              <a:t>: anterior </a:t>
            </a:r>
            <a:r>
              <a:rPr lang="en-US" b="1" dirty="0" err="1" smtClean="0">
                <a:solidFill>
                  <a:srgbClr val="0070C0"/>
                </a:solidFill>
              </a:rPr>
              <a:t>rami</a:t>
            </a:r>
            <a:r>
              <a:rPr lang="en-US" b="1" dirty="0" smtClean="0">
                <a:solidFill>
                  <a:srgbClr val="0070C0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chemeClr val="tx1"/>
                </a:solidFill>
              </a:rPr>
              <a:t>4 muscles in scapular region surround and help in stabilization of shoulder joint </a:t>
            </a:r>
            <a:r>
              <a:rPr lang="en-US" b="1" i="1" dirty="0" smtClean="0">
                <a:solidFill>
                  <a:srgbClr val="7030A0"/>
                </a:solidFill>
              </a:rPr>
              <a:t>(supraspinatus, </a:t>
            </a: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minor, </a:t>
            </a:r>
            <a:r>
              <a:rPr lang="en-US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b="1" i="1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rgbClr val="0070C0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head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depends on </a:t>
            </a:r>
            <a:r>
              <a:rPr lang="en-US" b="1" u="sng" dirty="0" smtClean="0">
                <a:solidFill>
                  <a:srgbClr val="C00000"/>
                </a:solidFill>
              </a:rPr>
              <a:t>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rgbClr val="0070C0"/>
                </a:solidFill>
              </a:rPr>
              <a:t> rotator cuff and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flexion, extension, abduction, adduction, medial &amp; lateral rotation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b="1" i="1" dirty="0" smtClean="0">
                <a:solidFill>
                  <a:srgbClr val="0070C0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muscles of shoulder region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muscles forming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b="1" i="1" dirty="0" smtClean="0">
                <a:solidFill>
                  <a:srgbClr val="0070C0"/>
                </a:solidFill>
              </a:rPr>
              <a:t>and 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shoulder joint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14800" y="3352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part of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Rhomboid minor.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shoulder joint, 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stable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synovial joint of hinge variety.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 muscle adducts shoulder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Downward dislocation of shoulder joint may cause injury to the radial nerve.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8077200" y="4114800"/>
            <a:ext cx="762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MUSCLES OF SHOULDER REGION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276600" cy="50593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are muscles connecting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scapula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(move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through shoulder joint):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Supraspinatus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B050"/>
                </a:solidFill>
              </a:rPr>
              <a:t>Infraspinatus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C00000"/>
                </a:solidFill>
              </a:rPr>
              <a:t>Teres</a:t>
            </a:r>
            <a:r>
              <a:rPr lang="en-US" b="1" i="1" dirty="0" smtClean="0">
                <a:solidFill>
                  <a:srgbClr val="C0000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Subscapularis</a:t>
            </a:r>
            <a:r>
              <a:rPr lang="en-US" b="1" i="1" dirty="0" smtClean="0"/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1277"/>
          <a:stretch/>
        </p:blipFill>
        <p:spPr>
          <a:xfrm>
            <a:off x="3352800" y="1371600"/>
            <a:ext cx="3763473" cy="4438357"/>
          </a:xfrm>
          <a:ln>
            <a:solidFill>
              <a:schemeClr val="tx1"/>
            </a:solidFill>
          </a:ln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 rotWithShape="1">
          <a:blip r:embed="rId3" cstate="print"/>
          <a:srcRect b="3937"/>
          <a:stretch/>
        </p:blipFill>
        <p:spPr bwMode="auto">
          <a:xfrm>
            <a:off x="5715000" y="4038600"/>
            <a:ext cx="3048000" cy="24888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148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605E9"/>
                </a:solidFill>
              </a:rPr>
              <a:t>1</a:t>
            </a:r>
            <a:endParaRPr lang="en-US" b="1" dirty="0">
              <a:solidFill>
                <a:srgbClr val="3605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743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943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DELTOID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8768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 </a:t>
            </a:r>
            <a:r>
              <a:rPr lang="en-US" b="1" dirty="0" smtClean="0">
                <a:solidFill>
                  <a:srgbClr val="0070C0"/>
                </a:solidFill>
              </a:rPr>
              <a:t>that forms the  rounded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of the shoulder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1/3 of clavicle ,acromion and spine of scapula </a:t>
            </a:r>
          </a:p>
          <a:p>
            <a:pPr>
              <a:buFont typeface="Wingdings" pitchFamily="2" charset="2"/>
              <a:buChar char="q"/>
            </a:pPr>
            <a:r>
              <a:rPr lang="en-US" b="1" i="1" dirty="0" smtClean="0">
                <a:solidFill>
                  <a:srgbClr val="7030A0"/>
                </a:solidFill>
              </a:rPr>
              <a:t>(=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trapezius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deltoid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Anterior fibers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Middle fibers: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smtClean="0">
                <a:solidFill>
                  <a:schemeClr val="tx1"/>
                </a:solidFill>
              </a:rPr>
              <a:t>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Posterior fibers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1718" r="8151" b="2635"/>
          <a:stretch/>
        </p:blipFill>
        <p:spPr>
          <a:xfrm>
            <a:off x="5753686" y="1600200"/>
            <a:ext cx="2869809" cy="440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SUPRASPINATUS &amp; INFRASPINATUS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3605E9"/>
                </a:solidFill>
              </a:rPr>
              <a:t>Supraspinatus</a:t>
            </a:r>
            <a:r>
              <a:rPr lang="en-US" b="1" i="1" dirty="0" smtClean="0">
                <a:solidFill>
                  <a:srgbClr val="3605E9"/>
                </a:solidFill>
              </a:rPr>
              <a:t>: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infraspinaous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</a:rPr>
              <a:t>uprascapular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rgbClr val="3605E9"/>
                </a:solidFill>
              </a:rPr>
              <a:t>Supraspinatus</a:t>
            </a:r>
            <a:r>
              <a:rPr lang="en-US" b="1" i="1" dirty="0" smtClean="0">
                <a:solidFill>
                  <a:srgbClr val="3605E9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abduction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u="sng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1200" y="2743200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360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515" y="4267200"/>
            <a:ext cx="71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229600" y="2819400"/>
            <a:ext cx="533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29600" y="3327975"/>
            <a:ext cx="685800" cy="329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2484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TERES MINOR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lateral (Axillary) border of Scapula.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greater </a:t>
            </a:r>
            <a:r>
              <a:rPr lang="en-US" b="1" dirty="0" err="1" smtClean="0">
                <a:solidFill>
                  <a:schemeClr val="tx1"/>
                </a:solidFill>
              </a:rPr>
              <a:t>tuberosity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</a:t>
            </a:r>
            <a:r>
              <a:rPr lang="en-US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axillary</a:t>
            </a:r>
            <a:r>
              <a:rPr lang="en-US" b="1" dirty="0" smtClean="0">
                <a:solidFill>
                  <a:schemeClr val="tx1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lateral rotation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2309993"/>
              </p:ext>
            </p:extLst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4038600" cy="4433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200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14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0198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TERES MAJOR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95800" cy="548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lateral border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ofscapula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medial lip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bicipital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groove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(with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major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Actions: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extension, adduction &amp; medial rotation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(as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action of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624553"/>
              </p:ext>
            </p:extLst>
          </p:nvPr>
        </p:nvGraphicFramePr>
        <p:xfrm>
          <a:off x="4953000" y="1143000"/>
          <a:ext cx="4038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4038600" cy="480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724400"/>
            <a:ext cx="228600" cy="228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960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SUBSCAPULARIS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lesser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upper &amp; lower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medial rotation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91400" y="3733800"/>
            <a:ext cx="2286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2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SHOULDER JOINT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Synovial, </a:t>
            </a:r>
            <a:r>
              <a:rPr lang="en-US" dirty="0" err="1" smtClean="0">
                <a:solidFill>
                  <a:srgbClr val="0070C0"/>
                </a:solidFill>
              </a:rPr>
              <a:t>multiaxial</a:t>
            </a:r>
            <a:r>
              <a:rPr lang="en-US" dirty="0" smtClean="0">
                <a:solidFill>
                  <a:srgbClr val="0070C0"/>
                </a:solidFill>
              </a:rPr>
              <a:t> (ball &amp; socket)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 of scapula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025a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b="4029"/>
          <a:stretch/>
        </p:blipFill>
        <p:spPr>
          <a:xfrm>
            <a:off x="381000" y="3074915"/>
            <a:ext cx="4040188" cy="363068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346575" cy="2667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(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STABLE)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r>
              <a:rPr lang="en-US" dirty="0" smtClean="0">
                <a:solidFill>
                  <a:srgbClr val="0070C0"/>
                </a:solidFill>
              </a:rPr>
              <a:t> is 3 times larger than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Capsule is redundant.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Few </a:t>
            </a:r>
            <a:r>
              <a:rPr lang="en-US" dirty="0" err="1" smtClean="0">
                <a:solidFill>
                  <a:srgbClr val="0070C0"/>
                </a:solidFill>
              </a:rPr>
              <a:t>ligamentous</a:t>
            </a:r>
            <a:r>
              <a:rPr lang="en-US" dirty="0" smtClean="0">
                <a:solidFill>
                  <a:srgbClr val="0070C0"/>
                </a:solidFill>
              </a:rPr>
              <a:t> support: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labrum, </a:t>
            </a:r>
            <a:r>
              <a:rPr lang="en-US" dirty="0" err="1" smtClean="0">
                <a:solidFill>
                  <a:srgbClr val="0070C0"/>
                </a:solidFill>
              </a:rPr>
              <a:t>coracohumeral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FF0000"/>
                </a:solidFill>
              </a:rPr>
              <a:t>Main Support: </a:t>
            </a:r>
            <a:r>
              <a:rPr lang="en-US" dirty="0" smtClean="0">
                <a:solidFill>
                  <a:srgbClr val="0070C0"/>
                </a:solidFill>
              </a:rPr>
              <a:t>muscles around the joint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Wide range of movement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F66122-007-f027.jpg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/>
          <a:srcRect l="9426" r="11187" b="4571"/>
          <a:stretch/>
        </p:blipFill>
        <p:spPr>
          <a:xfrm>
            <a:off x="5105399" y="3523536"/>
            <a:ext cx="3208607" cy="318206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533400" y="3276600"/>
            <a:ext cx="228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1448197" y="3429397"/>
            <a:ext cx="21336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048000" y="28956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35814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315200" y="6477000"/>
            <a:ext cx="4572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951</Words>
  <Application>Microsoft Office PowerPoint</Application>
  <PresentationFormat>On-screen Show (4:3)</PresentationFormat>
  <Paragraphs>165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PhotoSuite Image</vt:lpstr>
      <vt:lpstr>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PowerPoint Presentation</vt:lpstr>
      <vt:lpstr>BURSAE IN RELATION TO SHOULDER JOINT</vt:lpstr>
      <vt:lpstr>RELATIONS OF SHOULDER JOINT</vt:lpstr>
      <vt:lpstr>MOVEMENTS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Dr. Zeenat Zaidi</dc:creator>
  <cp:lastModifiedBy>User</cp:lastModifiedBy>
  <cp:revision>240</cp:revision>
  <dcterms:created xsi:type="dcterms:W3CDTF">2010-01-27T08:25:16Z</dcterms:created>
  <dcterms:modified xsi:type="dcterms:W3CDTF">2018-10-30T09:49:27Z</dcterms:modified>
</cp:coreProperties>
</file>